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9" r:id="rId1"/>
    <p:sldMasterId id="2147483675" r:id="rId2"/>
  </p:sldMasterIdLst>
  <p:notesMasterIdLst>
    <p:notesMasterId r:id="rId21"/>
  </p:notesMasterIdLst>
  <p:handoutMasterIdLst>
    <p:handoutMasterId r:id="rId22"/>
  </p:handoutMasterIdLst>
  <p:sldIdLst>
    <p:sldId id="270" r:id="rId3"/>
    <p:sldId id="736" r:id="rId4"/>
    <p:sldId id="738" r:id="rId5"/>
    <p:sldId id="704" r:id="rId6"/>
    <p:sldId id="740" r:id="rId7"/>
    <p:sldId id="744" r:id="rId8"/>
    <p:sldId id="703" r:id="rId9"/>
    <p:sldId id="742" r:id="rId10"/>
    <p:sldId id="748" r:id="rId11"/>
    <p:sldId id="749" r:id="rId12"/>
    <p:sldId id="750" r:id="rId13"/>
    <p:sldId id="751" r:id="rId14"/>
    <p:sldId id="699" r:id="rId15"/>
    <p:sldId id="732" r:id="rId16"/>
    <p:sldId id="745" r:id="rId17"/>
    <p:sldId id="747" r:id="rId18"/>
    <p:sldId id="746" r:id="rId19"/>
    <p:sldId id="72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843C0C"/>
    <a:srgbClr val="73C8FD"/>
    <a:srgbClr val="FFE89F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71907" autoAdjust="0"/>
  </p:normalViewPr>
  <p:slideViewPr>
    <p:cSldViewPr snapToGrid="0">
      <p:cViewPr varScale="1">
        <p:scale>
          <a:sx n="80" d="100"/>
          <a:sy n="80" d="100"/>
        </p:scale>
        <p:origin x="205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31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4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2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99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704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890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58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72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6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4408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342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9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80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32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637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147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5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2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ROS</a:t>
            </a:r>
          </a:p>
          <a:p>
            <a:r>
              <a:rPr lang="en-US" dirty="0" smtClean="0"/>
              <a:t>Feb 1, 2018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50883" y="3774688"/>
            <a:ext cx="4465283" cy="923544"/>
          </a:xfrm>
        </p:spPr>
        <p:txBody>
          <a:bodyPr/>
          <a:lstStyle/>
          <a:p>
            <a:r>
              <a:rPr lang="en-US" dirty="0" smtClean="0"/>
              <a:t>ERCOT Staff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Incremental Adjustment To Responsive Reserve Service Requirements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Low Inertia Condition (150 GW*s)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160" y="795528"/>
            <a:ext cx="7937680" cy="458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Increased RRS need in Low Inertia Condition (150 GW*s)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9766" y="5504572"/>
            <a:ext cx="853135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An </a:t>
            </a:r>
            <a:r>
              <a:rPr lang="en-US" sz="1600" u="sng" dirty="0" smtClean="0">
                <a:solidFill>
                  <a:schemeClr val="tx2"/>
                </a:solidFill>
              </a:rPr>
              <a:t>additional 125 MW LR </a:t>
            </a:r>
            <a:r>
              <a:rPr lang="en-US" sz="1600" dirty="0" smtClean="0">
                <a:solidFill>
                  <a:schemeClr val="tx2"/>
                </a:solidFill>
              </a:rPr>
              <a:t> required to maintain C point at 59.40 Hz when 240 </a:t>
            </a:r>
            <a:r>
              <a:rPr lang="en-US" sz="1600" dirty="0">
                <a:solidFill>
                  <a:schemeClr val="tx2"/>
                </a:solidFill>
              </a:rPr>
              <a:t>MW (out of 1150 MW) is provided by </a:t>
            </a:r>
            <a:r>
              <a:rPr lang="en-US" sz="1600" dirty="0" smtClean="0">
                <a:solidFill>
                  <a:schemeClr val="tx2"/>
                </a:solidFill>
              </a:rPr>
              <a:t>Hydro resources.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160" y="797319"/>
            <a:ext cx="7937680" cy="458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9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Mid </a:t>
            </a:r>
            <a:r>
              <a:rPr lang="en-US" sz="2400" dirty="0"/>
              <a:t>Inertia Condition (</a:t>
            </a:r>
            <a:r>
              <a:rPr lang="en-US" sz="2400" dirty="0" smtClean="0"/>
              <a:t>260 </a:t>
            </a:r>
            <a:r>
              <a:rPr lang="en-US" sz="2400" dirty="0"/>
              <a:t>GW*s)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888" y="5588030"/>
            <a:ext cx="853135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tx2"/>
                </a:solidFill>
              </a:rPr>
              <a:t>No additional </a:t>
            </a:r>
            <a:r>
              <a:rPr lang="en-US" sz="1600" dirty="0" smtClean="0">
                <a:solidFill>
                  <a:schemeClr val="tx2"/>
                </a:solidFill>
              </a:rPr>
              <a:t>LR is required to maintain C point at 59.40 Hz when 240 MW (out of 1150 MW) is provided by Hydro resources.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724" y="795528"/>
            <a:ext cx="7937680" cy="458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Hydro’s Impact on PFR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846475"/>
            <a:ext cx="8534400" cy="6691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Chart below shows </a:t>
            </a:r>
            <a:r>
              <a:rPr lang="en-US" dirty="0"/>
              <a:t>a</a:t>
            </a:r>
            <a:r>
              <a:rPr lang="en-US" dirty="0" smtClean="0"/>
              <a:t>dditional PFR needed OR additional LRs needed when 240 MW </a:t>
            </a:r>
            <a:r>
              <a:rPr lang="en-US" dirty="0"/>
              <a:t>(out of 1150 MW) </a:t>
            </a:r>
            <a:r>
              <a:rPr lang="en-US" dirty="0" smtClean="0"/>
              <a:t>of RRS is provided by Hydro </a:t>
            </a:r>
            <a:r>
              <a:rPr lang="en-US" dirty="0"/>
              <a:t>resources at varying system conditions (inertia levels).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672771" y="5813185"/>
            <a:ext cx="579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Additional PFR = Additional LR </a:t>
            </a:r>
            <a:r>
              <a:rPr lang="en-US" dirty="0" smtClean="0">
                <a:solidFill>
                  <a:schemeClr val="tx2"/>
                </a:solidFill>
                <a:sym typeface="Symbol" panose="05050102010706020507" pitchFamily="18" charset="2"/>
              </a:rPr>
              <a:t> Equivalency Ratio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5" y="1716318"/>
            <a:ext cx="7779170" cy="4096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Actual Value of Hydro Providing RRS vs System Inertia</a:t>
            </a:r>
            <a:endParaRPr lang="en-US" sz="2400" dirty="0"/>
          </a:p>
        </p:txBody>
      </p:sp>
      <p:sp>
        <p:nvSpPr>
          <p:cNvPr id="5" name="Content Placeholder 5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6180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Chart below shows equivalency ratio of Hydro resources versus PFR at varying system conditions (inertia levels).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18" y="1603657"/>
            <a:ext cx="7968163" cy="41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Efficacy studies show that </a:t>
            </a:r>
            <a:r>
              <a:rPr lang="en-US" u="sng" dirty="0" smtClean="0"/>
              <a:t>with Hydro resources providing RRS</a:t>
            </a:r>
            <a:r>
              <a:rPr lang="en-US" dirty="0" smtClean="0"/>
              <a:t> in synchronous condenser mode, when;</a:t>
            </a:r>
          </a:p>
          <a:p>
            <a:pPr lvl="1" algn="just"/>
            <a:r>
              <a:rPr lang="en-US" dirty="0" smtClean="0"/>
              <a:t>system </a:t>
            </a:r>
            <a:r>
              <a:rPr lang="en-US" dirty="0"/>
              <a:t>inertia is at or above 250 </a:t>
            </a:r>
            <a:r>
              <a:rPr lang="en-US" dirty="0" smtClean="0"/>
              <a:t>GW.s, current RRS procurement quantities are sufficient. </a:t>
            </a:r>
          </a:p>
          <a:p>
            <a:pPr lvl="1" algn="just"/>
            <a:r>
              <a:rPr lang="en-US" u="sng" dirty="0" smtClean="0"/>
              <a:t>system </a:t>
            </a:r>
            <a:r>
              <a:rPr lang="en-US" u="sng" dirty="0"/>
              <a:t>inertia is </a:t>
            </a:r>
            <a:r>
              <a:rPr lang="en-US" u="sng" dirty="0" smtClean="0"/>
              <a:t>below </a:t>
            </a:r>
            <a:r>
              <a:rPr lang="en-US" u="sng" dirty="0"/>
              <a:t>250 </a:t>
            </a:r>
            <a:r>
              <a:rPr lang="en-US" u="sng" dirty="0" smtClean="0"/>
              <a:t>GW.s</a:t>
            </a:r>
            <a:r>
              <a:rPr lang="en-US" dirty="0" smtClean="0"/>
              <a:t>, </a:t>
            </a:r>
            <a:r>
              <a:rPr lang="en-US" u="sng" dirty="0" smtClean="0"/>
              <a:t>additional RRS will be needed</a:t>
            </a:r>
            <a:r>
              <a:rPr lang="en-US" dirty="0" smtClean="0"/>
              <a:t> to keep system frequency from falling below 59.40 Hz for a loss of 2750 MW.</a:t>
            </a:r>
          </a:p>
          <a:p>
            <a:pPr lvl="1" algn="just"/>
            <a:endParaRPr lang="en-US" dirty="0"/>
          </a:p>
          <a:p>
            <a:pPr marL="385762" indent="-342900" algn="just"/>
            <a:r>
              <a:rPr lang="en-US" dirty="0" smtClean="0"/>
              <a:t>Beginning Feb 1, 2018 ERCOT will procure </a:t>
            </a:r>
            <a:r>
              <a:rPr lang="en-US" dirty="0"/>
              <a:t>additional quantities of RRS during hours when Hydro’s equivalency ratio  is less than </a:t>
            </a:r>
            <a:r>
              <a:rPr lang="en-US" dirty="0" smtClean="0"/>
              <a:t>1.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/>
              <a:t>Posted RRS requirements for Feb thru May 2018 will be updated.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Completed </a:t>
            </a:r>
            <a:r>
              <a:rPr lang="en-US" dirty="0">
                <a:solidFill>
                  <a:srgbClr val="00B050"/>
                </a:solidFill>
              </a:rPr>
              <a:t>Jan 23, </a:t>
            </a:r>
            <a:r>
              <a:rPr lang="en-US" dirty="0" smtClean="0">
                <a:solidFill>
                  <a:srgbClr val="00B050"/>
                </a:solidFill>
              </a:rPr>
              <a:t>2018)</a:t>
            </a:r>
          </a:p>
          <a:p>
            <a:pPr marL="385762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Post NPRR 815 implementation, these RRS quantities will be updated to reflect 60% limit on RRS from Load Resources.</a:t>
            </a:r>
          </a:p>
          <a:p>
            <a:pPr marL="385762" indent="-342900" algn="just"/>
            <a:r>
              <a:rPr lang="en-US" dirty="0"/>
              <a:t>RRS quantities for September through December, 2018 may be adjusted if an alternate solution is not implemented by that time.</a:t>
            </a:r>
          </a:p>
          <a:p>
            <a:pPr algn="just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3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243682"/>
            <a:ext cx="8568267" cy="518318"/>
          </a:xfrm>
        </p:spPr>
        <p:txBody>
          <a:bodyPr/>
          <a:lstStyle/>
          <a:p>
            <a:r>
              <a:rPr lang="en-US" sz="2400" dirty="0" smtClean="0"/>
              <a:t>Additional RRS Needed – Current Methodology (50% Lim)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614" y="896686"/>
            <a:ext cx="8014772" cy="506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Potential Longer Term Solutions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2" indent="-342900" algn="just">
              <a:buFont typeface="+mj-lt"/>
              <a:buAutoNum type="arabicPeriod"/>
            </a:pPr>
            <a:r>
              <a:rPr lang="en-US" dirty="0" smtClean="0"/>
              <a:t>Continue to procure </a:t>
            </a:r>
            <a:r>
              <a:rPr lang="en-US" dirty="0"/>
              <a:t>additional quantities of RRS during hours when </a:t>
            </a:r>
            <a:r>
              <a:rPr lang="en-US" dirty="0" smtClean="0"/>
              <a:t>Hydro’s </a:t>
            </a:r>
            <a:r>
              <a:rPr lang="en-US" dirty="0"/>
              <a:t>equivalency ratio  is less than 1</a:t>
            </a:r>
            <a:r>
              <a:rPr lang="en-US" dirty="0" smtClean="0"/>
              <a:t>.</a:t>
            </a:r>
          </a:p>
          <a:p>
            <a:pPr marL="385762" indent="-342900" algn="just">
              <a:buFont typeface="+mj-lt"/>
              <a:buAutoNum type="arabicPeriod"/>
            </a:pPr>
            <a:endParaRPr lang="en-US" dirty="0"/>
          </a:p>
          <a:p>
            <a:pPr marL="385762" indent="-342900" algn="just">
              <a:buFont typeface="+mj-lt"/>
              <a:buAutoNum type="arabicPeriod"/>
            </a:pPr>
            <a:r>
              <a:rPr lang="en-US" dirty="0" smtClean="0"/>
              <a:t>Change DAM to include hydro’s equivalency ratio such that any shortfall in RRS/PFR is accounted for during procurement. </a:t>
            </a:r>
            <a:r>
              <a:rPr lang="en-US" dirty="0"/>
              <a:t>Change settlement so that Hydro Resources providing RRS are paid the multiplication of the RRS MCPC, the Hydro Equivalency Ratio for the hour and the Awarded Quantity</a:t>
            </a:r>
            <a:r>
              <a:rPr lang="en-US" dirty="0" smtClean="0"/>
              <a:t>. </a:t>
            </a:r>
          </a:p>
          <a:p>
            <a:pPr marL="385762" indent="-342900" algn="just">
              <a:buFont typeface="+mj-lt"/>
              <a:buAutoNum type="arabicPeriod"/>
            </a:pPr>
            <a:endParaRPr lang="en-US" dirty="0"/>
          </a:p>
          <a:p>
            <a:pPr marL="385762" indent="-342900" algn="just">
              <a:buFont typeface="+mj-lt"/>
              <a:buAutoNum type="arabicPeriod"/>
            </a:pPr>
            <a:r>
              <a:rPr lang="en-US" dirty="0" smtClean="0"/>
              <a:t>Modify </a:t>
            </a:r>
            <a:r>
              <a:rPr lang="en-US" dirty="0" smtClean="0"/>
              <a:t>performance capabilities </a:t>
            </a:r>
            <a:r>
              <a:rPr lang="en-US" dirty="0" smtClean="0"/>
              <a:t>of Hydro resources.</a:t>
            </a:r>
            <a:endParaRPr lang="en-US" dirty="0" smtClean="0"/>
          </a:p>
          <a:p>
            <a:pPr marL="385762" indent="-342900" algn="just">
              <a:buFont typeface="+mj-lt"/>
              <a:buAutoNum type="arabicPeriod"/>
            </a:pPr>
            <a:endParaRPr lang="en-US" dirty="0" smtClean="0"/>
          </a:p>
          <a:p>
            <a:pPr marL="385762" indent="-342900" algn="just">
              <a:buFont typeface="+mj-lt"/>
              <a:buAutoNum type="arabicPeriod"/>
            </a:pPr>
            <a:r>
              <a:rPr lang="en-US" dirty="0" smtClean="0"/>
              <a:t>Consider comprehensive changes to Ancillary Service suite to align system needs and capabilities.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5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00100" y="2705725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Divider Slide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Divider Slide (optional)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95400" y="2736053"/>
            <a:ext cx="6553200" cy="1607347"/>
            <a:chOff x="1295400" y="2799182"/>
            <a:chExt cx="6553200" cy="1607347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2922743"/>
              <a:ext cx="6553200" cy="860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cap="small" dirty="0" smtClean="0"/>
                <a:t>  </a:t>
              </a:r>
            </a:p>
            <a:p>
              <a:pPr algn="ctr"/>
              <a:r>
                <a:rPr lang="en-US" sz="3200" cap="small" dirty="0" smtClean="0">
                  <a:solidFill>
                    <a:prstClr val="black"/>
                  </a:solidFill>
                </a:rPr>
                <a:t>Discussion</a:t>
              </a:r>
              <a:endParaRPr lang="en-US" cap="small" dirty="0">
                <a:solidFill>
                  <a:prstClr val="black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28750" y="4406529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Responsive Reserve Service (RRS)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55406"/>
            <a:ext cx="4717322" cy="5064627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accent2"/>
                </a:solidFill>
              </a:rPr>
              <a:t>RRS is procured </a:t>
            </a:r>
            <a:r>
              <a:rPr lang="en-US" dirty="0">
                <a:solidFill>
                  <a:schemeClr val="accent2"/>
                </a:solidFill>
              </a:rPr>
              <a:t>to ensure sufficient capacity is available to respond to frequency excursions during unit trips.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consistently meet BAL-003 Interconnection Frequency Response Obligation, ERCOT must plan not to activate  UFLS </a:t>
            </a:r>
            <a:r>
              <a:rPr lang="en-US" dirty="0" smtClean="0"/>
              <a:t>for loss of 2750 MW of generation.</a:t>
            </a:r>
            <a:endParaRPr lang="en-US" dirty="0"/>
          </a:p>
          <a:p>
            <a:pPr lvl="1" algn="just"/>
            <a:r>
              <a:rPr lang="en-US" dirty="0" smtClean="0"/>
              <a:t>UFLS </a:t>
            </a:r>
            <a:r>
              <a:rPr lang="en-US" dirty="0"/>
              <a:t>relays will shed firm load if frequency drops to 59.3 Hz (5% of total ERCOT load</a:t>
            </a:r>
            <a:r>
              <a:rPr lang="en-US" dirty="0" smtClean="0"/>
              <a:t>).</a:t>
            </a:r>
          </a:p>
          <a:p>
            <a:pPr algn="just"/>
            <a:endParaRPr lang="en-US" dirty="0"/>
          </a:p>
          <a:p>
            <a:pPr lvl="1" algn="just"/>
            <a:r>
              <a:rPr lang="en-US" dirty="0" smtClean="0"/>
              <a:t>ERCOT plans to maintain frequency nadir at or above 59.4 Hz for loss </a:t>
            </a:r>
            <a:r>
              <a:rPr lang="en-US" dirty="0"/>
              <a:t>of 2750 </a:t>
            </a:r>
            <a:r>
              <a:rPr lang="en-US" dirty="0" smtClean="0"/>
              <a:t>MW (0.1 Hz margin).</a:t>
            </a:r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321" t="1935" r="3777" b="5374"/>
          <a:stretch/>
        </p:blipFill>
        <p:spPr>
          <a:xfrm>
            <a:off x="5478552" y="762000"/>
            <a:ext cx="3658768" cy="28028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869921" y="608111"/>
            <a:ext cx="29454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System Inertia 2016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344109" y="3569247"/>
            <a:ext cx="37998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Responsive Reserve Requirements 2017</a:t>
            </a:r>
            <a:endParaRPr lang="en-US" sz="14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4109" y="3718699"/>
            <a:ext cx="3937186" cy="273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4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RRS Study Methodology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recent </a:t>
            </a:r>
            <a:r>
              <a:rPr lang="en-US" dirty="0"/>
              <a:t>cases </a:t>
            </a:r>
            <a:r>
              <a:rPr lang="en-US" dirty="0" smtClean="0"/>
              <a:t>at varying </a:t>
            </a:r>
            <a:r>
              <a:rPr lang="en-US" dirty="0"/>
              <a:t>inertia </a:t>
            </a:r>
            <a:r>
              <a:rPr lang="en-US" dirty="0" smtClean="0"/>
              <a:t>levels are selected to to represent a wide range of expected future inertia conditions. Following assumptions are applied to each case/study,</a:t>
            </a:r>
          </a:p>
          <a:p>
            <a:pPr lvl="2" algn="just"/>
            <a:r>
              <a:rPr lang="en-US" sz="1400" dirty="0" smtClean="0"/>
              <a:t>Model </a:t>
            </a:r>
            <a:r>
              <a:rPr lang="en-US" sz="1400" dirty="0"/>
              <a:t>1150 MW of PFR </a:t>
            </a:r>
            <a:r>
              <a:rPr lang="en-US" sz="1400" dirty="0" smtClean="0"/>
              <a:t>from Generation Resources. </a:t>
            </a:r>
          </a:p>
          <a:p>
            <a:pPr lvl="3" algn="just"/>
            <a:r>
              <a:rPr lang="en-US" sz="1400" dirty="0" smtClean="0"/>
              <a:t>Generation </a:t>
            </a:r>
            <a:r>
              <a:rPr lang="en-US" sz="1400" dirty="0"/>
              <a:t>mix </a:t>
            </a:r>
            <a:r>
              <a:rPr lang="en-US" sz="1400" dirty="0" smtClean="0"/>
              <a:t>when, </a:t>
            </a:r>
          </a:p>
          <a:p>
            <a:pPr lvl="4" algn="just"/>
            <a:r>
              <a:rPr lang="en-US" sz="1200" dirty="0"/>
              <a:t>Inertia &lt; 250 GW·s: 30% Coal </a:t>
            </a:r>
            <a:r>
              <a:rPr lang="en-US" sz="1200" dirty="0" smtClean="0"/>
              <a:t>+ 70</a:t>
            </a:r>
            <a:r>
              <a:rPr lang="en-US" sz="1200" dirty="0"/>
              <a:t>% Gas </a:t>
            </a:r>
          </a:p>
          <a:p>
            <a:pPr marL="1541463" lvl="4" indent="-168275">
              <a:spcAft>
                <a:spcPts val="600"/>
              </a:spcAft>
            </a:pPr>
            <a:r>
              <a:rPr lang="en-US" sz="1200" dirty="0"/>
              <a:t>Inertia ≥ 250 GW·s: 15% Coal + 85% Gas</a:t>
            </a:r>
          </a:p>
          <a:p>
            <a:pPr marL="1285875" lvl="3" indent="-342900"/>
            <a:endParaRPr lang="en-US" sz="800" dirty="0"/>
          </a:p>
          <a:p>
            <a:pPr marL="942975" lvl="2" indent="-342900">
              <a:spcAft>
                <a:spcPts val="600"/>
              </a:spcAft>
            </a:pPr>
            <a:r>
              <a:rPr lang="en-US" sz="1400" dirty="0" smtClean="0"/>
              <a:t>Load </a:t>
            </a:r>
            <a:r>
              <a:rPr lang="en-US" sz="1400" dirty="0"/>
              <a:t>Resources providing RRS will trip at 59.7 Hz, with a delay of 0.416 s (relay delay = 0.333 s; breaker action = 0.083 s</a:t>
            </a:r>
            <a:r>
              <a:rPr lang="en-US" sz="1400" dirty="0" smtClean="0"/>
              <a:t>).</a:t>
            </a:r>
          </a:p>
          <a:p>
            <a:pPr marL="942975" lvl="2" indent="-342900"/>
            <a:endParaRPr lang="en-US" sz="600" dirty="0"/>
          </a:p>
          <a:p>
            <a:pPr marL="942975" lvl="2" indent="-342900">
              <a:spcAft>
                <a:spcPts val="600"/>
              </a:spcAft>
            </a:pPr>
            <a:r>
              <a:rPr lang="en-US" sz="1400" dirty="0"/>
              <a:t>Load damping factor was assumed to be 2% at the system </a:t>
            </a:r>
            <a:r>
              <a:rPr lang="en-US" sz="1400" dirty="0" smtClean="0"/>
              <a:t>level.</a:t>
            </a:r>
            <a:endParaRPr lang="en-US" sz="1400" dirty="0"/>
          </a:p>
          <a:p>
            <a:endParaRPr lang="en-US" sz="800" dirty="0" smtClean="0"/>
          </a:p>
          <a:p>
            <a:r>
              <a:rPr lang="en-US" dirty="0" smtClean="0"/>
              <a:t>Trip </a:t>
            </a:r>
            <a:r>
              <a:rPr lang="en-US" dirty="0"/>
              <a:t>2750 MW of generation simultaneously and identify the amount of LR needed to maintain frequency at 59.4 Hz.</a:t>
            </a:r>
          </a:p>
          <a:p>
            <a:pPr lvl="1"/>
            <a:endParaRPr lang="en-US" dirty="0" smtClean="0"/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Hydro Response Characteristic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sz="1600" dirty="0" smtClean="0">
                <a:solidFill>
                  <a:schemeClr val="accent2"/>
                </a:solidFill>
              </a:rPr>
              <a:t>In Real Time, a portion of RRS is provided by Hydro </a:t>
            </a:r>
            <a:r>
              <a:rPr lang="en-US" sz="1600" dirty="0">
                <a:solidFill>
                  <a:schemeClr val="accent2"/>
                </a:solidFill>
              </a:rPr>
              <a:t>r</a:t>
            </a:r>
            <a:r>
              <a:rPr lang="en-US" sz="1600" dirty="0" smtClean="0">
                <a:solidFill>
                  <a:schemeClr val="accent2"/>
                </a:solidFill>
              </a:rPr>
              <a:t>esources operating in synchronous condenser mode </a:t>
            </a:r>
            <a:r>
              <a:rPr lang="en-US" sz="1600" u="sng" dirty="0" smtClean="0">
                <a:solidFill>
                  <a:schemeClr val="accent2"/>
                </a:solidFill>
              </a:rPr>
              <a:t>via under-frequency relay action</a:t>
            </a:r>
            <a:r>
              <a:rPr lang="en-US" sz="1600" dirty="0" smtClean="0">
                <a:solidFill>
                  <a:schemeClr val="accent2"/>
                </a:solidFill>
              </a:rPr>
              <a:t> (i.e. not a typical governor response).</a:t>
            </a:r>
          </a:p>
          <a:p>
            <a:pPr marL="585788" lvl="1" indent="-285750"/>
            <a:endParaRPr lang="en-US" sz="800" dirty="0" smtClean="0"/>
          </a:p>
          <a:p>
            <a:pPr marL="585788" lvl="1" indent="-285750"/>
            <a:r>
              <a:rPr lang="en-US" sz="1600" dirty="0" smtClean="0"/>
              <a:t>Hydro resources provide response when </a:t>
            </a:r>
            <a:r>
              <a:rPr lang="en-US" sz="1600" u="sng" dirty="0"/>
              <a:t>frequency drops below </a:t>
            </a:r>
            <a:r>
              <a:rPr lang="en-US" sz="1600" u="sng" dirty="0" smtClean="0"/>
              <a:t>59.8 Hz,</a:t>
            </a:r>
            <a:r>
              <a:rPr lang="en-US" sz="1600" dirty="0" smtClean="0"/>
              <a:t> and are required to reach their HSL (equals their RRS responsibility) within 20 seconds after frequency trigger is met.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986" y="2188277"/>
            <a:ext cx="7328027" cy="4310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Discrepancy between RRS Study &amp; Real Time Operations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unique response characteristics of Hydro </a:t>
            </a:r>
            <a:r>
              <a:rPr lang="en-US" dirty="0"/>
              <a:t>resources </a:t>
            </a:r>
            <a:r>
              <a:rPr lang="en-US" dirty="0" smtClean="0"/>
              <a:t>that operate under synchronous condenser fast response mode have </a:t>
            </a:r>
            <a:r>
              <a:rPr lang="en-US" u="sng" dirty="0"/>
              <a:t>not </a:t>
            </a:r>
            <a:r>
              <a:rPr lang="en-US" u="sng" dirty="0" smtClean="0"/>
              <a:t>been included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previous </a:t>
            </a:r>
            <a:r>
              <a:rPr lang="en-US" dirty="0"/>
              <a:t>studies to determine RRS </a:t>
            </a:r>
            <a:r>
              <a:rPr lang="en-US" dirty="0" smtClean="0"/>
              <a:t>requirement. </a:t>
            </a:r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r>
              <a:rPr lang="en-US" dirty="0" smtClean="0">
                <a:solidFill>
                  <a:schemeClr val="accent2"/>
                </a:solidFill>
              </a:rPr>
              <a:t>However, ~80% of the time Hydro Resources operating in synchronous condenser fast response mode carry more than 240 MW of RRS.</a:t>
            </a:r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758" y="2785647"/>
            <a:ext cx="7230483" cy="348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RRS Efficacy Study Methodology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46939"/>
            <a:ext cx="8534400" cy="5064627"/>
          </a:xfrm>
        </p:spPr>
        <p:txBody>
          <a:bodyPr/>
          <a:lstStyle/>
          <a:p>
            <a:r>
              <a:rPr lang="en-US" dirty="0"/>
              <a:t>To </a:t>
            </a:r>
            <a:r>
              <a:rPr lang="en-US" u="sng" dirty="0"/>
              <a:t>assess the efficacy </a:t>
            </a:r>
            <a:r>
              <a:rPr lang="en-US" dirty="0"/>
              <a:t>of </a:t>
            </a:r>
            <a:r>
              <a:rPr lang="en-US" dirty="0" smtClean="0"/>
              <a:t>Hydro </a:t>
            </a:r>
            <a:r>
              <a:rPr lang="en-US" dirty="0"/>
              <a:t>resources that provide RRS via synchronous condenser fast </a:t>
            </a:r>
            <a:r>
              <a:rPr lang="en-US" dirty="0" smtClean="0"/>
              <a:t>response mode, </a:t>
            </a:r>
            <a:r>
              <a:rPr lang="en-US" u="sng" dirty="0" smtClean="0"/>
              <a:t>additional RRS studies were recently completed</a:t>
            </a:r>
            <a:r>
              <a:rPr lang="en-US" dirty="0" smtClean="0"/>
              <a:t> using updated cases at varying </a:t>
            </a:r>
            <a:r>
              <a:rPr lang="en-US" dirty="0"/>
              <a:t>inertia </a:t>
            </a:r>
            <a:r>
              <a:rPr lang="en-US" dirty="0" smtClean="0"/>
              <a:t>levels. </a:t>
            </a:r>
          </a:p>
          <a:p>
            <a:endParaRPr lang="en-US" dirty="0" smtClean="0"/>
          </a:p>
          <a:p>
            <a:r>
              <a:rPr lang="en-US" dirty="0" smtClean="0"/>
              <a:t>In these studies for Hydro resources, </a:t>
            </a:r>
            <a:r>
              <a:rPr lang="en-US" u="sng" dirty="0" smtClean="0"/>
              <a:t>models were created </a:t>
            </a:r>
            <a:r>
              <a:rPr lang="en-US" dirty="0" smtClean="0"/>
              <a:t>to </a:t>
            </a:r>
            <a:r>
              <a:rPr lang="en-US" dirty="0"/>
              <a:t>mimic </a:t>
            </a:r>
            <a:r>
              <a:rPr lang="en-US" dirty="0" smtClean="0"/>
              <a:t>actual synchronous </a:t>
            </a:r>
            <a:r>
              <a:rPr lang="en-US" dirty="0"/>
              <a:t>condenser fast response mode </a:t>
            </a:r>
            <a:r>
              <a:rPr lang="en-US" dirty="0" smtClean="0"/>
              <a:t>response. </a:t>
            </a:r>
            <a:endParaRPr lang="en-US" dirty="0"/>
          </a:p>
          <a:p>
            <a:pPr lvl="1"/>
            <a:r>
              <a:rPr lang="en-US" dirty="0" smtClean="0"/>
              <a:t>These </a:t>
            </a:r>
            <a:r>
              <a:rPr lang="en-US" u="sng" dirty="0"/>
              <a:t>m</a:t>
            </a:r>
            <a:r>
              <a:rPr lang="en-US" u="sng" dirty="0" smtClean="0"/>
              <a:t>odels were </a:t>
            </a:r>
            <a:r>
              <a:rPr lang="en-US" u="sng" dirty="0"/>
              <a:t>benchmarked</a:t>
            </a:r>
            <a:r>
              <a:rPr lang="en-US" dirty="0"/>
              <a:t> with actual plant level data (from seasonal RRS tests</a:t>
            </a:r>
            <a:r>
              <a:rPr lang="en-US" dirty="0" smtClean="0"/>
              <a:t>). </a:t>
            </a:r>
          </a:p>
          <a:p>
            <a:pPr marL="342900" lvl="1" indent="0">
              <a:buNone/>
            </a:pPr>
            <a:endParaRPr lang="en-US" dirty="0" smtClean="0"/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Hydro Model Benchmarking</a:t>
            </a:r>
            <a:r>
              <a:rPr lang="en-US" sz="2400" dirty="0"/>
              <a:t> </a:t>
            </a:r>
            <a:r>
              <a:rPr lang="en-US" sz="2400" dirty="0" smtClean="0"/>
              <a:t>– Unit Level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 smtClean="0"/>
              <a:t>Each Hydro unit’s response was benchmarked. Below is </a:t>
            </a:r>
            <a:r>
              <a:rPr lang="en-US" u="sng" dirty="0" smtClean="0"/>
              <a:t>comparison</a:t>
            </a:r>
            <a:r>
              <a:rPr lang="en-US" dirty="0" smtClean="0"/>
              <a:t> for a particular Hydro resource’s </a:t>
            </a:r>
            <a:r>
              <a:rPr lang="en-US" u="sng" dirty="0" smtClean="0"/>
              <a:t>response from the model created</a:t>
            </a:r>
            <a:r>
              <a:rPr lang="en-US" dirty="0" smtClean="0"/>
              <a:t> and its </a:t>
            </a:r>
            <a:r>
              <a:rPr lang="en-US" u="sng" dirty="0" smtClean="0"/>
              <a:t>seasonal RRS test data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627" y="1980021"/>
            <a:ext cx="7120745" cy="3761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Hydro Model Benchmarking – </a:t>
            </a:r>
            <a:r>
              <a:rPr lang="en-US" sz="2400" dirty="0" smtClean="0"/>
              <a:t>System </a:t>
            </a:r>
            <a:r>
              <a:rPr lang="en-US" sz="2400" dirty="0"/>
              <a:t>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 smtClean="0"/>
              <a:t>Models were created for 11 </a:t>
            </a:r>
            <a:r>
              <a:rPr lang="en-US" dirty="0"/>
              <a:t>H</a:t>
            </a:r>
            <a:r>
              <a:rPr lang="en-US" dirty="0" smtClean="0"/>
              <a:t>ydro resources (a </a:t>
            </a:r>
            <a:r>
              <a:rPr lang="en-US" dirty="0"/>
              <a:t>total of 240 MW </a:t>
            </a:r>
            <a:r>
              <a:rPr lang="en-US" dirty="0" smtClean="0"/>
              <a:t>RRS).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627" y="1506146"/>
            <a:ext cx="7120745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RRS Efficacy Study Methodology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46939"/>
            <a:ext cx="8534400" cy="5064627"/>
          </a:xfrm>
        </p:spPr>
        <p:txBody>
          <a:bodyPr/>
          <a:lstStyle/>
          <a:p>
            <a:r>
              <a:rPr lang="en-US" dirty="0" smtClean="0"/>
              <a:t>Once the Hydro response was benchmarked, additional studies were conducted at varying </a:t>
            </a:r>
            <a:r>
              <a:rPr lang="en-US" dirty="0"/>
              <a:t>inertia </a:t>
            </a:r>
            <a:r>
              <a:rPr lang="en-US" dirty="0" smtClean="0"/>
              <a:t>levels. </a:t>
            </a:r>
          </a:p>
          <a:p>
            <a:endParaRPr lang="en-US" dirty="0" smtClean="0"/>
          </a:p>
          <a:p>
            <a:r>
              <a:rPr lang="en-US" dirty="0" smtClean="0"/>
              <a:t>Following assumptions were applied to each case/study,</a:t>
            </a:r>
            <a:endParaRPr lang="en-US" sz="800" dirty="0" smtClean="0"/>
          </a:p>
          <a:p>
            <a:pPr lvl="2" algn="just"/>
            <a:r>
              <a:rPr lang="en-US" sz="1800" dirty="0"/>
              <a:t>Model 240 MW of PFR from hydro resources operating in synchronous condenser </a:t>
            </a:r>
            <a:r>
              <a:rPr lang="en-US" sz="1800" dirty="0" smtClean="0"/>
              <a:t>mode using the benchmarked models </a:t>
            </a:r>
            <a:r>
              <a:rPr lang="en-US" sz="1800" dirty="0"/>
              <a:t>and 910 MW of PFR from Generation Resources. </a:t>
            </a:r>
            <a:endParaRPr lang="en-US" sz="1800" dirty="0" smtClean="0"/>
          </a:p>
          <a:p>
            <a:pPr lvl="2" algn="just"/>
            <a:endParaRPr lang="en-US" sz="1000" dirty="0"/>
          </a:p>
          <a:p>
            <a:pPr lvl="2" algn="just"/>
            <a:r>
              <a:rPr lang="en-US" sz="1800" dirty="0"/>
              <a:t>All other assumptions were consistent with previous RRS studies. </a:t>
            </a:r>
            <a:endParaRPr lang="en-US" sz="1800" dirty="0" smtClean="0"/>
          </a:p>
          <a:p>
            <a:pPr algn="just"/>
            <a:endParaRPr lang="en-US" dirty="0"/>
          </a:p>
          <a:p>
            <a:r>
              <a:rPr lang="en-US" dirty="0" smtClean="0"/>
              <a:t>Trip </a:t>
            </a:r>
            <a:r>
              <a:rPr lang="en-US" dirty="0"/>
              <a:t>2750 MW of generation simultaneously and identify the amount of LR needed to maintain frequency at 59.4 Hz.</a:t>
            </a:r>
          </a:p>
          <a:p>
            <a:pPr lvl="1"/>
            <a:endParaRPr lang="en-US" dirty="0" smtClean="0"/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3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1001</Words>
  <Application>Microsoft Office PowerPoint</Application>
  <PresentationFormat>On-screen Show (4:3)</PresentationFormat>
  <Paragraphs>107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Symbol</vt:lpstr>
      <vt:lpstr>Wingdings</vt:lpstr>
      <vt:lpstr>2_Office Theme</vt:lpstr>
      <vt:lpstr>3_Custom Design</vt:lpstr>
      <vt:lpstr>PowerPoint Presentation</vt:lpstr>
      <vt:lpstr>Responsive Reserve Service (RRS)</vt:lpstr>
      <vt:lpstr>RRS Study Methodology</vt:lpstr>
      <vt:lpstr>Hydro Response Characteristic</vt:lpstr>
      <vt:lpstr>Discrepancy between RRS Study &amp; Real Time Operations</vt:lpstr>
      <vt:lpstr>RRS Efficacy Study Methodology</vt:lpstr>
      <vt:lpstr>Hydro Model Benchmarking – Unit Level</vt:lpstr>
      <vt:lpstr>Hydro Model Benchmarking – System Level</vt:lpstr>
      <vt:lpstr>RRS Efficacy Study Methodology</vt:lpstr>
      <vt:lpstr>Low Inertia Condition (150 GW*s)</vt:lpstr>
      <vt:lpstr>Increased RRS need in Low Inertia Condition (150 GW*s)</vt:lpstr>
      <vt:lpstr>Mid Inertia Condition (260 GW*s)</vt:lpstr>
      <vt:lpstr>Hydro’s Impact on PFR</vt:lpstr>
      <vt:lpstr>Actual Value of Hydro Providing RRS vs System Inertia</vt:lpstr>
      <vt:lpstr>Summary</vt:lpstr>
      <vt:lpstr>Additional RRS Needed – Current Methodology (50% Lim)</vt:lpstr>
      <vt:lpstr>Potential Longer Term Solutions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2018-01-23T18:50:11Z</dcterms:created>
  <dcterms:modified xsi:type="dcterms:W3CDTF">2018-01-23T22:58:39Z</dcterms:modified>
</cp:coreProperties>
</file>