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sldIdLst>
    <p:sldId id="256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0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556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569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5282B2-AA0F-4B12-90C5-4B6628685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407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F5F308-6D9E-413C-AE8D-06C670A23E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7163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4F79C1-6920-4E06-B25A-636C72BB0C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5174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6A625-BCD7-482F-A83F-49981102AA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2082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696E5-6B94-4CEE-8092-2D0AA73299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06893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D34225-752E-4D4E-8706-D3C879B9BD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1130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C468E3-F505-49EA-9413-57841C7C52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19764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6D8D38-3F93-4949-8428-C74A67AA94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926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520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2CB28F-6221-47D3-91B0-AA2DFC63D0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85624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5C3572-7AF2-4D58-BCA6-21D74707BC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2205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FAF3C0-3000-4EF8-85DF-4B0869E34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9777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9DADF9-5A1F-4250-B9DC-B1BE733EF5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402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202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25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9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137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99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393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32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1201E-32B4-4098-99E1-F2020F3138B5}" type="datetimeFigureOut">
              <a:rPr lang="en-US" smtClean="0"/>
              <a:t>1/16/2018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60CE9-7AA3-42EA-B75A-7E35A720D0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85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969D6A6F-7709-433F-BC03-3A677C56BF3E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3079" name="Picture 7" descr="Copy of Ercot Logo"/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3600" y="76200"/>
            <a:ext cx="2336800" cy="94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0" name="Line 8"/>
          <p:cNvSpPr>
            <a:spLocks noChangeShapeType="1"/>
          </p:cNvSpPr>
          <p:nvPr userDrawn="1">
            <p:custDataLst>
              <p:tags r:id="rId14"/>
            </p:custDataLst>
          </p:nvPr>
        </p:nvSpPr>
        <p:spPr bwMode="auto">
          <a:xfrm flipV="1">
            <a:off x="0" y="981076"/>
            <a:ext cx="12192000" cy="9525"/>
          </a:xfrm>
          <a:prstGeom prst="line">
            <a:avLst/>
          </a:prstGeom>
          <a:noFill/>
          <a:ln w="31750">
            <a:solidFill>
              <a:srgbClr val="00808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3081" name="Line 9"/>
          <p:cNvSpPr>
            <a:spLocks noChangeShapeType="1"/>
          </p:cNvSpPr>
          <p:nvPr userDrawn="1">
            <p:custDataLst>
              <p:tags r:id="rId15"/>
            </p:custDataLst>
          </p:nvPr>
        </p:nvSpPr>
        <p:spPr bwMode="auto">
          <a:xfrm>
            <a:off x="611718" y="6248400"/>
            <a:ext cx="10968567" cy="0"/>
          </a:xfrm>
          <a:prstGeom prst="line">
            <a:avLst/>
          </a:prstGeom>
          <a:noFill/>
          <a:ln w="12700">
            <a:solidFill>
              <a:srgbClr val="00279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05159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47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905000" y="304801"/>
            <a:ext cx="65293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en-US" altLang="en-US" sz="2800" b="1" kern="0" dirty="0">
                <a:solidFill>
                  <a:srgbClr val="3C8C93"/>
                </a:solidFill>
              </a:rPr>
              <a:t>2018 PWG Goals</a:t>
            </a:r>
          </a:p>
        </p:txBody>
      </p:sp>
      <p:sp>
        <p:nvSpPr>
          <p:cNvPr id="717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fld id="{4068F850-E5FA-4C2E-9FFE-48DBD9B39AF9}" type="slidenum">
              <a:rPr lang="en-US" altLang="en-US" sz="1400" ker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None/>
              </a:pPr>
              <a:t>2</a:t>
            </a:fld>
            <a:endParaRPr lang="en-US" altLang="en-US" sz="1400" kern="0">
              <a:solidFill>
                <a:srgbClr val="0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99622"/>
              </p:ext>
            </p:extLst>
          </p:nvPr>
        </p:nvGraphicFramePr>
        <p:xfrm>
          <a:off x="1884363" y="1066800"/>
          <a:ext cx="8153400" cy="5105402"/>
        </p:xfrm>
        <a:graphic>
          <a:graphicData uri="http://schemas.openxmlformats.org/drawingml/2006/table">
            <a:tbl>
              <a:tblPr firstRow="1" firstCol="1" bandRow="1"/>
              <a:tblGrid>
                <a:gridCol w="521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8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35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rgbClr val="0000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Goals</a:t>
                      </a:r>
                      <a:endParaRPr lang="en-US" sz="16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CC"/>
                          </a:solidFill>
                          <a:effectLst/>
                        </a:rPr>
                        <a:t>Target Date</a:t>
                      </a:r>
                      <a:endParaRPr lang="en-US" sz="1800" dirty="0">
                        <a:solidFill>
                          <a:srgbClr val="0000CC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32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</a:rPr>
                        <a:t>1.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Address issues and facilitate improvement</a:t>
                      </a:r>
                      <a:r>
                        <a:rPr lang="en-US" baseline="0" dirty="0"/>
                        <a:t>s to market rules pertaining to load profiling </a:t>
                      </a:r>
                      <a:endParaRPr lang="en-US" dirty="0"/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Dec</a:t>
                      </a:r>
                      <a:r>
                        <a:rPr lang="en-US" sz="1800" baseline="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2018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2018 Profile ID Annual Validation Residential &amp; Business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dirty="0"/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 2018</a:t>
                      </a: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Review UFE report</a:t>
                      </a:r>
                      <a:r>
                        <a:rPr lang="en-US" sz="1800" baseline="0" dirty="0">
                          <a:effectLst/>
                        </a:rPr>
                        <a:t> </a:t>
                      </a:r>
                      <a:r>
                        <a:rPr lang="en-US" sz="1800" dirty="0">
                          <a:effectLst/>
                        </a:rPr>
                        <a:t>for 2017 (Protocol Requirement)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May</a:t>
                      </a:r>
                      <a:r>
                        <a:rPr lang="en-US" sz="1800" baseline="0" dirty="0">
                          <a:effectLst/>
                        </a:rPr>
                        <a:t> 2018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CC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4.</a:t>
                      </a: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2018 Weather</a:t>
                      </a:r>
                      <a:r>
                        <a:rPr lang="en-US" baseline="0" dirty="0"/>
                        <a:t> Sensitivity Change Report</a:t>
                      </a:r>
                      <a:endParaRPr lang="en-US" dirty="0"/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Dec 2018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879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9225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0000CC"/>
                        </a:solidFill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35.625"/>
  <p:tag name="LTOP" val=" 85.62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LEFT" val=" 27.625"/>
  <p:tag name="LTOP" val=" 523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57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2_Default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Wiegand, Sheri</dc:creator>
  <cp:lastModifiedBy>Wiegand, Sheri</cp:lastModifiedBy>
  <cp:revision>13</cp:revision>
  <dcterms:created xsi:type="dcterms:W3CDTF">2016-11-08T23:33:06Z</dcterms:created>
  <dcterms:modified xsi:type="dcterms:W3CDTF">2018-01-17T04:02:29Z</dcterms:modified>
</cp:coreProperties>
</file>