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48DDB-69FA-4F84-A5C5-7B18C2E8B8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022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07B8DA-4F9A-479A-88BD-F149C1D597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577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74CAEE-EBC8-4432-9FF4-DB92B2704B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4417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F69451-147B-4B9B-8C18-4E65B0143B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6673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CDA090-A16E-4F4C-B67D-36BFAB4ED4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420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B6618B-5197-4A5D-A2C5-5764362C59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3199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A38C3D-D2B9-49FB-B59B-5450B74432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409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4F3EC8-24C1-47CD-85AF-4D9FA61C73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859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47A15A-1436-4413-AD2C-F44CB09DFF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87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97DF30-2E77-401A-8789-57EE0E4C10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2979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302C64-8499-4C2C-B85F-E8FA05CDDB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4831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AC6F39-8A95-4B92-96EE-630FC57D7D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9696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807E4B12-824F-486D-9D9A-F72A6EA7B638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3079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76200"/>
            <a:ext cx="23368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6"/>
            <a:ext cx="12192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81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611718" y="6248400"/>
            <a:ext cx="10968567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28236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1905000" y="304801"/>
            <a:ext cx="65293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800" b="1" kern="0" dirty="0">
                <a:solidFill>
                  <a:srgbClr val="3C8C93"/>
                </a:solidFill>
              </a:rPr>
              <a:t>2017 PWG Accomplishments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fld id="{5D914BEE-8213-4506-B06A-8CDBF72F2F71}" type="slidenum">
              <a:rPr lang="en-US" altLang="en-US" sz="1400" ker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None/>
              </a:pPr>
              <a:t>1</a:t>
            </a:fld>
            <a:endParaRPr lang="en-US" altLang="en-US" sz="1400" kern="0">
              <a:solidFill>
                <a:srgbClr val="0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138137"/>
              </p:ext>
            </p:extLst>
          </p:nvPr>
        </p:nvGraphicFramePr>
        <p:xfrm>
          <a:off x="943337" y="1066800"/>
          <a:ext cx="9473878" cy="5181293"/>
        </p:xfrm>
        <a:graphic>
          <a:graphicData uri="http://schemas.openxmlformats.org/drawingml/2006/table">
            <a:tbl>
              <a:tblPr firstRow="1" firstCol="1" bandRow="1"/>
              <a:tblGrid>
                <a:gridCol w="615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Accomplishments</a:t>
                      </a:r>
                      <a:endParaRPr lang="en-US" sz="1600" dirty="0">
                        <a:solidFill>
                          <a:srgbClr val="0000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32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</a:rPr>
                        <a:t>1.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LPGRR059, </a:t>
                      </a:r>
                      <a:r>
                        <a:rPr lang="en-US" sz="1600" b="1" i="1" kern="1200" baseline="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Administrative Changes to LPG to align with Protocol Section 21 – </a:t>
                      </a:r>
                      <a:r>
                        <a:rPr lang="en-US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clarification of references (TRE and IMM) as noted in Protocol Section 21</a:t>
                      </a:r>
                      <a:endParaRPr lang="en-US" sz="1600" i="1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2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2.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</a:rPr>
                        <a:t>LPGRR060, </a:t>
                      </a:r>
                      <a:r>
                        <a:rPr lang="en-US" sz="1600" b="1" i="1" dirty="0">
                          <a:effectLst/>
                        </a:rPr>
                        <a:t>Load Profiling Guide Clean Up Related to LPGRR057</a:t>
                      </a:r>
                      <a:r>
                        <a:rPr lang="en-US" sz="1600" i="1" kern="1200" baseline="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600" i="0" kern="1200" baseline="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added clarification to orphaned language not captured in “overhaul” LPGRR057 and alignment with NPRR781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22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effectLst/>
                          <a:latin typeface="Arial"/>
                          <a:ea typeface="+mn-ea"/>
                          <a:cs typeface="+mn-cs"/>
                        </a:rPr>
                        <a:t>LPGRR061,</a:t>
                      </a:r>
                      <a:r>
                        <a:rPr lang="en-US" sz="1600" b="1" i="1" baseline="0" dirty="0">
                          <a:effectLst/>
                          <a:latin typeface="Arial"/>
                          <a:ea typeface="+mn-ea"/>
                          <a:cs typeface="+mn-cs"/>
                        </a:rPr>
                        <a:t> Modifications to Annual Validation timelines – </a:t>
                      </a:r>
                      <a:r>
                        <a:rPr lang="en-US" sz="1600" baseline="0" dirty="0">
                          <a:effectLst/>
                          <a:latin typeface="Arial"/>
                          <a:ea typeface="+mn-ea"/>
                          <a:cs typeface="+mn-cs"/>
                        </a:rPr>
                        <a:t>revises the timelines for residential  and business ESI IDs with commencing AV activities on March 30</a:t>
                      </a:r>
                      <a:r>
                        <a:rPr lang="en-US" sz="1600" baseline="30000" dirty="0">
                          <a:effectLst/>
                          <a:latin typeface="Arial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600" baseline="0" dirty="0">
                          <a:effectLst/>
                          <a:latin typeface="Arial"/>
                          <a:ea typeface="+mn-ea"/>
                          <a:cs typeface="+mn-cs"/>
                        </a:rPr>
                        <a:t> and concluding September 30th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58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</a:rPr>
                        <a:t>LPGRR062</a:t>
                      </a:r>
                      <a:r>
                        <a:rPr lang="en-US" sz="1600" dirty="0">
                          <a:effectLst/>
                        </a:rPr>
                        <a:t>,</a:t>
                      </a:r>
                      <a:r>
                        <a:rPr lang="en-US" sz="1600" b="1" i="1" dirty="0">
                          <a:effectLst/>
                        </a:rPr>
                        <a:t>Load Profiling Guide Revision Request Process – </a:t>
                      </a:r>
                      <a:r>
                        <a:rPr lang="en-US" sz="1600" b="0" i="0" dirty="0">
                          <a:effectLst/>
                        </a:rPr>
                        <a:t>revises the process for revising the Load Profiling Guide so LPGRRs are originally considered at voting Subcommittee level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87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</a:rPr>
                        <a:t>LPGRR063, </a:t>
                      </a:r>
                      <a:r>
                        <a:rPr lang="en-US" sz="1600" b="1" i="1" dirty="0">
                          <a:effectLst/>
                        </a:rPr>
                        <a:t>Assignment of BUSOGFLT Profile Type – </a:t>
                      </a:r>
                      <a:r>
                        <a:rPr lang="en-US" sz="1600" b="0" i="0" dirty="0">
                          <a:effectLst/>
                        </a:rPr>
                        <a:t>clarifies and restricts request for profile revision to Competitive Retailer of record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22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6.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Reviewed compliance reporting for the 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 Annual Validation and Weather Responsiveness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to ensure all revisions were completed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1201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1905000" y="304801"/>
            <a:ext cx="65293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800" b="1" kern="0" dirty="0">
                <a:solidFill>
                  <a:srgbClr val="3C8C93"/>
                </a:solidFill>
              </a:rPr>
              <a:t>2017 PWG Accomplishments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fld id="{5D914BEE-8213-4506-B06A-8CDBF72F2F71}" type="slidenum">
              <a:rPr lang="en-US" altLang="en-US" sz="1400" ker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None/>
              </a:pPr>
              <a:t>2</a:t>
            </a:fld>
            <a:endParaRPr lang="en-US" altLang="en-US" sz="1400" kern="0">
              <a:solidFill>
                <a:srgbClr val="0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887519"/>
              </p:ext>
            </p:extLst>
          </p:nvPr>
        </p:nvGraphicFramePr>
        <p:xfrm>
          <a:off x="943337" y="1066800"/>
          <a:ext cx="9473878" cy="3228265"/>
        </p:xfrm>
        <a:graphic>
          <a:graphicData uri="http://schemas.openxmlformats.org/drawingml/2006/table">
            <a:tbl>
              <a:tblPr firstRow="1" firstCol="1" bandRow="1"/>
              <a:tblGrid>
                <a:gridCol w="615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Accomplishments</a:t>
                      </a:r>
                      <a:endParaRPr lang="en-US" sz="1600" dirty="0">
                        <a:solidFill>
                          <a:srgbClr val="0000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32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</a:rPr>
                        <a:t>7.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Revised Working Group’s </a:t>
                      </a: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roles and responsibilities </a:t>
                      </a:r>
                      <a:r>
                        <a:rPr lang="en-US" sz="1600" i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as displayed on main web page to align with Load Profiling Guide “overhaul” in 2016.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2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8.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Reviewed Unaccounted For Energy </a:t>
                      </a:r>
                      <a:r>
                        <a:rPr lang="en-US" sz="1600" b="1" dirty="0">
                          <a:effectLst/>
                        </a:rPr>
                        <a:t>(UFE) Analysis for 2016 </a:t>
                      </a:r>
                      <a:r>
                        <a:rPr lang="en-US" sz="1600" dirty="0">
                          <a:effectLst/>
                        </a:rPr>
                        <a:t>(Protocol Requirement)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22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/>
                          <a:ea typeface="+mn-ea"/>
                          <a:cs typeface="+mn-cs"/>
                        </a:rPr>
                        <a:t>Review of </a:t>
                      </a:r>
                      <a:r>
                        <a:rPr lang="en-US" sz="1600" b="1" dirty="0">
                          <a:effectLst/>
                          <a:latin typeface="Arial"/>
                          <a:ea typeface="+mn-ea"/>
                          <a:cs typeface="+mn-cs"/>
                        </a:rPr>
                        <a:t>2016 Profile ID Annual Validation </a:t>
                      </a:r>
                      <a:r>
                        <a:rPr lang="en-US" sz="1600" dirty="0">
                          <a:effectLst/>
                          <a:latin typeface="Arial"/>
                          <a:ea typeface="+mn-ea"/>
                          <a:cs typeface="+mn-cs"/>
                        </a:rPr>
                        <a:t>Residential and Business report – </a:t>
                      </a:r>
                    </a:p>
                    <a:p>
                      <a:pPr marL="742950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600" b="0" dirty="0">
                          <a:effectLst/>
                          <a:latin typeface="Arial"/>
                          <a:ea typeface="+mn-ea"/>
                          <a:cs typeface="+mn-cs"/>
                        </a:rPr>
                        <a:t>Validation of spikes </a:t>
                      </a:r>
                    </a:p>
                    <a:p>
                      <a:pPr marL="742950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600" b="0" dirty="0">
                          <a:effectLst/>
                          <a:latin typeface="Arial"/>
                          <a:ea typeface="+mn-ea"/>
                          <a:cs typeface="+mn-cs"/>
                        </a:rPr>
                        <a:t>Review of current methodology </a:t>
                      </a:r>
                    </a:p>
                    <a:p>
                      <a:pPr marL="742950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600" b="0" dirty="0">
                          <a:effectLst/>
                          <a:latin typeface="Arial"/>
                          <a:ea typeface="+mn-ea"/>
                          <a:cs typeface="+mn-cs"/>
                        </a:rPr>
                        <a:t>Necessity for process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8257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234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1_Default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Wiegand, Sheri</dc:creator>
  <cp:lastModifiedBy>Wiegand, Sheri</cp:lastModifiedBy>
  <cp:revision>17</cp:revision>
  <dcterms:created xsi:type="dcterms:W3CDTF">2016-11-08T23:33:06Z</dcterms:created>
  <dcterms:modified xsi:type="dcterms:W3CDTF">2018-01-22T15:22:05Z</dcterms:modified>
</cp:coreProperties>
</file>