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0"/>
  </p:notesMasterIdLst>
  <p:handoutMasterIdLst>
    <p:handoutMasterId r:id="rId21"/>
  </p:handoutMasterIdLst>
  <p:sldIdLst>
    <p:sldId id="260" r:id="rId6"/>
    <p:sldId id="278" r:id="rId7"/>
    <p:sldId id="288" r:id="rId8"/>
    <p:sldId id="291" r:id="rId9"/>
    <p:sldId id="300" r:id="rId10"/>
    <p:sldId id="290" r:id="rId11"/>
    <p:sldId id="283" r:id="rId12"/>
    <p:sldId id="289" r:id="rId13"/>
    <p:sldId id="286" r:id="rId14"/>
    <p:sldId id="287" r:id="rId15"/>
    <p:sldId id="296" r:id="rId16"/>
    <p:sldId id="301" r:id="rId17"/>
    <p:sldId id="302" r:id="rId18"/>
    <p:sldId id="30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01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32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24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46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54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435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r>
              <a:rPr lang="en-US" baseline="0" dirty="0" smtClean="0"/>
              <a:t> level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64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r>
              <a:rPr lang="en-US" baseline="0" dirty="0" smtClean="0"/>
              <a:t> level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93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Site</a:t>
            </a:r>
            <a:r>
              <a:rPr lang="en-US" baseline="0" dirty="0" smtClean="0"/>
              <a:t> level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6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current_guides/53525/02-010117.doc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Review of UFLS Draft NOGRR from UFLS Workshops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Matt Mereness</a:t>
            </a:r>
          </a:p>
          <a:p>
            <a:r>
              <a:rPr lang="en-US" dirty="0" smtClean="0"/>
              <a:t>Director, Compliance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January 22,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 Potential Load Resource data to be provided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TDSP shown on Registration Form</a:t>
            </a:r>
          </a:p>
          <a:p>
            <a:pPr lvl="1"/>
            <a:r>
              <a:rPr lang="en-US" sz="1600" dirty="0"/>
              <a:t>TDSP Duns</a:t>
            </a:r>
          </a:p>
          <a:p>
            <a:r>
              <a:rPr lang="en-US" sz="2000" dirty="0"/>
              <a:t>From the Load Resource Asset Registration Form</a:t>
            </a:r>
          </a:p>
          <a:p>
            <a:pPr lvl="1"/>
            <a:r>
              <a:rPr lang="en-US" sz="1600" dirty="0"/>
              <a:t>Dispatch Asset Code</a:t>
            </a:r>
          </a:p>
          <a:p>
            <a:pPr lvl="1"/>
            <a:r>
              <a:rPr lang="en-US" sz="1600" dirty="0"/>
              <a:t>ESIID (Load Resources for NOIEs will have a non-settlement ESIID)</a:t>
            </a:r>
          </a:p>
          <a:p>
            <a:pPr lvl="1"/>
            <a:r>
              <a:rPr lang="en-US" sz="1600" dirty="0"/>
              <a:t>Station the Load Resource is mapped to in the Network Operations Model</a:t>
            </a:r>
          </a:p>
          <a:p>
            <a:pPr lvl="1"/>
            <a:r>
              <a:rPr lang="en-US" sz="1600" dirty="0"/>
              <a:t>PTI Number</a:t>
            </a:r>
          </a:p>
          <a:p>
            <a:pPr lvl="1"/>
            <a:r>
              <a:rPr lang="en-US" sz="1600" dirty="0"/>
              <a:t>Transmission Transformer Load Name</a:t>
            </a:r>
          </a:p>
          <a:p>
            <a:pPr lvl="1"/>
            <a:r>
              <a:rPr lang="en-US" sz="1600" dirty="0"/>
              <a:t>Maximum Registered Interruptible Load</a:t>
            </a:r>
          </a:p>
          <a:p>
            <a:endParaRPr lang="en-US" sz="2000" dirty="0"/>
          </a:p>
          <a:p>
            <a:r>
              <a:rPr lang="en-US" sz="2000" dirty="0"/>
              <a:t>Historical Data </a:t>
            </a:r>
            <a:r>
              <a:rPr lang="en-US" sz="2000" dirty="0" smtClean="0"/>
              <a:t>(more analysis needed)</a:t>
            </a:r>
            <a:endParaRPr lang="en-US" sz="2000" dirty="0"/>
          </a:p>
          <a:p>
            <a:pPr lvl="1"/>
            <a:r>
              <a:rPr lang="en-US" sz="1600" dirty="0"/>
              <a:t>Average hourly RRS Responsibility for LR during a predefined date </a:t>
            </a:r>
            <a:r>
              <a:rPr lang="en-US" sz="1600" dirty="0" smtClean="0"/>
              <a:t>range</a:t>
            </a:r>
            <a:endParaRPr lang="en-US" sz="1600" dirty="0"/>
          </a:p>
          <a:p>
            <a:pPr lvl="1"/>
            <a:r>
              <a:rPr lang="en-US" sz="1600" dirty="0"/>
              <a:t>Maximum RRS Responsibility during the same time period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07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Is </a:t>
            </a:r>
            <a:r>
              <a:rPr lang="en-US" sz="2000" dirty="0"/>
              <a:t>there any risk of </a:t>
            </a:r>
            <a:r>
              <a:rPr lang="en-US" sz="2000" dirty="0" err="1"/>
              <a:t>overarming</a:t>
            </a:r>
            <a:r>
              <a:rPr lang="en-US" sz="2000" dirty="0"/>
              <a:t> and overshooting on UFLS? </a:t>
            </a:r>
            <a:endParaRPr lang="en-US" sz="2000" dirty="0" smtClean="0"/>
          </a:p>
          <a:p>
            <a:pPr lvl="1"/>
            <a:r>
              <a:rPr lang="en-US" sz="1600" dirty="0" smtClean="0"/>
              <a:t>ERCOT </a:t>
            </a:r>
            <a:r>
              <a:rPr lang="en-US" sz="1600" dirty="0"/>
              <a:t>does perform planning studies that include dynamic simulations using DWG model that includes equipped UFLS circuits and Load Resources.  </a:t>
            </a:r>
            <a:endParaRPr lang="en-US" sz="1600" dirty="0" smtClean="0"/>
          </a:p>
          <a:p>
            <a:pPr lvl="1"/>
            <a:r>
              <a:rPr lang="en-US" sz="1600" dirty="0" smtClean="0"/>
              <a:t>The dynamic study </a:t>
            </a:r>
            <a:r>
              <a:rPr lang="en-US" sz="1600" dirty="0"/>
              <a:t>is performed on different models, including High Wind, Low-Load and to date ERCOT has not observed any over-shoot issues related to this study.  </a:t>
            </a:r>
          </a:p>
          <a:p>
            <a:pPr lvl="1"/>
            <a:r>
              <a:rPr lang="en-US" sz="1600" dirty="0" smtClean="0"/>
              <a:t>Current </a:t>
            </a:r>
            <a:r>
              <a:rPr lang="en-US" sz="1600" dirty="0"/>
              <a:t>ERCOT surveys do reflect a certain amount of overshoot at the different </a:t>
            </a:r>
            <a:r>
              <a:rPr lang="en-US" sz="1600" dirty="0" smtClean="0"/>
              <a:t>levels (2-3%), </a:t>
            </a:r>
            <a:r>
              <a:rPr lang="en-US" sz="1600" dirty="0"/>
              <a:t>and with the current proposed changes allowing movement across tiers, the overshoot may be reduced overall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Has ERCOT studied the impacts of ERS deployments?</a:t>
            </a:r>
          </a:p>
          <a:p>
            <a:pPr lvl="1"/>
            <a:r>
              <a:rPr lang="en-US" sz="1600" dirty="0" smtClean="0"/>
              <a:t>ERCOT has not studied ERS deployments in current dynamic models</a:t>
            </a:r>
          </a:p>
          <a:p>
            <a:pPr lvl="2"/>
            <a:r>
              <a:rPr lang="en-US" sz="1200" dirty="0" smtClean="0"/>
              <a:t>Current ERS procurement is approximately 800MW</a:t>
            </a:r>
          </a:p>
          <a:p>
            <a:pPr lvl="2"/>
            <a:r>
              <a:rPr lang="en-US" sz="1200" dirty="0" smtClean="0"/>
              <a:t>When compared to the current excess 2-3% UFLS capacity at each tier this is not a significant number</a:t>
            </a:r>
          </a:p>
          <a:p>
            <a:pPr lvl="3"/>
            <a:r>
              <a:rPr lang="en-US" sz="1200" dirty="0" smtClean="0"/>
              <a:t>For 30,000MW load, 600-900MW per tier represent the 2-3% at each tier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err="1" smtClean="0"/>
              <a:t>Overarming</a:t>
            </a:r>
            <a:r>
              <a:rPr lang="en-US" sz="2000" dirty="0" smtClean="0"/>
              <a:t> and ERS (Responses from Sept OWG)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9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91" y="228600"/>
            <a:ext cx="8458200" cy="518318"/>
          </a:xfrm>
        </p:spPr>
        <p:txBody>
          <a:bodyPr/>
          <a:lstStyle/>
          <a:p>
            <a:r>
              <a:rPr lang="en-US" sz="2400" dirty="0" smtClean="0"/>
              <a:t>Current ERS TDSP Report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Site-level information </a:t>
            </a:r>
          </a:p>
          <a:p>
            <a:pPr lvl="1"/>
            <a:r>
              <a:rPr lang="en-US" sz="2000" dirty="0" smtClean="0"/>
              <a:t>Qsename </a:t>
            </a:r>
          </a:p>
          <a:p>
            <a:pPr lvl="1"/>
            <a:r>
              <a:rPr lang="en-US" sz="2000" dirty="0" smtClean="0"/>
              <a:t>Resource Name</a:t>
            </a:r>
          </a:p>
          <a:p>
            <a:pPr lvl="1"/>
            <a:r>
              <a:rPr lang="en-US" sz="2000" dirty="0" smtClean="0"/>
              <a:t>Esiid,</a:t>
            </a:r>
            <a:r>
              <a:rPr lang="en-US" sz="2000" dirty="0"/>
              <a:t> Site name, Street, City, </a:t>
            </a:r>
            <a:r>
              <a:rPr lang="en-US" sz="2000" dirty="0" smtClean="0"/>
              <a:t>Zip code</a:t>
            </a:r>
          </a:p>
          <a:p>
            <a:pPr lvl="1"/>
            <a:r>
              <a:rPr lang="en-US" sz="2000" dirty="0" smtClean="0"/>
              <a:t>TDSP interconnection agreement year </a:t>
            </a:r>
            <a:r>
              <a:rPr lang="en-US" sz="1600" dirty="0" smtClean="0">
                <a:solidFill>
                  <a:schemeClr val="accent1"/>
                </a:solidFill>
              </a:rPr>
              <a:t>(Generator Only)</a:t>
            </a:r>
          </a:p>
          <a:p>
            <a:pPr lvl="1"/>
            <a:r>
              <a:rPr lang="en-US" sz="2000" dirty="0" smtClean="0"/>
              <a:t>ERS Obligation per time period</a:t>
            </a:r>
            <a:r>
              <a:rPr lang="en-US" sz="2000" dirty="0">
                <a:solidFill>
                  <a:schemeClr val="accent1"/>
                </a:solidFill>
              </a:rPr>
              <a:t> </a:t>
            </a:r>
            <a:r>
              <a:rPr lang="en-US" sz="1600" dirty="0" smtClean="0">
                <a:solidFill>
                  <a:schemeClr val="accent1"/>
                </a:solidFill>
              </a:rPr>
              <a:t>(YES or leave BLANK)</a:t>
            </a:r>
          </a:p>
          <a:p>
            <a:pPr lvl="1"/>
            <a:r>
              <a:rPr lang="en-US" sz="2000" dirty="0" smtClean="0"/>
              <a:t>ERS Service type</a:t>
            </a:r>
          </a:p>
          <a:p>
            <a:pPr lvl="2"/>
            <a:r>
              <a:rPr lang="en-US" sz="1800" dirty="0"/>
              <a:t>Weather-Sensitive </a:t>
            </a:r>
            <a:r>
              <a:rPr lang="en-US" sz="1800" dirty="0" smtClean="0"/>
              <a:t>ERS-10</a:t>
            </a:r>
          </a:p>
          <a:p>
            <a:pPr lvl="2"/>
            <a:r>
              <a:rPr lang="en-US" sz="1800" dirty="0"/>
              <a:t>Non-Weather-Sensitive ERS-10</a:t>
            </a:r>
          </a:p>
          <a:p>
            <a:pPr lvl="2"/>
            <a:r>
              <a:rPr lang="en-US" sz="1800" dirty="0"/>
              <a:t>Weather-Sensitive </a:t>
            </a:r>
            <a:r>
              <a:rPr lang="en-US" sz="1800" dirty="0" smtClean="0"/>
              <a:t>ERS-30</a:t>
            </a:r>
          </a:p>
          <a:p>
            <a:pPr lvl="2"/>
            <a:r>
              <a:rPr lang="en-US" sz="1800" dirty="0"/>
              <a:t>Non-Weather-Sensitive ERS-30</a:t>
            </a:r>
            <a:endParaRPr lang="en-US" sz="1800" dirty="0" smtClean="0"/>
          </a:p>
          <a:p>
            <a:pPr lvl="1"/>
            <a:r>
              <a:rPr lang="en-US" sz="2000" dirty="0" smtClean="0"/>
              <a:t>Resource type </a:t>
            </a:r>
            <a:r>
              <a:rPr lang="en-US" sz="1600" dirty="0" smtClean="0">
                <a:solidFill>
                  <a:schemeClr val="accent1"/>
                </a:solidFill>
              </a:rPr>
              <a:t>(Load or Generator)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 17 OWG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90" y="228600"/>
            <a:ext cx="8689109" cy="518318"/>
          </a:xfrm>
        </p:spPr>
        <p:txBody>
          <a:bodyPr/>
          <a:lstStyle/>
          <a:p>
            <a:r>
              <a:rPr lang="en-US" sz="2400" dirty="0" smtClean="0"/>
              <a:t>Proposed Additional Tab(s) to current TDSP Report per OWG’s discussion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Additional tab(s) </a:t>
            </a:r>
          </a:p>
          <a:p>
            <a:pPr lvl="1"/>
            <a:r>
              <a:rPr lang="en-US" sz="2000" b="1" u="sng" dirty="0" smtClean="0"/>
              <a:t>To TDSP’s in competitive areas</a:t>
            </a:r>
          </a:p>
          <a:p>
            <a:pPr lvl="2"/>
            <a:r>
              <a:rPr lang="en-US" sz="1800" dirty="0" smtClean="0"/>
              <a:t>Report Aggregated ERS MW Obligation by station code</a:t>
            </a:r>
          </a:p>
          <a:p>
            <a:pPr lvl="3"/>
            <a:r>
              <a:rPr lang="en-US" sz="1600" dirty="0"/>
              <a:t>By the following ERS resource types: </a:t>
            </a:r>
            <a:r>
              <a:rPr lang="en-US" sz="1600" dirty="0">
                <a:solidFill>
                  <a:schemeClr val="accent1"/>
                </a:solidFill>
              </a:rPr>
              <a:t>Weather-Sensitive Load, Non-Weather-Sensitive Load, Generator</a:t>
            </a:r>
          </a:p>
          <a:p>
            <a:pPr lvl="1"/>
            <a:r>
              <a:rPr lang="en-US" sz="2000" b="1" u="sng" dirty="0" smtClean="0"/>
              <a:t>To NOIEs</a:t>
            </a:r>
            <a:endParaRPr lang="en-US" sz="2000" b="1" u="sng" dirty="0"/>
          </a:p>
          <a:p>
            <a:pPr lvl="2"/>
            <a:r>
              <a:rPr lang="en-US" sz="1800" dirty="0"/>
              <a:t>Report Aggregated ERS MW Obligation by </a:t>
            </a:r>
            <a:r>
              <a:rPr lang="en-US" sz="1800" dirty="0" smtClean="0"/>
              <a:t>zip code</a:t>
            </a:r>
          </a:p>
          <a:p>
            <a:pPr lvl="3"/>
            <a:r>
              <a:rPr lang="en-US" sz="1600" dirty="0" smtClean="0"/>
              <a:t>By the following ERS resource types: </a:t>
            </a:r>
            <a:r>
              <a:rPr lang="en-US" sz="1600" dirty="0">
                <a:solidFill>
                  <a:schemeClr val="accent1"/>
                </a:solidFill>
              </a:rPr>
              <a:t>Weather-Sensitive Load, Non-Weather-Sensitive Load, </a:t>
            </a:r>
            <a:r>
              <a:rPr lang="en-US" sz="1600" dirty="0" smtClean="0">
                <a:solidFill>
                  <a:schemeClr val="accent1"/>
                </a:solidFill>
              </a:rPr>
              <a:t>Generator</a:t>
            </a:r>
          </a:p>
          <a:p>
            <a:pPr lvl="1"/>
            <a:r>
              <a:rPr lang="en-US" sz="2000" dirty="0" smtClean="0"/>
              <a:t>NPRR will be required to include the additional information as part of ERS routine reporting process.</a:t>
            </a:r>
          </a:p>
          <a:p>
            <a:pPr lvl="2"/>
            <a:r>
              <a:rPr lang="en-US" sz="1800" dirty="0" smtClean="0"/>
              <a:t>ERCOT recommends replacing current report with report proposed herein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 17 OWG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91" y="228600"/>
            <a:ext cx="8458200" cy="518318"/>
          </a:xfrm>
        </p:spPr>
        <p:txBody>
          <a:bodyPr/>
          <a:lstStyle/>
          <a:p>
            <a:r>
              <a:rPr lang="en-US" sz="2400" dirty="0"/>
              <a:t>Proposed Additional </a:t>
            </a:r>
            <a:r>
              <a:rPr lang="en-US" sz="2400" dirty="0" smtClean="0"/>
              <a:t>Tab(s) </a:t>
            </a:r>
            <a:r>
              <a:rPr lang="en-US" sz="2400" dirty="0"/>
              <a:t>per OWG’s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ERS Obligation by Station code and/or Zip code</a:t>
            </a:r>
          </a:p>
          <a:p>
            <a:pPr lvl="1"/>
            <a:r>
              <a:rPr lang="en-US" sz="2000" dirty="0" smtClean="0"/>
              <a:t>TDSP Name</a:t>
            </a:r>
          </a:p>
          <a:p>
            <a:pPr lvl="1"/>
            <a:r>
              <a:rPr lang="en-US" sz="2000" dirty="0" smtClean="0"/>
              <a:t>ERS resource type</a:t>
            </a:r>
          </a:p>
          <a:p>
            <a:pPr lvl="1"/>
            <a:r>
              <a:rPr lang="en-US" sz="2000" dirty="0" smtClean="0"/>
              <a:t>Station Code/Zip code</a:t>
            </a:r>
          </a:p>
          <a:p>
            <a:pPr lvl="1"/>
            <a:r>
              <a:rPr lang="en-US" sz="2000" dirty="0" smtClean="0"/>
              <a:t>ERS_MW_TP1…. ERS_MW_TP6</a:t>
            </a:r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accent1"/>
                </a:solidFill>
              </a:rPr>
              <a:t>   Aggregated ERS obligation for each time period (MW)</a:t>
            </a:r>
            <a:endParaRPr lang="en-US" sz="2000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 17 OWG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0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UFLS Discussion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Recap of key issues to date on clarifying ERCOT UFLS Program</a:t>
            </a:r>
          </a:p>
          <a:p>
            <a:endParaRPr lang="en-US" sz="2000" dirty="0"/>
          </a:p>
          <a:p>
            <a:r>
              <a:rPr lang="en-US" sz="2000" dirty="0" smtClean="0"/>
              <a:t>New/pilot ERS report made available in October 2017</a:t>
            </a:r>
          </a:p>
          <a:p>
            <a:endParaRPr lang="en-US" sz="2000" dirty="0"/>
          </a:p>
          <a:p>
            <a:r>
              <a:rPr lang="en-US" sz="2000" dirty="0" smtClean="0"/>
              <a:t>Review </a:t>
            </a:r>
            <a:r>
              <a:rPr lang="en-US" sz="2000" dirty="0" smtClean="0"/>
              <a:t>current draft NOGRR 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Appendix </a:t>
            </a:r>
          </a:p>
          <a:p>
            <a:pPr lvl="1"/>
            <a:r>
              <a:rPr lang="en-US" sz="1600" dirty="0"/>
              <a:t>2016 and 2017 UFLS Survey results</a:t>
            </a:r>
          </a:p>
          <a:p>
            <a:pPr lvl="1"/>
            <a:r>
              <a:rPr lang="en-US" sz="1600" dirty="0"/>
              <a:t>NERC requirement excerpt</a:t>
            </a:r>
          </a:p>
          <a:p>
            <a:pPr lvl="1"/>
            <a:r>
              <a:rPr lang="en-US" sz="1600" dirty="0"/>
              <a:t>Potential Load Resource data to provide</a:t>
            </a:r>
          </a:p>
          <a:p>
            <a:pPr lvl="1"/>
            <a:r>
              <a:rPr lang="en-US" sz="1600" dirty="0" err="1"/>
              <a:t>Overarming</a:t>
            </a:r>
            <a:r>
              <a:rPr lang="en-US" sz="1600" dirty="0"/>
              <a:t> and ERS </a:t>
            </a:r>
            <a:r>
              <a:rPr lang="en-US" sz="1600" dirty="0" smtClean="0"/>
              <a:t>questions</a:t>
            </a:r>
          </a:p>
          <a:p>
            <a:pPr lvl="1"/>
            <a:r>
              <a:rPr lang="en-US" sz="1600" dirty="0" smtClean="0"/>
              <a:t>Potential ERS Changes</a:t>
            </a:r>
            <a:endParaRPr lang="en-US" sz="1600" dirty="0"/>
          </a:p>
          <a:p>
            <a:pPr lvl="1"/>
            <a:endParaRPr lang="en-US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762000"/>
            <a:ext cx="8839200" cy="5181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Key discussions to date</a:t>
            </a:r>
          </a:p>
          <a:p>
            <a:pPr lvl="1"/>
            <a:r>
              <a:rPr lang="en-US" sz="1400" dirty="0" smtClean="0"/>
              <a:t>Problem statement- 2016 OWG issue over </a:t>
            </a:r>
            <a:r>
              <a:rPr lang="en-US" sz="1400" dirty="0" err="1" smtClean="0"/>
              <a:t>OpGuide</a:t>
            </a:r>
            <a:r>
              <a:rPr lang="en-US" sz="1400" dirty="0" smtClean="0"/>
              <a:t> </a:t>
            </a:r>
            <a:r>
              <a:rPr lang="en-US" sz="1400" dirty="0"/>
              <a:t>2.6.1 </a:t>
            </a:r>
            <a:r>
              <a:rPr lang="en-US" sz="1400" dirty="0" smtClean="0"/>
              <a:t>on inclusion and exclusion of Load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“At </a:t>
            </a:r>
            <a:r>
              <a:rPr lang="en-US" sz="1200" dirty="0">
                <a:solidFill>
                  <a:srgbClr val="FF0000"/>
                </a:solidFill>
              </a:rPr>
              <a:t>least 25% of the ERCOT System Load that is not equipped with high-set under-frequency relays shall be equipped at all times with provisions for automatic under-frequency load shedding.  The under-frequency relays shall be set to provide Load relief as follows</a:t>
            </a:r>
            <a:r>
              <a:rPr lang="en-US" sz="1200" dirty="0" smtClean="0">
                <a:solidFill>
                  <a:srgbClr val="FF0000"/>
                </a:solidFill>
              </a:rPr>
              <a:t>:”… 5%, 10%, 10% of ERCOT System Load</a:t>
            </a:r>
          </a:p>
          <a:p>
            <a:pPr lvl="1"/>
            <a:r>
              <a:rPr lang="en-US" sz="1400" dirty="0" smtClean="0"/>
              <a:t>Recognize there are at least two scenarios of UFLS being activated</a:t>
            </a:r>
          </a:p>
          <a:p>
            <a:pPr lvl="2"/>
            <a:r>
              <a:rPr lang="en-US" sz="1200" dirty="0" smtClean="0"/>
              <a:t>Sudden event: normal day but then significant loss of generation (starting point of 60Hz and no LR deployed)</a:t>
            </a:r>
          </a:p>
          <a:p>
            <a:pPr lvl="2"/>
            <a:r>
              <a:rPr lang="en-US" sz="1200" dirty="0" smtClean="0"/>
              <a:t>Slow-burn event: system is in emergency operations (EEA2), LR deployed, and then loss of generation </a:t>
            </a:r>
          </a:p>
          <a:p>
            <a:pPr lvl="2"/>
            <a:r>
              <a:rPr lang="en-US" sz="1200" dirty="0" smtClean="0">
                <a:solidFill>
                  <a:srgbClr val="FF0000"/>
                </a:solidFill>
              </a:rPr>
              <a:t>ERCOT conclusion that in both cases, need for 25% of armed UFLS to arrest frequency</a:t>
            </a:r>
          </a:p>
          <a:p>
            <a:pPr lvl="1"/>
            <a:r>
              <a:rPr lang="en-US" sz="1400" dirty="0" smtClean="0"/>
              <a:t>ERCOT view that as frequency drops from 60 to 59.7 to 59.3, that the measurement of 25% response is tied to what the Load was when crossing 59.3 and initiating UFLS levels.</a:t>
            </a:r>
          </a:p>
          <a:p>
            <a:pPr lvl="1"/>
            <a:r>
              <a:rPr lang="en-US" sz="1400" dirty="0" smtClean="0"/>
              <a:t>Agreement that annual Compliance survey measurement should align as closely as possible with expected Operations compliance (post event reports and analysis).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ERCOT was requested to create initial NOGRR draft reflecting operational expectations </a:t>
            </a:r>
          </a:p>
          <a:p>
            <a:pPr lvl="1"/>
            <a:r>
              <a:rPr lang="en-US" sz="1400" dirty="0" smtClean="0"/>
              <a:t>ERCOT was requested to provide inventory of LRs in DSP footprint </a:t>
            </a:r>
          </a:p>
          <a:p>
            <a:pPr lvl="2"/>
            <a:r>
              <a:rPr lang="en-US" sz="1200" dirty="0" smtClean="0"/>
              <a:t>ERCOT noted this is in network model but can also be provided</a:t>
            </a:r>
          </a:p>
          <a:p>
            <a:pPr lvl="1"/>
            <a:r>
              <a:rPr lang="en-US" sz="1400" dirty="0" smtClean="0"/>
              <a:t>ERCOT asked about providing historical LR trends/deployments </a:t>
            </a:r>
          </a:p>
          <a:p>
            <a:pPr lvl="2"/>
            <a:r>
              <a:rPr lang="en-US" sz="1200" dirty="0" smtClean="0"/>
              <a:t>ERCOT offered to provide annually if market can agree how to summarize (min, max, </a:t>
            </a:r>
            <a:r>
              <a:rPr lang="en-US" sz="1200" dirty="0" err="1" smtClean="0"/>
              <a:t>avg</a:t>
            </a:r>
            <a:r>
              <a:rPr lang="en-US" sz="1200" dirty="0" smtClean="0"/>
              <a:t>, annual, </a:t>
            </a:r>
            <a:r>
              <a:rPr lang="en-US" sz="1200" dirty="0" err="1" smtClean="0"/>
              <a:t>etc</a:t>
            </a:r>
            <a:r>
              <a:rPr lang="en-US" sz="1200" dirty="0" smtClean="0"/>
              <a:t>)</a:t>
            </a:r>
          </a:p>
          <a:p>
            <a:pPr lvl="1"/>
            <a:r>
              <a:rPr lang="en-US" sz="1400" dirty="0" smtClean="0"/>
              <a:t>ERCOT asked about providing Load Resource telemetry to TO/DSPs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ERCOT asked about ERS information for TDSPs to understand location and </a:t>
            </a:r>
            <a:r>
              <a:rPr lang="en-US" sz="1400" dirty="0" smtClean="0">
                <a:solidFill>
                  <a:srgbClr val="FF0000"/>
                </a:solidFill>
              </a:rPr>
              <a:t>impacts</a:t>
            </a:r>
          </a:p>
          <a:p>
            <a:pPr lvl="2"/>
            <a:r>
              <a:rPr lang="en-US" sz="1200" dirty="0"/>
              <a:t>ERCOT created a sample ERS report and sent to all TDSPs Oct 9, 2018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Is DSP </a:t>
            </a:r>
            <a:r>
              <a:rPr lang="en-US" sz="1400" dirty="0" smtClean="0">
                <a:solidFill>
                  <a:srgbClr val="FF0000"/>
                </a:solidFill>
              </a:rPr>
              <a:t>or TO the </a:t>
            </a:r>
            <a:r>
              <a:rPr lang="en-US" sz="1400" dirty="0">
                <a:solidFill>
                  <a:srgbClr val="FF0000"/>
                </a:solidFill>
              </a:rPr>
              <a:t>appropriate role/definition for compliance in the NOGRR? </a:t>
            </a:r>
          </a:p>
          <a:p>
            <a:pPr lvl="2"/>
            <a:endParaRPr lang="en-US" sz="1200" dirty="0" smtClean="0"/>
          </a:p>
          <a:p>
            <a:pPr lvl="1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Recap- Summary of UFLS workshops 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53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Can </a:t>
            </a:r>
            <a:r>
              <a:rPr lang="en-US" sz="2000" dirty="0"/>
              <a:t>ERCOT provide more ERS data for improved transparency? </a:t>
            </a:r>
            <a:endParaRPr lang="en-US" sz="20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New/pilot ERS report made available in October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71600"/>
            <a:ext cx="6406551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4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Proposed ERS TDSP Report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914669"/>
            <a:ext cx="85344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2000" u="sng" dirty="0" smtClean="0"/>
              <a:t>Methodology</a:t>
            </a:r>
          </a:p>
          <a:p>
            <a:pPr marL="0" indent="0">
              <a:buNone/>
            </a:pPr>
            <a:r>
              <a:rPr lang="en-US" sz="2000" b="1" dirty="0" smtClean="0"/>
              <a:t>Step 1 Disaggregation </a:t>
            </a:r>
          </a:p>
          <a:p>
            <a:pPr marL="0" indent="0">
              <a:buNone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Step 2 Aggregation</a:t>
            </a:r>
            <a:endParaRPr lang="en-US" sz="20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 17 OWG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43323" y="2194438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81313" y="2194438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30189" y="2194438"/>
            <a:ext cx="304800" cy="2286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2228370" y="2194438"/>
            <a:ext cx="304800" cy="2286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" name="Oval 10"/>
          <p:cNvSpPr/>
          <p:nvPr/>
        </p:nvSpPr>
        <p:spPr>
          <a:xfrm>
            <a:off x="576303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04903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048871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295400" y="274291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34246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806389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34989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86640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525486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764332" y="2742917"/>
            <a:ext cx="1524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728703" y="2423038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904796" y="2419269"/>
            <a:ext cx="82603" cy="3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13" idx="0"/>
          </p:cNvCxnSpPr>
          <p:nvPr/>
        </p:nvCxnSpPr>
        <p:spPr>
          <a:xfrm>
            <a:off x="1018775" y="2419269"/>
            <a:ext cx="106296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2"/>
            <a:endCxn id="14" idx="0"/>
          </p:cNvCxnSpPr>
          <p:nvPr/>
        </p:nvCxnSpPr>
        <p:spPr>
          <a:xfrm flipH="1">
            <a:off x="1371600" y="2423038"/>
            <a:ext cx="62113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1634779" y="2432462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1867221" y="2428693"/>
            <a:ext cx="2625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924851" y="2428693"/>
            <a:ext cx="159123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9" idx="2"/>
          </p:cNvCxnSpPr>
          <p:nvPr/>
        </p:nvCxnSpPr>
        <p:spPr>
          <a:xfrm flipH="1">
            <a:off x="2323780" y="2423038"/>
            <a:ext cx="5699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2417910" y="2428693"/>
            <a:ext cx="165849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20" idx="0"/>
          </p:cNvCxnSpPr>
          <p:nvPr/>
        </p:nvCxnSpPr>
        <p:spPr>
          <a:xfrm>
            <a:off x="2424313" y="2432462"/>
            <a:ext cx="416219" cy="310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371600" y="1845883"/>
            <a:ext cx="958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Load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148507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6586497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7035373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6" name="Rectangle 55"/>
          <p:cNvSpPr/>
          <p:nvPr/>
        </p:nvSpPr>
        <p:spPr>
          <a:xfrm>
            <a:off x="7533554" y="2158225"/>
            <a:ext cx="304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7" name="Oval 56"/>
          <p:cNvSpPr/>
          <p:nvPr/>
        </p:nvSpPr>
        <p:spPr>
          <a:xfrm>
            <a:off x="5881487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110087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354055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600584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839430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111573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340173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7591824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7830670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8069516" y="2706704"/>
            <a:ext cx="152400" cy="152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6033887" y="2386825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H="1">
            <a:off x="6209980" y="2383056"/>
            <a:ext cx="82603" cy="327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59" idx="0"/>
          </p:cNvCxnSpPr>
          <p:nvPr/>
        </p:nvCxnSpPr>
        <p:spPr>
          <a:xfrm>
            <a:off x="6323959" y="2383056"/>
            <a:ext cx="106296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54" idx="2"/>
            <a:endCxn id="60" idx="0"/>
          </p:cNvCxnSpPr>
          <p:nvPr/>
        </p:nvCxnSpPr>
        <p:spPr>
          <a:xfrm flipH="1">
            <a:off x="6676784" y="2386825"/>
            <a:ext cx="62113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>
            <a:off x="6939963" y="2396249"/>
            <a:ext cx="22860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7172405" y="2392480"/>
            <a:ext cx="26255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7230035" y="2392480"/>
            <a:ext cx="159123" cy="30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56" idx="2"/>
          </p:cNvCxnSpPr>
          <p:nvPr/>
        </p:nvCxnSpPr>
        <p:spPr>
          <a:xfrm flipH="1">
            <a:off x="7628964" y="2386825"/>
            <a:ext cx="56990" cy="3198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7723094" y="2392480"/>
            <a:ext cx="165849" cy="323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66" idx="0"/>
          </p:cNvCxnSpPr>
          <p:nvPr/>
        </p:nvCxnSpPr>
        <p:spPr>
          <a:xfrm>
            <a:off x="7729497" y="2396249"/>
            <a:ext cx="416219" cy="310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565365" y="1824551"/>
            <a:ext cx="10635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2"/>
                </a:solidFill>
              </a:rPr>
              <a:t>Generator</a:t>
            </a: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6164194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6602184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051060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2" name="Rectangle 81"/>
          <p:cNvSpPr/>
          <p:nvPr/>
        </p:nvSpPr>
        <p:spPr>
          <a:xfrm>
            <a:off x="7549241" y="2165765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5753101" y="3020929"/>
            <a:ext cx="304799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The assigned portion of an ERS Generator obligation will be based on each</a:t>
            </a:r>
            <a:r>
              <a:rPr lang="en-US" sz="1200" b="1" dirty="0" smtClean="0">
                <a:solidFill>
                  <a:schemeClr val="accent2"/>
                </a:solidFill>
              </a:rPr>
              <a:t> </a:t>
            </a:r>
            <a:r>
              <a:rPr lang="en-US" sz="1200" dirty="0" smtClean="0">
                <a:solidFill>
                  <a:schemeClr val="accent2"/>
                </a:solidFill>
              </a:rPr>
              <a:t>generator’s </a:t>
            </a:r>
            <a:r>
              <a:rPr lang="en-US" sz="1200" dirty="0">
                <a:solidFill>
                  <a:schemeClr val="accent2"/>
                </a:solidFill>
              </a:rPr>
              <a:t>n</a:t>
            </a:r>
            <a:r>
              <a:rPr lang="en-US" sz="1200" dirty="0" smtClean="0">
                <a:solidFill>
                  <a:schemeClr val="accent2"/>
                </a:solidFill>
              </a:rPr>
              <a:t>ame plate rating</a:t>
            </a:r>
          </a:p>
          <a:p>
            <a:endParaRPr lang="en-US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541563" y="3025489"/>
            <a:ext cx="32543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2"/>
                </a:solidFill>
              </a:rPr>
              <a:t>Assign an equal portion of an ERS Resources Obligation to each site in the resource</a:t>
            </a:r>
            <a:r>
              <a:rPr lang="en-US" sz="1200" b="1" u="sng" dirty="0" smtClean="0">
                <a:solidFill>
                  <a:schemeClr val="accent2"/>
                </a:solidFill>
              </a:rPr>
              <a:t> </a:t>
            </a:r>
          </a:p>
          <a:p>
            <a:endParaRPr lang="en-US" sz="900" dirty="0"/>
          </a:p>
        </p:txBody>
      </p:sp>
      <p:sp>
        <p:nvSpPr>
          <p:cNvPr id="179" name="TextBox 178"/>
          <p:cNvSpPr txBox="1"/>
          <p:nvPr/>
        </p:nvSpPr>
        <p:spPr>
          <a:xfrm>
            <a:off x="495300" y="4319154"/>
            <a:ext cx="81915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2"/>
                </a:solidFill>
              </a:rPr>
              <a:t>Sum the assigned portion to each site by station </a:t>
            </a:r>
            <a:r>
              <a:rPr lang="en-US" sz="1600" dirty="0">
                <a:solidFill>
                  <a:schemeClr val="accent2"/>
                </a:solidFill>
              </a:rPr>
              <a:t>code </a:t>
            </a:r>
            <a:r>
              <a:rPr lang="en-US" sz="1600" dirty="0">
                <a:solidFill>
                  <a:schemeClr val="accent1"/>
                </a:solidFill>
              </a:rPr>
              <a:t>(if in </a:t>
            </a:r>
            <a:r>
              <a:rPr lang="en-US" sz="1600" dirty="0" smtClean="0">
                <a:solidFill>
                  <a:schemeClr val="accent1"/>
                </a:solidFill>
              </a:rPr>
              <a:t>competitive area)</a:t>
            </a:r>
            <a:r>
              <a:rPr lang="en-US" sz="1600" dirty="0" smtClean="0">
                <a:solidFill>
                  <a:schemeClr val="accent2"/>
                </a:solidFill>
              </a:rPr>
              <a:t>, zip code </a:t>
            </a:r>
            <a:r>
              <a:rPr lang="en-US" sz="1600" dirty="0" smtClean="0">
                <a:solidFill>
                  <a:schemeClr val="accent1"/>
                </a:solidFill>
              </a:rPr>
              <a:t>(if in </a:t>
            </a:r>
            <a:r>
              <a:rPr lang="en-US" sz="1600" dirty="0">
                <a:solidFill>
                  <a:schemeClr val="accent1"/>
                </a:solidFill>
              </a:rPr>
              <a:t>NOIE</a:t>
            </a:r>
            <a:r>
              <a:rPr lang="en-US" sz="1600" dirty="0" smtClean="0">
                <a:solidFill>
                  <a:schemeClr val="accent1"/>
                </a:solidFill>
              </a:rPr>
              <a:t> area) </a:t>
            </a:r>
            <a:r>
              <a:rPr lang="en-US" sz="1600" dirty="0" smtClean="0">
                <a:solidFill>
                  <a:schemeClr val="accent2"/>
                </a:solidFill>
              </a:rPr>
              <a:t>as well as service type </a:t>
            </a:r>
            <a:r>
              <a:rPr lang="en-US" sz="1600" dirty="0" smtClean="0">
                <a:solidFill>
                  <a:schemeClr val="accent1"/>
                </a:solidFill>
              </a:rPr>
              <a:t>(NON-WS Load, WS Load and Generator)</a:t>
            </a:r>
          </a:p>
          <a:p>
            <a:endParaRPr lang="en-US" sz="1400" dirty="0"/>
          </a:p>
        </p:txBody>
      </p:sp>
      <p:grpSp>
        <p:nvGrpSpPr>
          <p:cNvPr id="190" name="Group 189"/>
          <p:cNvGrpSpPr/>
          <p:nvPr/>
        </p:nvGrpSpPr>
        <p:grpSpPr>
          <a:xfrm>
            <a:off x="7308195" y="418206"/>
            <a:ext cx="1612225" cy="1108703"/>
            <a:chOff x="3945111" y="2362200"/>
            <a:chExt cx="1483657" cy="1108703"/>
          </a:xfrm>
        </p:grpSpPr>
        <p:sp>
          <p:nvSpPr>
            <p:cNvPr id="183" name="Rectangle 182"/>
            <p:cNvSpPr/>
            <p:nvPr/>
          </p:nvSpPr>
          <p:spPr>
            <a:xfrm>
              <a:off x="3945111" y="2362200"/>
              <a:ext cx="1440434" cy="110870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Oval 183"/>
            <p:cNvSpPr/>
            <p:nvPr/>
          </p:nvSpPr>
          <p:spPr>
            <a:xfrm>
              <a:off x="4121843" y="2825055"/>
              <a:ext cx="152400" cy="152400"/>
            </a:xfrm>
            <a:prstGeom prst="ellipse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Oval 184"/>
            <p:cNvSpPr/>
            <p:nvPr/>
          </p:nvSpPr>
          <p:spPr>
            <a:xfrm>
              <a:off x="4121202" y="2540043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Oval 185"/>
            <p:cNvSpPr/>
            <p:nvPr/>
          </p:nvSpPr>
          <p:spPr>
            <a:xfrm>
              <a:off x="4121202" y="3118344"/>
              <a:ext cx="152400" cy="1524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4268318" y="2485438"/>
              <a:ext cx="11410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</a:rPr>
                <a:t>NON-WS LOAD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188" name="TextBox 187"/>
            <p:cNvSpPr txBox="1"/>
            <p:nvPr/>
          </p:nvSpPr>
          <p:spPr>
            <a:xfrm>
              <a:off x="4278085" y="2788842"/>
              <a:ext cx="11410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</a:rPr>
                <a:t>WS LOAD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4287689" y="3072017"/>
              <a:ext cx="114107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</a:rPr>
                <a:t>GENERATOR</a:t>
              </a:r>
              <a:endParaRPr lang="en-US" sz="1050" dirty="0">
                <a:solidFill>
                  <a:schemeClr val="tx2"/>
                </a:solidFill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95300" y="5147719"/>
            <a:ext cx="3097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Step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en-US" sz="2000" b="1" dirty="0" smtClean="0">
                <a:solidFill>
                  <a:schemeClr val="tx2"/>
                </a:solidFill>
              </a:rPr>
              <a:t>By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Time </a:t>
            </a:r>
            <a:r>
              <a:rPr lang="en-US" sz="2000" b="1" dirty="0">
                <a:solidFill>
                  <a:schemeClr val="tx2"/>
                </a:solidFill>
              </a:rPr>
              <a:t>Period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906" y="5569212"/>
            <a:ext cx="4993739" cy="338554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z="1600" dirty="0"/>
              <a:t>Perform </a:t>
            </a:r>
            <a:r>
              <a:rPr lang="en-US" sz="1600" dirty="0" smtClean="0"/>
              <a:t>Step </a:t>
            </a:r>
            <a:r>
              <a:rPr lang="en-US" sz="1600" dirty="0"/>
              <a:t>1 &amp; 2 for each ERS Time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0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838200"/>
            <a:ext cx="8991600" cy="5562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Summary of changes</a:t>
            </a:r>
          </a:p>
          <a:p>
            <a:pPr marL="857250" lvl="1" indent="-342900"/>
            <a:r>
              <a:rPr lang="en-US" sz="1600" dirty="0" smtClean="0"/>
              <a:t>Purposeful in separating (1) and (2) between actual event and survey</a:t>
            </a:r>
          </a:p>
          <a:p>
            <a:pPr lvl="2"/>
            <a:r>
              <a:rPr lang="en-US" sz="1400" dirty="0" smtClean="0"/>
              <a:t>In actual event, compliance with system Load measured at 59.3 Hz (2.6.1(1)). </a:t>
            </a:r>
          </a:p>
          <a:p>
            <a:pPr lvl="2"/>
            <a:r>
              <a:rPr lang="en-US" sz="1400" dirty="0" smtClean="0"/>
              <a:t>In annual survey, compliance with system Load at survey time (2.6.1(2)).</a:t>
            </a:r>
          </a:p>
          <a:p>
            <a:pPr marL="914400" lvl="2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ERCOT agreeable to allowing totals to roll into next tier</a:t>
            </a:r>
          </a:p>
          <a:p>
            <a:pPr marL="1257300" lvl="2" indent="-342900"/>
            <a:r>
              <a:rPr lang="en-US" sz="1400" dirty="0" smtClean="0"/>
              <a:t>Moved STEC’s language on deployment amounts into survey section (2).</a:t>
            </a:r>
          </a:p>
          <a:p>
            <a:pPr marL="1257300" lvl="2" indent="-342900"/>
            <a:r>
              <a:rPr lang="en-US" sz="1400" dirty="0" smtClean="0"/>
              <a:t>Inserted ability for ERCOT to request redistribution if any reliability issues identified in survey</a:t>
            </a:r>
          </a:p>
          <a:p>
            <a:pPr marL="514350" lvl="1" indent="0">
              <a:buNone/>
            </a:pPr>
            <a:endParaRPr lang="en-US" sz="800" dirty="0" smtClean="0"/>
          </a:p>
          <a:p>
            <a:pPr marL="514350" lvl="1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NOGRR adds ERCOT requirement to annually provide registered Load Resources and capacity in TO/DSP footprint</a:t>
            </a:r>
          </a:p>
          <a:p>
            <a:pPr marL="857250" lvl="1" indent="-342900"/>
            <a:endParaRPr lang="en-US" sz="800" dirty="0" smtClean="0"/>
          </a:p>
          <a:p>
            <a:pPr marL="857250" lvl="1" indent="-342900"/>
            <a:r>
              <a:rPr lang="en-US" sz="1600" dirty="0" smtClean="0"/>
              <a:t>Question of proper alignment of DSP and TO responsibilities</a:t>
            </a:r>
          </a:p>
          <a:p>
            <a:pPr marL="514350" lvl="1" indent="0">
              <a:buNone/>
            </a:pPr>
            <a:endParaRPr lang="en-US" sz="800" dirty="0" smtClean="0"/>
          </a:p>
          <a:p>
            <a:pPr marL="857250" lvl="1" indent="-342900"/>
            <a:r>
              <a:rPr lang="en-US" sz="1600" dirty="0" smtClean="0"/>
              <a:t>Does not currently include 2 concepts discussed in workshops</a:t>
            </a:r>
          </a:p>
          <a:p>
            <a:pPr lvl="3"/>
            <a:r>
              <a:rPr lang="en-US" sz="1200" dirty="0" smtClean="0"/>
              <a:t>Provision of trends of Load Resource status in TO/DSP footprint (</a:t>
            </a:r>
            <a:r>
              <a:rPr lang="en-US" sz="1200" dirty="0" err="1" smtClean="0"/>
              <a:t>eg</a:t>
            </a:r>
            <a:r>
              <a:rPr lang="en-US" sz="1200" dirty="0" smtClean="0"/>
              <a:t>, min, max, </a:t>
            </a:r>
            <a:r>
              <a:rPr lang="en-US" sz="1200" dirty="0" err="1" smtClean="0"/>
              <a:t>avg</a:t>
            </a:r>
            <a:r>
              <a:rPr lang="en-US" sz="1200" dirty="0" smtClean="0"/>
              <a:t> responsibility) – could be added with no project impacts to add</a:t>
            </a:r>
          </a:p>
          <a:p>
            <a:pPr lvl="3"/>
            <a:r>
              <a:rPr lang="en-US" sz="1200" dirty="0" smtClean="0"/>
              <a:t>Provision of telemetry of LR status to TO/DSP – project impacts</a:t>
            </a:r>
          </a:p>
          <a:p>
            <a:pPr lvl="3"/>
            <a:r>
              <a:rPr lang="en-US" sz="1200" dirty="0" smtClean="0"/>
              <a:t>NPRR would be needed for ERS reporting changes discussed </a:t>
            </a:r>
            <a:r>
              <a:rPr lang="en-US" sz="1200" dirty="0" smtClean="0"/>
              <a:t>today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ERCOT would like to progress on this in 1Q2018, or consensus to submit to PRS.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ERCOT not pushing for NOGRR to be in effect for 2018 UFLS survey.</a:t>
            </a:r>
          </a:p>
          <a:p>
            <a:pPr lvl="1"/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Review current NOGRR version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APPENDIX:</a:t>
            </a:r>
          </a:p>
          <a:p>
            <a:pPr>
              <a:buFontTx/>
              <a:buChar char="-"/>
            </a:pPr>
            <a:r>
              <a:rPr lang="en-US" sz="2000" dirty="0" smtClean="0"/>
              <a:t>2016 and 2017 UFLS Survey results</a:t>
            </a:r>
          </a:p>
          <a:p>
            <a:pPr>
              <a:buFontTx/>
              <a:buChar char="-"/>
            </a:pPr>
            <a:r>
              <a:rPr lang="en-US" sz="2000" dirty="0" smtClean="0"/>
              <a:t>NERC requirement excerpt</a:t>
            </a:r>
          </a:p>
          <a:p>
            <a:pPr>
              <a:buFontTx/>
              <a:buChar char="-"/>
            </a:pPr>
            <a:r>
              <a:rPr lang="en-US" sz="2000" dirty="0" smtClean="0"/>
              <a:t>Potential Load Resource data to provide</a:t>
            </a:r>
          </a:p>
          <a:p>
            <a:pPr>
              <a:buFontTx/>
              <a:buChar char="-"/>
            </a:pPr>
            <a:r>
              <a:rPr lang="en-US" sz="2000" dirty="0" err="1" smtClean="0"/>
              <a:t>Overarming</a:t>
            </a:r>
            <a:r>
              <a:rPr lang="en-US" sz="2000" dirty="0" smtClean="0"/>
              <a:t> and ERS </a:t>
            </a:r>
            <a:r>
              <a:rPr lang="en-US" sz="2000" dirty="0" smtClean="0"/>
              <a:t>questions</a:t>
            </a:r>
          </a:p>
          <a:p>
            <a:pPr>
              <a:buFontTx/>
              <a:buChar char="-"/>
            </a:pPr>
            <a:r>
              <a:rPr lang="en-US" sz="2000" dirty="0" smtClean="0"/>
              <a:t>ERS Specification </a:t>
            </a:r>
            <a:r>
              <a:rPr lang="en-US" sz="2000" smtClean="0"/>
              <a:t>for potential new </a:t>
            </a:r>
            <a:r>
              <a:rPr lang="en-US" sz="2000" dirty="0" smtClean="0"/>
              <a:t>report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1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Appendix- 2016 &amp; 2017 UFLS Survey Results</a:t>
            </a:r>
            <a:endParaRPr lang="en-US" sz="20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1675" y="30940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95600"/>
            <a:ext cx="8037322" cy="24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1"/>
          <p:cNvSpPr>
            <a:spLocks noGrp="1"/>
          </p:cNvSpPr>
          <p:nvPr>
            <p:ph idx="1"/>
          </p:nvPr>
        </p:nvSpPr>
        <p:spPr>
          <a:xfrm>
            <a:off x="266700" y="1043779"/>
            <a:ext cx="8686800" cy="5052221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ERCOT Compliance coordinates </a:t>
            </a:r>
            <a:r>
              <a:rPr lang="en-US" sz="1800" dirty="0"/>
              <a:t>and </a:t>
            </a:r>
            <a:r>
              <a:rPr lang="en-US" sz="1800" dirty="0" smtClean="0"/>
              <a:t>conducts </a:t>
            </a:r>
            <a:r>
              <a:rPr lang="en-US" sz="1800" dirty="0"/>
              <a:t>an annual survey </a:t>
            </a:r>
            <a:r>
              <a:rPr lang="en-US" sz="1800" dirty="0" smtClean="0"/>
              <a:t>with </a:t>
            </a:r>
            <a:r>
              <a:rPr lang="en-US" sz="1800" dirty="0"/>
              <a:t>the TSPs and DSPs to ensure that the required automatic under-frequency load shed circuits </a:t>
            </a:r>
            <a:r>
              <a:rPr lang="en-US" sz="1800" dirty="0" smtClean="0"/>
              <a:t>are </a:t>
            </a:r>
            <a:r>
              <a:rPr lang="en-US" sz="1800" dirty="0"/>
              <a:t>configured to provide the appropriate load relief in an under-frequency event as required by table below from </a:t>
            </a:r>
            <a:r>
              <a:rPr lang="en-US" sz="1800" dirty="0">
                <a:hlinkClick r:id="rId3"/>
              </a:rPr>
              <a:t>Operating Guides 2.6.1(1</a:t>
            </a:r>
            <a:r>
              <a:rPr lang="en-US" sz="1800" dirty="0" smtClean="0">
                <a:hlinkClick r:id="rId3"/>
              </a:rPr>
              <a:t>) </a:t>
            </a:r>
            <a:r>
              <a:rPr lang="en-US" sz="1800" dirty="0"/>
              <a:t>Requirements for Under-Frequency Load </a:t>
            </a:r>
            <a:r>
              <a:rPr lang="en-US" sz="1800" dirty="0" smtClean="0"/>
              <a:t>Shedding: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>
              <a:solidFill>
                <a:srgbClr val="FF0000"/>
              </a:solidFill>
            </a:endParaRPr>
          </a:p>
          <a:p>
            <a:r>
              <a:rPr lang="en-US" sz="1800" dirty="0" smtClean="0">
                <a:solidFill>
                  <a:srgbClr val="FF0000"/>
                </a:solidFill>
              </a:rPr>
              <a:t>2016 results were 7.2% / 12.2% / 12.6%  for total of 31.9%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2017 results were 7.8% / 13.2% / 13.2% for total of 34.1% </a:t>
            </a:r>
          </a:p>
          <a:p>
            <a:endParaRPr lang="en-US" sz="26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Appendix-</a:t>
            </a:r>
            <a:r>
              <a:rPr lang="en-US" sz="2400" dirty="0" smtClean="0"/>
              <a:t> </a:t>
            </a:r>
            <a:r>
              <a:rPr lang="en-US" sz="2000" dirty="0" smtClean="0"/>
              <a:t>NERC Requirement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NERC standard </a:t>
            </a:r>
            <a:r>
              <a:rPr lang="en-US" sz="1600" b="1" dirty="0"/>
              <a:t>PRC-006-2 — Automatic </a:t>
            </a:r>
            <a:r>
              <a:rPr lang="en-US" sz="1600" b="1" dirty="0" err="1"/>
              <a:t>Underfrequency</a:t>
            </a:r>
            <a:r>
              <a:rPr lang="en-US" sz="1600" b="1" dirty="0"/>
              <a:t> Load Shedding</a:t>
            </a:r>
            <a:r>
              <a:rPr lang="en-US" sz="1600" dirty="0" smtClean="0"/>
              <a:t>:</a:t>
            </a:r>
          </a:p>
          <a:p>
            <a:endParaRPr lang="en-US" sz="1600" dirty="0" smtClean="0"/>
          </a:p>
          <a:p>
            <a:r>
              <a:rPr lang="en-US" sz="1600" dirty="0"/>
              <a:t>Requirement 3. Each Planning Coordinator shall develop a UFLS program, including notification of and a schedule for implementation by UFLS entities within its area, that meets the following performance characteristics in simulations of underfrequency conditions resulting from an imbalance scenario, where an imbalance = [(load — actual generation output) / (load)], of </a:t>
            </a:r>
            <a:r>
              <a:rPr lang="en-US" sz="1600" dirty="0">
                <a:solidFill>
                  <a:srgbClr val="FF0000"/>
                </a:solidFill>
              </a:rPr>
              <a:t>up to 25 percent </a:t>
            </a:r>
            <a:r>
              <a:rPr lang="en-US" sz="1600" dirty="0"/>
              <a:t>within the identified island(s).</a:t>
            </a:r>
          </a:p>
          <a:p>
            <a:endParaRPr lang="en-US" sz="1600" dirty="0"/>
          </a:p>
          <a:p>
            <a:r>
              <a:rPr lang="en-US" sz="1600" dirty="0" smtClean="0"/>
              <a:t>Requirement 9</a:t>
            </a:r>
            <a:r>
              <a:rPr lang="en-US" sz="1600" dirty="0"/>
              <a:t>. Each UFLS entity shall provide automatic tripping of Load 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 and schedule </a:t>
            </a:r>
            <a:r>
              <a:rPr lang="en-US" sz="1600" dirty="0"/>
              <a:t>for implementation, including any Corrective Action Plan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0000"/>
                </a:solidFill>
              </a:rPr>
              <a:t>as </a:t>
            </a:r>
            <a:r>
              <a:rPr lang="en-US" sz="1600" dirty="0">
                <a:solidFill>
                  <a:srgbClr val="FF0000"/>
                </a:solidFill>
              </a:rPr>
              <a:t>determined by its Planning Coordinator(s) in each Planning Coordinator area </a:t>
            </a:r>
            <a:r>
              <a:rPr lang="en-US" sz="1600" dirty="0" smtClean="0"/>
              <a:t>in which </a:t>
            </a:r>
            <a:r>
              <a:rPr lang="en-US" sz="1600" dirty="0"/>
              <a:t>it owns assets. [VRF: High][Time Horizon: Long-term Planning]</a:t>
            </a:r>
          </a:p>
          <a:p>
            <a:endParaRPr lang="en-US" sz="1600" dirty="0" smtClean="0"/>
          </a:p>
          <a:p>
            <a:r>
              <a:rPr lang="en-US" sz="1600" dirty="0" smtClean="0"/>
              <a:t>Measurement 9</a:t>
            </a:r>
            <a:r>
              <a:rPr lang="en-US" sz="1600" dirty="0"/>
              <a:t>. Each UFLS Entity shall have dated evidence such as spreadsheets summarizing </a:t>
            </a:r>
            <a:r>
              <a:rPr lang="en-US" sz="1600" dirty="0" smtClean="0"/>
              <a:t>feeder load </a:t>
            </a:r>
            <a:r>
              <a:rPr lang="en-US" sz="1600" dirty="0"/>
              <a:t>armed with UFLS relays, spreadsheets with UFLS relay settings, or other </a:t>
            </a:r>
            <a:r>
              <a:rPr lang="en-US" sz="1600" dirty="0" smtClean="0"/>
              <a:t>dated documentation </a:t>
            </a:r>
            <a:r>
              <a:rPr lang="en-US" sz="1600" dirty="0"/>
              <a:t>that it provided automatic tripping of load </a:t>
            </a:r>
            <a:r>
              <a:rPr lang="en-US" sz="1600" dirty="0">
                <a:solidFill>
                  <a:srgbClr val="FF0000"/>
                </a:solidFill>
              </a:rPr>
              <a:t>in accordance with the </a:t>
            </a:r>
            <a:r>
              <a:rPr lang="en-US" sz="1600" dirty="0" smtClean="0">
                <a:solidFill>
                  <a:srgbClr val="FF0000"/>
                </a:solidFill>
              </a:rPr>
              <a:t>UFLS program </a:t>
            </a:r>
            <a:r>
              <a:rPr lang="en-US" sz="1600" dirty="0">
                <a:solidFill>
                  <a:srgbClr val="FF0000"/>
                </a:solidFill>
              </a:rPr>
              <a:t>design</a:t>
            </a:r>
            <a:r>
              <a:rPr lang="en-US" sz="1600" dirty="0"/>
              <a:t> and schedule for </a:t>
            </a:r>
            <a:r>
              <a:rPr lang="en-US" sz="1600" dirty="0" smtClean="0"/>
              <a:t>implementation, </a:t>
            </a:r>
            <a:r>
              <a:rPr lang="en-US" sz="1600" dirty="0"/>
              <a:t>including any Corrective </a:t>
            </a:r>
            <a:r>
              <a:rPr lang="en-US" sz="1600" dirty="0" smtClean="0"/>
              <a:t>Action Plan</a:t>
            </a:r>
            <a:r>
              <a:rPr lang="en-US" sz="1600" dirty="0"/>
              <a:t>, per Requirement R9.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3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2313</TotalTime>
  <Words>1503</Words>
  <Application>Microsoft Office PowerPoint</Application>
  <PresentationFormat>On-screen Show (4:3)</PresentationFormat>
  <Paragraphs>204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PowerPoint Presentation</vt:lpstr>
      <vt:lpstr>UFLS Discussion outline</vt:lpstr>
      <vt:lpstr>Recap- Summary of UFLS workshops </vt:lpstr>
      <vt:lpstr>New/pilot ERS report made available in October 2017</vt:lpstr>
      <vt:lpstr>Proposed ERS TDSP Report </vt:lpstr>
      <vt:lpstr>Review current NOGRR version</vt:lpstr>
      <vt:lpstr>PowerPoint Presentation</vt:lpstr>
      <vt:lpstr>Appendix- 2016 &amp; 2017 UFLS Survey Results</vt:lpstr>
      <vt:lpstr>Appendix- NERC Requirement</vt:lpstr>
      <vt:lpstr>Appendix- Potential Load Resource data to be provided</vt:lpstr>
      <vt:lpstr>Overarming and ERS (Responses from Sept OWG)</vt:lpstr>
      <vt:lpstr>Current ERS TDSP Report </vt:lpstr>
      <vt:lpstr>Proposed Additional Tab(s) to current TDSP Report per OWG’s discussion</vt:lpstr>
      <vt:lpstr>Proposed Additional Tab(s) per OWG’s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Matt Mereness</cp:lastModifiedBy>
  <cp:revision>111</cp:revision>
  <cp:lastPrinted>2016-01-21T20:53:15Z</cp:lastPrinted>
  <dcterms:created xsi:type="dcterms:W3CDTF">2016-01-21T15:20:31Z</dcterms:created>
  <dcterms:modified xsi:type="dcterms:W3CDTF">2018-01-18T16:58:29Z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