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21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2018 </a:t>
            </a:r>
            <a:r>
              <a:rPr lang="en-US" b="1" dirty="0" smtClean="0">
                <a:solidFill>
                  <a:schemeClr val="accent1"/>
                </a:solidFill>
              </a:rPr>
              <a:t>TAC Subcommittee Leadership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34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Protocol </a:t>
            </a:r>
            <a:r>
              <a:rPr lang="en-US" sz="1800" b="1" dirty="0" smtClean="0">
                <a:solidFill>
                  <a:schemeClr val="tx1"/>
                </a:solidFill>
              </a:rPr>
              <a:t>Revision Subcommittee (PRS)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 smtClean="0">
                <a:solidFill>
                  <a:schemeClr val="tx1"/>
                </a:solidFill>
              </a:rPr>
              <a:t>	Chair</a:t>
            </a:r>
            <a:r>
              <a:rPr lang="en-US" altLang="en-US" sz="1800" dirty="0">
                <a:solidFill>
                  <a:schemeClr val="tx1"/>
                </a:solidFill>
              </a:rPr>
              <a:t>: 	</a:t>
            </a:r>
            <a:r>
              <a:rPr lang="en-US" altLang="en-US" sz="1800" dirty="0" smtClean="0">
                <a:solidFill>
                  <a:schemeClr val="tx1"/>
                </a:solidFill>
              </a:rPr>
              <a:t>	Martha </a:t>
            </a:r>
            <a:r>
              <a:rPr lang="en-US" altLang="en-US" sz="1800" dirty="0" smtClean="0">
                <a:solidFill>
                  <a:schemeClr val="tx1"/>
                </a:solidFill>
              </a:rPr>
              <a:t>Henson, </a:t>
            </a:r>
            <a:r>
              <a:rPr lang="en-US" altLang="en-US" sz="1800" dirty="0">
                <a:solidFill>
                  <a:schemeClr val="tx1"/>
                </a:solidFill>
              </a:rPr>
              <a:t>Oncor Electric Delivery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</a:t>
            </a:r>
            <a:r>
              <a:rPr lang="en-US" altLang="en-US" sz="1800" dirty="0" smtClean="0">
                <a:solidFill>
                  <a:schemeClr val="tx1"/>
                </a:solidFill>
              </a:rPr>
              <a:t>Melissa Trevino, Occidental Chemical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Reliability and Operations Subcommittee (ROS)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</a:t>
            </a:r>
            <a:r>
              <a:rPr lang="en-US" altLang="en-US" sz="1800" dirty="0" smtClean="0">
                <a:solidFill>
                  <a:schemeClr val="tx1"/>
                </a:solidFill>
              </a:rPr>
              <a:t>Chair</a:t>
            </a:r>
            <a:r>
              <a:rPr lang="en-US" altLang="en-US" sz="1800" dirty="0">
                <a:solidFill>
                  <a:schemeClr val="tx1"/>
                </a:solidFill>
              </a:rPr>
              <a:t>: 	</a:t>
            </a:r>
            <a:r>
              <a:rPr lang="en-US" altLang="en-US" sz="1800" dirty="0" smtClean="0">
                <a:solidFill>
                  <a:schemeClr val="tx1"/>
                </a:solidFill>
              </a:rPr>
              <a:t>	Alan </a:t>
            </a:r>
            <a:r>
              <a:rPr lang="en-US" altLang="en-US" sz="1800" dirty="0">
                <a:solidFill>
                  <a:schemeClr val="tx1"/>
                </a:solidFill>
              </a:rPr>
              <a:t>Bern, Oncor Electric Delivery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 smtClean="0">
                <a:solidFill>
                  <a:schemeClr val="tx1"/>
                </a:solidFill>
              </a:rPr>
              <a:t>	Vice </a:t>
            </a:r>
            <a:r>
              <a:rPr lang="en-US" altLang="en-US" sz="1800" dirty="0">
                <a:solidFill>
                  <a:schemeClr val="tx1"/>
                </a:solidFill>
              </a:rPr>
              <a:t>Chair: 	</a:t>
            </a:r>
            <a:r>
              <a:rPr lang="en-US" altLang="en-US" sz="1800" dirty="0" smtClean="0">
                <a:solidFill>
                  <a:schemeClr val="tx1"/>
                </a:solidFill>
              </a:rPr>
              <a:t>Tom Burke</a:t>
            </a:r>
            <a:r>
              <a:rPr lang="en-US" altLang="en-US" sz="1800" dirty="0">
                <a:solidFill>
                  <a:schemeClr val="tx1"/>
                </a:solidFill>
              </a:rPr>
              <a:t>, Golden Spread Electric Cooperative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Retail Market Subcommittee (RMS)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 smtClean="0">
                <a:solidFill>
                  <a:schemeClr val="tx1"/>
                </a:solidFill>
              </a:rPr>
              <a:t>	Chair</a:t>
            </a:r>
            <a:r>
              <a:rPr lang="en-US" altLang="en-US" sz="1800" dirty="0">
                <a:solidFill>
                  <a:schemeClr val="tx1"/>
                </a:solidFill>
              </a:rPr>
              <a:t>: 	</a:t>
            </a:r>
            <a:r>
              <a:rPr lang="en-US" altLang="en-US" sz="1800" dirty="0" smtClean="0">
                <a:solidFill>
                  <a:schemeClr val="tx1"/>
                </a:solidFill>
              </a:rPr>
              <a:t>	</a:t>
            </a:r>
            <a:r>
              <a:rPr lang="en-US" altLang="en-US" sz="1800" dirty="0" smtClean="0">
                <a:solidFill>
                  <a:schemeClr val="tx1"/>
                </a:solidFill>
              </a:rPr>
              <a:t>Rebecca </a:t>
            </a:r>
            <a:r>
              <a:rPr lang="en-US" altLang="en-US" sz="1800" dirty="0">
                <a:solidFill>
                  <a:schemeClr val="tx1"/>
                </a:solidFill>
              </a:rPr>
              <a:t>Reed Zerwas, Reliant Energy Retail Services </a:t>
            </a:r>
            <a:r>
              <a:rPr lang="en-US" altLang="en-US" sz="1800" dirty="0" smtClean="0">
                <a:solidFill>
                  <a:schemeClr val="tx1"/>
                </a:solidFill>
              </a:rPr>
              <a:t>Vice Chair: 	Jim Lee</a:t>
            </a:r>
            <a:r>
              <a:rPr lang="en-US" altLang="en-US" sz="1800" dirty="0">
                <a:solidFill>
                  <a:schemeClr val="tx1"/>
                </a:solidFill>
              </a:rPr>
              <a:t>, AEP Service Corporation 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Wholesale </a:t>
            </a:r>
            <a:r>
              <a:rPr lang="en-US" sz="1800" b="1" dirty="0" smtClean="0">
                <a:solidFill>
                  <a:schemeClr val="tx1"/>
                </a:solidFill>
              </a:rPr>
              <a:t>Market Subcommittee (WMS)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 smtClean="0">
                <a:solidFill>
                  <a:schemeClr val="tx1"/>
                </a:solidFill>
              </a:rPr>
              <a:t>	Chair</a:t>
            </a:r>
            <a:r>
              <a:rPr lang="en-US" altLang="en-US" sz="1800" dirty="0">
                <a:solidFill>
                  <a:schemeClr val="tx1"/>
                </a:solidFill>
              </a:rPr>
              <a:t>: 	</a:t>
            </a:r>
            <a:r>
              <a:rPr lang="en-US" altLang="en-US" sz="1800" dirty="0" smtClean="0">
                <a:solidFill>
                  <a:schemeClr val="tx1"/>
                </a:solidFill>
              </a:rPr>
              <a:t>	</a:t>
            </a:r>
            <a:r>
              <a:rPr lang="en-US" altLang="en-US" sz="1800" dirty="0" smtClean="0">
                <a:solidFill>
                  <a:schemeClr val="tx1"/>
                </a:solidFill>
              </a:rPr>
              <a:t>David </a:t>
            </a:r>
            <a:r>
              <a:rPr lang="en-US" altLang="en-US" sz="1800" dirty="0">
                <a:solidFill>
                  <a:schemeClr val="tx1"/>
                </a:solidFill>
              </a:rPr>
              <a:t>Kee, CPS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 smtClean="0">
                <a:solidFill>
                  <a:schemeClr val="tx1"/>
                </a:solidFill>
              </a:rPr>
              <a:t>	Vice Chair: </a:t>
            </a:r>
            <a:r>
              <a:rPr lang="en-US" altLang="en-US" sz="1800" dirty="0">
                <a:solidFill>
                  <a:schemeClr val="tx1"/>
                </a:solidFill>
              </a:rPr>
              <a:t>	Resmi Surendran – Shell </a:t>
            </a:r>
            <a:r>
              <a:rPr lang="en-US" altLang="en-US" sz="1800" dirty="0" smtClean="0">
                <a:solidFill>
                  <a:schemeClr val="tx1"/>
                </a:solidFill>
              </a:rPr>
              <a:t>Energy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Commercial Operations Subcommittee (COPS)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</a:t>
            </a:r>
            <a:r>
              <a:rPr lang="en-US" altLang="en-US" sz="1800" dirty="0" smtClean="0">
                <a:solidFill>
                  <a:schemeClr val="tx1"/>
                </a:solidFill>
              </a:rPr>
              <a:t>	Pending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Pending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 smtClean="0">
                <a:solidFill>
                  <a:schemeClr val="tx1"/>
                </a:solidFill>
              </a:rPr>
              <a:t> </a:t>
            </a:r>
            <a:endParaRPr lang="en-US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</TotalTime>
  <Words>12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2018 TAC Subcommittee Leadership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A. Boren</cp:lastModifiedBy>
  <cp:revision>40</cp:revision>
  <cp:lastPrinted>2016-01-21T20:53:15Z</cp:lastPrinted>
  <dcterms:created xsi:type="dcterms:W3CDTF">2016-01-21T15:20:31Z</dcterms:created>
  <dcterms:modified xsi:type="dcterms:W3CDTF">2018-01-18T17:22:45Z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