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2"/>
  </p:notesMasterIdLst>
  <p:handoutMasterIdLst>
    <p:handoutMasterId r:id="rId23"/>
  </p:handoutMasterIdLst>
  <p:sldIdLst>
    <p:sldId id="260" r:id="rId7"/>
    <p:sldId id="258" r:id="rId8"/>
    <p:sldId id="318" r:id="rId9"/>
    <p:sldId id="307" r:id="rId10"/>
    <p:sldId id="327" r:id="rId11"/>
    <p:sldId id="310" r:id="rId12"/>
    <p:sldId id="311" r:id="rId13"/>
    <p:sldId id="294" r:id="rId14"/>
    <p:sldId id="308" r:id="rId15"/>
    <p:sldId id="309" r:id="rId16"/>
    <p:sldId id="329" r:id="rId17"/>
    <p:sldId id="333" r:id="rId18"/>
    <p:sldId id="332" r:id="rId19"/>
    <p:sldId id="328" r:id="rId20"/>
    <p:sldId id="33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8752" autoAdjust="0"/>
  </p:normalViewPr>
  <p:slideViewPr>
    <p:cSldViewPr showGuides="1">
      <p:cViewPr varScale="1">
        <p:scale>
          <a:sx n="100" d="100"/>
          <a:sy n="100" d="100"/>
        </p:scale>
        <p:origin x="9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January 18,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12/31/2017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715057"/>
            <a:ext cx="9006525" cy="55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12/31/2017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727447"/>
            <a:ext cx="8915400" cy="55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12/31/2017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759859"/>
            <a:ext cx="8915400" cy="55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12/31/2017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746654"/>
            <a:ext cx="8915400" cy="55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12/31/2017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751708"/>
            <a:ext cx="8915400" cy="55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12/31/2017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743559"/>
            <a:ext cx="8915400" cy="55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</a:t>
            </a:r>
            <a:r>
              <a:rPr lang="en-US" sz="1800" dirty="0" smtClean="0"/>
              <a:t>Targets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Project </a:t>
            </a:r>
            <a:r>
              <a:rPr lang="en-US" sz="1800" dirty="0" smtClean="0"/>
              <a:t>Spending Forecast</a:t>
            </a:r>
            <a:endParaRPr lang="en-US" sz="1800" dirty="0"/>
          </a:p>
          <a:p>
            <a:pPr lvl="1"/>
            <a:r>
              <a:rPr lang="en-US" sz="1800" dirty="0"/>
              <a:t>Revision Request Funding Placeholder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9-15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1816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/>
              <a:t>2018 February </a:t>
            </a:r>
            <a:r>
              <a:rPr lang="en-US" sz="2000" dirty="0" smtClean="0"/>
              <a:t>Off-Cycle – 2/1/2018</a:t>
            </a:r>
            <a:r>
              <a:rPr lang="en-US" sz="2000" i="1" dirty="0">
                <a:solidFill>
                  <a:srgbClr val="00B050"/>
                </a:solidFill>
              </a:rPr>
              <a:t>	In Flight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NPRR846 </a:t>
            </a:r>
            <a:r>
              <a:rPr lang="en-US" sz="1800" dirty="0"/>
              <a:t>– </a:t>
            </a:r>
            <a:r>
              <a:rPr lang="en-US" sz="1800" dirty="0"/>
              <a:t>Allow Previously Committed ERS Resources to Participate in MRA Agreements and Other ERS Items</a:t>
            </a:r>
            <a:endParaRPr lang="en-US" sz="2000" dirty="0" smtClean="0"/>
          </a:p>
          <a:p>
            <a:pPr>
              <a:tabLst>
                <a:tab pos="7199313" algn="l"/>
              </a:tabLst>
            </a:pPr>
            <a:endParaRPr lang="en-US" sz="2000" dirty="0"/>
          </a:p>
          <a:p>
            <a:pPr>
              <a:tabLst>
                <a:tab pos="7199313" algn="l"/>
              </a:tabLst>
            </a:pPr>
            <a:r>
              <a:rPr lang="en-US" sz="2000" dirty="0" smtClean="0"/>
              <a:t>2018 </a:t>
            </a:r>
            <a:r>
              <a:rPr lang="en-US" sz="2000" dirty="0" smtClean="0"/>
              <a:t>February </a:t>
            </a:r>
            <a:r>
              <a:rPr lang="en-US" sz="2000" dirty="0"/>
              <a:t>Release – </a:t>
            </a:r>
            <a:r>
              <a:rPr lang="en-US" sz="2000" dirty="0" smtClean="0"/>
              <a:t>2/6/2018-2/8/2018 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In Flight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NPRR830 </a:t>
            </a:r>
            <a:r>
              <a:rPr lang="en-US" sz="1800" dirty="0"/>
              <a:t>– Revision of 4-Coincident Peak Methodology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NPRR683 </a:t>
            </a:r>
            <a:r>
              <a:rPr lang="en-US" sz="1800" dirty="0"/>
              <a:t>– Revision to Available Credit Limit Calculation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NPRR743 </a:t>
            </a:r>
            <a:r>
              <a:rPr lang="en-US" sz="1800" dirty="0"/>
              <a:t>– Revision to MCE to Have a Floor For Load Exposure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NPRR760 </a:t>
            </a:r>
            <a:r>
              <a:rPr lang="en-US" sz="1800" dirty="0"/>
              <a:t>– Calculation of Exposure Variables For Days With No Activity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NPRR800 </a:t>
            </a:r>
            <a:r>
              <a:rPr lang="en-US" sz="1800" dirty="0"/>
              <a:t>– </a:t>
            </a:r>
            <a:r>
              <a:rPr lang="en-US" sz="1800" dirty="0" smtClean="0"/>
              <a:t>Revisions </a:t>
            </a:r>
            <a:r>
              <a:rPr lang="en-US" sz="1800" dirty="0"/>
              <a:t>to Credit Exposure </a:t>
            </a:r>
            <a:r>
              <a:rPr lang="en-US" sz="1800" dirty="0" err="1" smtClean="0"/>
              <a:t>Calcs</a:t>
            </a:r>
            <a:r>
              <a:rPr lang="en-US" sz="1800" dirty="0" smtClean="0"/>
              <a:t> </a:t>
            </a:r>
            <a:r>
              <a:rPr lang="en-US" sz="1800" dirty="0"/>
              <a:t>to Use Electricity Futures Market Prices</a:t>
            </a:r>
          </a:p>
          <a:p>
            <a:pPr lvl="1">
              <a:tabLst>
                <a:tab pos="7199313" algn="l"/>
              </a:tabLst>
            </a:pPr>
            <a:r>
              <a:rPr lang="en-US" sz="1800" dirty="0" smtClean="0"/>
              <a:t>NPRR810 </a:t>
            </a:r>
            <a:r>
              <a:rPr lang="en-US" sz="1800" dirty="0"/>
              <a:t>– Applicability of RMR Incentive Factor on Reservation and Transportation Costs Associated with Firm Fuel Supplies</a:t>
            </a:r>
          </a:p>
          <a:p>
            <a:pPr>
              <a:tabLst>
                <a:tab pos="7199313" algn="l"/>
              </a:tabLst>
            </a:pP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706219"/>
              </p:ext>
            </p:extLst>
          </p:nvPr>
        </p:nvGraphicFramePr>
        <p:xfrm>
          <a:off x="160280" y="814913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 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9/11 – 9/13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NPRR827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PGRR054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NPRR831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NPRR562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59802" y="3920819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5/8</a:t>
            </a:r>
            <a:r>
              <a:rPr lang="en-US" sz="900" kern="0" dirty="0" smtClean="0">
                <a:solidFill>
                  <a:srgbClr val="FF0000"/>
                </a:solidFill>
              </a:rPr>
              <a:t> </a:t>
            </a:r>
            <a:r>
              <a:rPr lang="en-US" sz="900" kern="0" dirty="0" smtClean="0"/>
              <a:t>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142466"/>
            <a:ext cx="1517904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/>
              <a:t>6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noProof="0" dirty="0" smtClean="0"/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&amp;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 9/14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5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latin typeface="Wingdings" panose="05000000000000000000" pitchFamily="2" charset="2"/>
              </a:rPr>
              <a:t>ü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noProof="0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latin typeface="Wingdings" panose="05000000000000000000" pitchFamily="2" charset="2"/>
              </a:rPr>
              <a:t>ü</a:t>
            </a: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 smtClean="0">
                <a:solidFill>
                  <a:srgbClr val="000000"/>
                </a:solidFill>
              </a:rPr>
              <a:t>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074313"/>
            <a:ext cx="1501431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/>
              <a:t>8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29234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2/1</a:t>
            </a:r>
            <a:endParaRPr kumimoji="0" lang="en-US" sz="12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781" y="1391700"/>
            <a:ext cx="304892" cy="2392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2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308" y="1405053"/>
            <a:ext cx="30489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16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2659" y="3920819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19703" y="346146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4155909" y="6171899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NPRR562(a) </a:t>
            </a:r>
            <a:r>
              <a:rPr lang="en-US" sz="800" b="0" kern="0" dirty="0"/>
              <a:t>– Procedural </a:t>
            </a:r>
            <a:r>
              <a:rPr lang="en-US" sz="800" b="0" kern="0" dirty="0" smtClean="0"/>
              <a:t>changes</a:t>
            </a:r>
            <a:endParaRPr lang="en-US" sz="800" b="0" kern="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NPRR809(a) </a:t>
            </a:r>
            <a:r>
              <a:rPr lang="en-US" sz="800" b="0" kern="0" dirty="0"/>
              <a:t>– </a:t>
            </a:r>
            <a:r>
              <a:rPr lang="en-US" sz="800" b="0" kern="0" dirty="0" smtClean="0"/>
              <a:t>Procedural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NPRR831(a)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All impacted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systems except CRR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33808" y="1407431"/>
            <a:ext cx="3705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543214"/>
              </p:ext>
            </p:extLst>
          </p:nvPr>
        </p:nvGraphicFramePr>
        <p:xfrm>
          <a:off x="160280" y="838201"/>
          <a:ext cx="8839200" cy="3727703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2/6 – 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4/3 – 4/5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5/29 – 5/31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8/7 – 8/9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10/23 – 10/25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12/11 – 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PGRR042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NPRR846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283437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12/15 – 12/16</a:t>
            </a:r>
            <a:endParaRPr lang="en-US" sz="1200" kern="0" dirty="0" smtClean="0"/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(Retail</a:t>
            </a:r>
            <a:r>
              <a:rPr lang="en-US" sz="1000" kern="0" dirty="0">
                <a:solidFill>
                  <a:srgbClr val="000000"/>
                </a:solidFill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285979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6/2 – 6/3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277475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10/27 – 10/28</a:t>
            </a:r>
            <a:endParaRPr lang="en-US" sz="1200" kern="0" dirty="0" smtClean="0"/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</a:t>
            </a:r>
            <a:r>
              <a:rPr lang="en-US" sz="1000" kern="0" dirty="0">
                <a:solidFill>
                  <a:srgbClr val="000000"/>
                </a:solidFill>
              </a:rPr>
              <a:t>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89795" y="1391700"/>
            <a:ext cx="37054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392114"/>
            <a:ext cx="37054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274976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8/11 – 8/12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7276" y="1394984"/>
            <a:ext cx="37054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2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94844" y="3289489"/>
            <a:ext cx="1517904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4/7 – 4/8</a:t>
            </a:r>
            <a:endParaRPr lang="en-US" sz="1200" kern="0" dirty="0" smtClean="0"/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1784" y="2365062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2075330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40666" y="3292999"/>
            <a:ext cx="1444653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1/1  &amp;  2/1</a:t>
            </a:r>
            <a:endParaRPr lang="en-US" sz="1200" kern="0" dirty="0"/>
          </a:p>
        </p:txBody>
      </p:sp>
      <p:sp>
        <p:nvSpPr>
          <p:cNvPr id="34" name="TextBox 33"/>
          <p:cNvSpPr txBox="1"/>
          <p:nvPr/>
        </p:nvSpPr>
        <p:spPr>
          <a:xfrm>
            <a:off x="4284344" y="1394984"/>
            <a:ext cx="37054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3957272" y="6232597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NPRR562(b</a:t>
            </a:r>
            <a:r>
              <a:rPr lang="en-US" sz="800" b="0" kern="0" dirty="0"/>
              <a:t>) – </a:t>
            </a:r>
            <a:r>
              <a:rPr lang="en-US" sz="800" b="0" kern="0" dirty="0" smtClean="0"/>
              <a:t>Reporting/posting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NPRR809(b</a:t>
            </a:r>
            <a:r>
              <a:rPr lang="en-US" sz="800" b="0" kern="0" dirty="0"/>
              <a:t>) – Reporting/posting </a:t>
            </a:r>
            <a:r>
              <a:rPr lang="en-US" sz="800" b="0" kern="0" dirty="0" smtClean="0"/>
              <a:t>system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NPRR831(b)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3117" y="1400352"/>
            <a:ext cx="37054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015442" y="1826663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1b</a:t>
            </a:r>
            <a:endParaRPr lang="en-US" sz="1100" i="1" dirty="0"/>
          </a:p>
        </p:txBody>
      </p:sp>
      <p:sp>
        <p:nvSpPr>
          <p:cNvPr id="40" name="Left Brace 39"/>
          <p:cNvSpPr/>
          <p:nvPr/>
        </p:nvSpPr>
        <p:spPr>
          <a:xfrm>
            <a:off x="7724008" y="1437976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9156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126957"/>
                <a:gridCol w="1066800"/>
                <a:gridCol w="1066800"/>
                <a:gridCol w="55626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NPRR829, SCR777, NPRR831(b), NPRR749, NPRR833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flipH="1">
            <a:off x="4710545" y="1535347"/>
            <a:ext cx="1711229" cy="339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42551" y="1731635"/>
            <a:ext cx="462449" cy="2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425222" y="1512711"/>
            <a:ext cx="462449" cy="2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0974" y="361735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1/1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190060" y="3844243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  <a:r>
              <a:rPr lang="en-US" sz="800" dirty="0" smtClean="0"/>
              <a:t>/1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2017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2017 PPL Budget  =  $21.5M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8" y="793712"/>
            <a:ext cx="8915400" cy="52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2017 and 2018,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80830"/>
              </p:ext>
            </p:extLst>
          </p:nvPr>
        </p:nvGraphicFramePr>
        <p:xfrm>
          <a:off x="1219200" y="2209800"/>
          <a:ext cx="684006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32"/>
                <a:gridCol w="1600866"/>
                <a:gridCol w="1600866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$3.06M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$0.00M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$1.48M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$</a:t>
                      </a:r>
                      <a:r>
                        <a:rPr lang="en-US" smtClean="0"/>
                        <a:t>0.33M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2.19M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9200" y="500818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5503162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320040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56539" y="2839451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12/31/2017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11964"/>
              </p:ext>
            </p:extLst>
          </p:nvPr>
        </p:nvGraphicFramePr>
        <p:xfrm>
          <a:off x="228600" y="1322132"/>
          <a:ext cx="8686799" cy="251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10146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NPRR844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Clarification to Outage Report</a:t>
                      </a:r>
                      <a:endParaRPr lang="en-US" sz="5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Work into</a:t>
                      </a:r>
                      <a:r>
                        <a:rPr lang="en-US" sz="1400" baseline="0" dirty="0" smtClean="0"/>
                        <a:t> the 2018 project plan without disrupting in-flight projects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9384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SCR794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SCED Limit Calculation</a:t>
                      </a:r>
                      <a:endParaRPr lang="en-US" sz="5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Work into</a:t>
                      </a:r>
                      <a:r>
                        <a:rPr lang="en-US" sz="1400" baseline="0" dirty="0" smtClean="0"/>
                        <a:t> the 2018 project plan without disrupting in-flight projects</a:t>
                      </a:r>
                      <a:endParaRPr 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6671"/>
              </p:ext>
            </p:extLst>
          </p:nvPr>
        </p:nvGraphicFramePr>
        <p:xfrm>
          <a:off x="3820217" y="1006103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971800" y="5550024"/>
            <a:ext cx="2895600" cy="800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2130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             = 190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12/31/2017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</a:t>
            </a:r>
            <a:r>
              <a:rPr lang="en-US" dirty="0" smtClean="0"/>
              <a:t>separately</a:t>
            </a:r>
          </a:p>
          <a:p>
            <a:pPr marL="1428750" lvl="3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i="1" dirty="0" smtClean="0"/>
              <a:t>None at this time</a:t>
            </a:r>
            <a:endParaRPr lang="en-US" i="1" dirty="0"/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c34af464-7aa1-4edd-9be4-83dffc1cb926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80833</TotalTime>
  <Words>849</Words>
  <Application>Microsoft Office PowerPoint</Application>
  <PresentationFormat>On-screen Show (4:3)</PresentationFormat>
  <Paragraphs>563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2017 Release Targets – Board Approved NPRRs / SCRs / xGRRs </vt:lpstr>
      <vt:lpstr>2018 Release Targets – Board Approved NPRRs / SCRs / xGRRs </vt:lpstr>
      <vt:lpstr>2017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12/31/2017</vt:lpstr>
      <vt:lpstr>Project Portfolio Status – as of 12/31/2017</vt:lpstr>
      <vt:lpstr>Project Portfolio Status – as of 12/31/2017</vt:lpstr>
      <vt:lpstr>Project Portfolio Status – as of 12/31/2017</vt:lpstr>
      <vt:lpstr>Project Portfolio Status – as of 12/31/2017</vt:lpstr>
      <vt:lpstr>Project Portfolio Status – as of 12/31/2017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796</cp:revision>
  <cp:lastPrinted>2017-12-13T14:52:13Z</cp:lastPrinted>
  <dcterms:created xsi:type="dcterms:W3CDTF">2016-01-21T15:20:31Z</dcterms:created>
  <dcterms:modified xsi:type="dcterms:W3CDTF">2018-01-17T16:07:04Z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