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7" r:id="rId6"/>
    <p:sldId id="268" r:id="rId7"/>
    <p:sldId id="269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3" d="100"/>
          <a:sy n="93" d="100"/>
        </p:scale>
        <p:origin x="202" y="7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73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9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Resource Definition Framework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296" y="990600"/>
            <a:ext cx="11265408" cy="5079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Category Nomenclature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525054"/>
              </p:ext>
            </p:extLst>
          </p:nvPr>
        </p:nvGraphicFramePr>
        <p:xfrm>
          <a:off x="184578" y="967513"/>
          <a:ext cx="11899726" cy="5039388"/>
        </p:xfrm>
        <a:graphic>
          <a:graphicData uri="http://schemas.openxmlformats.org/drawingml/2006/table">
            <a:tbl>
              <a:tblPr firstRow="1" firstCol="1" bandRow="1"/>
              <a:tblGrid>
                <a:gridCol w="70407"/>
                <a:gridCol w="1916896"/>
                <a:gridCol w="3159412"/>
                <a:gridCol w="2914603"/>
                <a:gridCol w="314093"/>
                <a:gridCol w="3524315"/>
              </a:tblGrid>
              <a:tr h="2120701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Transmission Generation Resource (TGR)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GR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Participates in the market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SCED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A/S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in ERCOT systems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Telemetry, etc.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Nodally</a:t>
                      </a: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6887" marR="36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Only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Transmission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Generator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(SOTG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 less than 10 MW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ERCOT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as SOG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for exported energy only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Intermittent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sources will typically export based on fuel availability.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Self-dispatched may choose to export based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on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in ERCOT systems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Reliability systems only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- Load Zone</a:t>
                      </a:r>
                      <a:endParaRPr lang="en-US" sz="1000" dirty="0" smtClean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36887" marR="36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Transmission Self-Generator (TSG)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</a:t>
                      </a: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PUC as a Self-Generator and registered with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SOG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May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occasionally export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but does not generate with the </a:t>
                      </a:r>
                      <a:r>
                        <a:rPr lang="en-US" sz="1000" i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intent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to sell at wholesale</a:t>
                      </a: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If it exports, then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settled for exported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energy only</a:t>
                      </a: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Continuous exports will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be re-evaluated for TGR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  <a:p>
                      <a:pPr marL="457200" lvl="0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 ERCOT systems</a:t>
                      </a: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Reliability systems only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- Load Zone </a:t>
                      </a: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331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Distribution Generation Resource (DGR)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connected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GR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&gt;10 MW require to register as GR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Participates in the market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SCED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A/S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Pseudo-Modeled </a:t>
                      </a: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 ERCOT systems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effectLst/>
                          <a:latin typeface="+mj-lt"/>
                        </a:rPr>
                        <a:t>Future--Modeling </a:t>
                      </a:r>
                      <a:r>
                        <a:rPr lang="en-US" sz="1000" dirty="0">
                          <a:effectLst/>
                          <a:latin typeface="+mj-lt"/>
                        </a:rPr>
                        <a:t>light?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effectLst/>
                          <a:latin typeface="+mj-lt"/>
                        </a:rPr>
                        <a:t>Telemetry, etc.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1000" dirty="0" err="1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nodally</a:t>
                      </a:r>
                      <a:endParaRPr lang="en-US" sz="1000" dirty="0" smtClean="0">
                        <a:effectLst/>
                        <a:latin typeface="+mj-lt"/>
                      </a:endParaRPr>
                    </a:p>
                    <a:p>
                      <a:pPr marL="457200"/>
                      <a:endParaRPr lang="en-US" sz="1000" dirty="0" smtClean="0">
                        <a:effectLst/>
                        <a:latin typeface="+mj-lt"/>
                      </a:endParaRPr>
                    </a:p>
                    <a:p>
                      <a:pPr marL="457200"/>
                      <a:endParaRPr lang="en-US" sz="1000" dirty="0" smtClean="0">
                        <a:effectLst/>
                        <a:latin typeface="+mj-lt"/>
                      </a:endParaRPr>
                    </a:p>
                  </a:txBody>
                  <a:tcPr marL="36887" marR="36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Only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Distribution Generator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(SODG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connected but less than 10 MW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SOG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for exported 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nergy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only </a:t>
                      </a: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Intermittent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sources will typically export based on fuel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availability.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Self-dispatched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may choose to export based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on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Mapped in ERCOT systems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Telemetry light?  (ex--NPRR829)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Load Zone </a:t>
                      </a: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457200" lvl="1" indent="0">
                        <a:buFont typeface="Courier New" panose="02070309020205020404" pitchFamily="49" charset="0"/>
                        <a:buNone/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887" marR="36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Unregistered Distribution Self-Generator (UDSG)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Distributed generation greater than 1 MW co-located with larger load, but smaller than minimum facility load.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Registered with PUC as a Self-Generator but not registered with ERCOT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not export—otherwise must register with ERCOT as SODG.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Neither Mapped nor modeled in ERCOT systems </a:t>
                      </a:r>
                    </a:p>
                    <a:p>
                      <a:pPr marL="457200" marR="0" lvl="1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(future mapping?)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settlement policy since no exports.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F497D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Unregistered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Distributed </a:t>
                      </a:r>
                      <a:r>
                        <a:rPr lang="en-US" sz="1000" b="1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Microgenerator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UDMG)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connected less than 1 MW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 requirement for registration 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Reported by DSP per PUCT 25.211(n)  (competitive choice)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Reported by NOIEs per ERCOT protocol 10.2.2.1.b(ii) for 50kW -1 MW 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reported by NOIEs for &lt;50kW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Neither Mapped nor modeled in ERCOT systems  </a:t>
                      </a: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future mapping of accumulations?)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 </a:t>
                      </a: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settlement policy—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NOIEs, REPs may provide</a:t>
                      </a:r>
                      <a:r>
                        <a:rPr lang="en-US" sz="1000" baseline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compensation for exports</a:t>
                      </a: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800100" lvl="1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800100" lvl="1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5487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**Settlement Only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means that the generator may not participate in Ancillary Services Market, RUC, SCED, or make Energy Offers.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4877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47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Resource Definition Framework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5864423"/>
            <a:ext cx="11277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accent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**Settlement Only generator means </a:t>
            </a:r>
            <a:r>
              <a:rPr lang="en-US" sz="1400" b="1" dirty="0">
                <a:solidFill>
                  <a:schemeClr val="accent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that </a:t>
            </a:r>
            <a:r>
              <a:rPr lang="en-US" sz="1400" b="1" dirty="0" smtClean="0">
                <a:solidFill>
                  <a:schemeClr val="accent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they may </a:t>
            </a:r>
            <a:r>
              <a:rPr lang="en-US" sz="1400" b="1" dirty="0">
                <a:solidFill>
                  <a:schemeClr val="accent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not participate in Ancillary Services Market, RUC, SCED, or make Energy Offers.</a:t>
            </a:r>
            <a:endParaRPr lang="en-US" sz="1400" dirty="0">
              <a:solidFill>
                <a:schemeClr val="accent6"/>
              </a:solidFill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48" y="762000"/>
            <a:ext cx="11119104" cy="4932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26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215</Words>
  <Application>Microsoft Office PowerPoint</Application>
  <PresentationFormat>Widescreen</PresentationFormat>
  <Paragraphs>83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Courier New</vt:lpstr>
      <vt:lpstr>Times New Roman</vt:lpstr>
      <vt:lpstr>1_Custom Design</vt:lpstr>
      <vt:lpstr>Office Theme</vt:lpstr>
      <vt:lpstr>Existing Resource Definition Framework</vt:lpstr>
      <vt:lpstr>Proposed Category Nomenclature</vt:lpstr>
      <vt:lpstr>Proposed Resource Definition Framework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37</cp:revision>
  <cp:lastPrinted>2016-01-21T20:53:15Z</cp:lastPrinted>
  <dcterms:created xsi:type="dcterms:W3CDTF">2016-01-21T15:20:31Z</dcterms:created>
  <dcterms:modified xsi:type="dcterms:W3CDTF">2018-01-15T21:33:32Z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