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308" r:id="rId8"/>
    <p:sldId id="257" r:id="rId9"/>
    <p:sldId id="304" r:id="rId10"/>
    <p:sldId id="309" r:id="rId11"/>
    <p:sldId id="305" r:id="rId12"/>
    <p:sldId id="311" r:id="rId13"/>
    <p:sldId id="310" r:id="rId14"/>
    <p:sldId id="312" r:id="rId15"/>
    <p:sldId id="313" r:id="rId16"/>
    <p:sldId id="314" r:id="rId17"/>
    <p:sldId id="315" r:id="rId18"/>
    <p:sldId id="316" r:id="rId19"/>
    <p:sldId id="26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ng, Fred" initials="HF" lastIdx="2" clrIdx="0">
    <p:extLst>
      <p:ext uri="{19B8F6BF-5375-455C-9EA6-DF929625EA0E}">
        <p15:presenceInfo xmlns:p15="http://schemas.microsoft.com/office/powerpoint/2012/main" userId="S-1-5-21-639947351-343809578-3807592339-4599" providerId="AD"/>
      </p:ext>
    </p:extLst>
  </p:cmAuthor>
  <p:cmAuthor id="2" name="Gnanam, Gnanaprabhu" initials="GG" lastIdx="1" clrIdx="1">
    <p:extLst>
      <p:ext uri="{19B8F6BF-5375-455C-9EA6-DF929625EA0E}">
        <p15:presenceInfo xmlns:p15="http://schemas.microsoft.com/office/powerpoint/2012/main" userId="S-1-5-21-639947351-343809578-3807592339-27511" providerId="AD"/>
      </p:ext>
    </p:extLst>
  </p:cmAuthor>
  <p:cmAuthor id="3" name="Yan, Ping" initials="YP" lastIdx="2" clrIdx="2">
    <p:extLst>
      <p:ext uri="{19B8F6BF-5375-455C-9EA6-DF929625EA0E}">
        <p15:presenceInfo xmlns:p15="http://schemas.microsoft.com/office/powerpoint/2012/main" userId="S-1-5-21-639947351-343809578-3807592339-454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9B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38" d="100"/>
          <a:sy n="38" d="100"/>
        </p:scale>
        <p:origin x="870"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3316529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mailto:SunWook.Kang@ercot.com"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29000" y="2438400"/>
            <a:ext cx="5646034" cy="2708434"/>
          </a:xfrm>
          <a:prstGeom prst="rect">
            <a:avLst/>
          </a:prstGeom>
          <a:noFill/>
        </p:spPr>
        <p:txBody>
          <a:bodyPr wrap="square" rtlCol="0">
            <a:spAutoFit/>
          </a:bodyPr>
          <a:lstStyle/>
          <a:p>
            <a:pPr>
              <a:spcBef>
                <a:spcPct val="0"/>
              </a:spcBef>
            </a:pPr>
            <a:r>
              <a:rPr lang="en-US" altLang="en-US" sz="2800" b="1" dirty="0"/>
              <a:t>Overview of RTP Cascading Outage Analysis</a:t>
            </a:r>
          </a:p>
          <a:p>
            <a:endParaRPr lang="en-US" sz="2400" dirty="0" smtClean="0"/>
          </a:p>
          <a:p>
            <a:endParaRPr lang="en-US" dirty="0"/>
          </a:p>
          <a:p>
            <a:r>
              <a:rPr lang="en-US" dirty="0" smtClean="0"/>
              <a:t>Yong Cheng</a:t>
            </a:r>
          </a:p>
          <a:p>
            <a:endParaRPr lang="en-US" dirty="0" smtClean="0"/>
          </a:p>
          <a:p>
            <a:r>
              <a:rPr lang="en-US" dirty="0" smtClean="0"/>
              <a:t>Transmission Planning Assessment</a:t>
            </a:r>
          </a:p>
          <a:p>
            <a:pPr>
              <a:spcBef>
                <a:spcPct val="0"/>
              </a:spcBef>
            </a:pPr>
            <a:endParaRPr lang="en-US" alt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 Criteria </a:t>
            </a:r>
            <a:br>
              <a:rPr lang="en-US" dirty="0"/>
            </a:br>
            <a:r>
              <a:rPr lang="en-US" dirty="0"/>
              <a:t>(Detailed Study and Mitigation Plan)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Criteria for potential system cascading:</a:t>
            </a:r>
          </a:p>
          <a:p>
            <a:pPr lvl="1"/>
            <a:r>
              <a:rPr lang="en-US" sz="2000" dirty="0"/>
              <a:t>Power flow fails to converge following the event</a:t>
            </a:r>
          </a:p>
          <a:p>
            <a:pPr lvl="1"/>
            <a:r>
              <a:rPr lang="en-US" sz="2000" dirty="0"/>
              <a:t>The accumulated amount of total load loss is greater than 6% of the total initial system </a:t>
            </a:r>
            <a:r>
              <a:rPr lang="en-US" sz="2000" dirty="0" smtClean="0"/>
              <a:t>load</a:t>
            </a:r>
            <a:endParaRPr lang="en-US" sz="2400" dirty="0"/>
          </a:p>
          <a:p>
            <a:pPr>
              <a:buFont typeface="Arial" panose="020B0604020202020204" pitchFamily="34" charset="0"/>
              <a:buChar char="−"/>
            </a:pPr>
            <a:r>
              <a:rPr lang="en-US" sz="2400" dirty="0"/>
              <a:t>Criteria to development of mitigation plan:</a:t>
            </a:r>
          </a:p>
          <a:p>
            <a:pPr lvl="1"/>
            <a:r>
              <a:rPr lang="en-US" sz="2000" dirty="0"/>
              <a:t>Amount of load shedding to prevent cascading</a:t>
            </a:r>
          </a:p>
          <a:p>
            <a:pPr marL="1428750" lvl="2" indent="-514350">
              <a:buFont typeface="+mj-lt"/>
              <a:buAutoNum type="romanLcPeriod"/>
            </a:pPr>
            <a:r>
              <a:rPr lang="en-US" sz="1800" dirty="0"/>
              <a:t>For an N-1-1 (P6) type events: More than 100 MW load shedding if the total load shed required after the first contingency, but prior to the second contingency</a:t>
            </a:r>
          </a:p>
          <a:p>
            <a:pPr marL="1428750" lvl="2" indent="-514350">
              <a:buFont typeface="+mj-lt"/>
              <a:buAutoNum type="romanLcPeriod"/>
            </a:pPr>
            <a:r>
              <a:rPr lang="en-US" sz="1800" dirty="0"/>
              <a:t>For other events such as N-2 (EE1): More than 300 MW load shedding </a:t>
            </a:r>
          </a:p>
          <a:p>
            <a:pPr lvl="1"/>
            <a:r>
              <a:rPr lang="en-US" sz="2000" dirty="0"/>
              <a:t>The likelihood of the event is also considered to determine necessity of mitigation project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42107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Chart for Detailed Analysis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5" name="Content Placeholder 4"/>
          <p:cNvPicPr>
            <a:picLocks noGrp="1" noChangeAspect="1"/>
          </p:cNvPicPr>
          <p:nvPr>
            <p:ph idx="1"/>
          </p:nvPr>
        </p:nvPicPr>
        <p:blipFill>
          <a:blip r:embed="rId2"/>
          <a:stretch>
            <a:fillRect/>
          </a:stretch>
        </p:blipFill>
        <p:spPr>
          <a:xfrm>
            <a:off x="381000" y="768255"/>
            <a:ext cx="7216563" cy="5151533"/>
          </a:xfrm>
          <a:prstGeom prst="rect">
            <a:avLst/>
          </a:prstGeom>
        </p:spPr>
      </p:pic>
    </p:spTree>
    <p:extLst>
      <p:ext uri="{BB962C8B-B14F-4D97-AF65-F5344CB8AC3E}">
        <p14:creationId xmlns:p14="http://schemas.microsoft.com/office/powerpoint/2010/main" val="1882464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 Tool</a:t>
            </a:r>
          </a:p>
        </p:txBody>
      </p:sp>
      <p:sp>
        <p:nvSpPr>
          <p:cNvPr id="3" name="Content Placeholder 2"/>
          <p:cNvSpPr>
            <a:spLocks noGrp="1"/>
          </p:cNvSpPr>
          <p:nvPr>
            <p:ph idx="1"/>
          </p:nvPr>
        </p:nvSpPr>
        <p:spPr/>
        <p:txBody>
          <a:bodyPr/>
          <a:lstStyle/>
          <a:p>
            <a:r>
              <a:rPr lang="en-US" sz="2400" dirty="0"/>
              <a:t>Tools Used for Cascading Analysis:</a:t>
            </a:r>
          </a:p>
          <a:p>
            <a:pPr lvl="1"/>
            <a:r>
              <a:rPr lang="en-US" sz="2000" dirty="0" smtClean="0"/>
              <a:t>Potential </a:t>
            </a:r>
            <a:r>
              <a:rPr lang="en-US" sz="2000" dirty="0"/>
              <a:t>Cascading Modes (PCM)</a:t>
            </a:r>
          </a:p>
          <a:p>
            <a:pPr lvl="2"/>
            <a:r>
              <a:rPr lang="en-US" sz="1800" dirty="0"/>
              <a:t>Purpose: screening study and load shedding analysis</a:t>
            </a:r>
          </a:p>
          <a:p>
            <a:pPr lvl="2"/>
            <a:r>
              <a:rPr lang="en-US" sz="1800" dirty="0"/>
              <a:t>Company: V&amp;R Energy System </a:t>
            </a:r>
            <a:r>
              <a:rPr lang="en-US" sz="1800" dirty="0" smtClean="0"/>
              <a:t>Research</a:t>
            </a:r>
          </a:p>
          <a:p>
            <a:pPr lvl="2"/>
            <a:endParaRPr lang="en-US" sz="1800" dirty="0"/>
          </a:p>
          <a:p>
            <a:pPr lvl="1"/>
            <a:r>
              <a:rPr lang="en-US" sz="2000" dirty="0" err="1"/>
              <a:t>PowerWorld</a:t>
            </a:r>
            <a:r>
              <a:rPr lang="en-US" sz="2000" dirty="0"/>
              <a:t> Simulator</a:t>
            </a:r>
          </a:p>
          <a:p>
            <a:pPr lvl="2"/>
            <a:r>
              <a:rPr lang="en-US" sz="1800" dirty="0"/>
              <a:t>Purpose: Detailed analysis of the select contingencies</a:t>
            </a:r>
          </a:p>
          <a:p>
            <a:pPr lvl="2"/>
            <a:r>
              <a:rPr lang="en-US" sz="1800" dirty="0"/>
              <a:t>Company: </a:t>
            </a:r>
            <a:r>
              <a:rPr lang="en-US" sz="1800" dirty="0" err="1"/>
              <a:t>PowerWorld</a:t>
            </a:r>
            <a:r>
              <a:rPr lang="en-US" sz="1800" dirty="0"/>
              <a:t> Corporation</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655515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lstStyle/>
          <a:p>
            <a:r>
              <a:rPr lang="en-US" sz="2400" dirty="0"/>
              <a:t>NERC TPL-001-4 </a:t>
            </a:r>
            <a:r>
              <a:rPr lang="en-US" sz="2400" dirty="0" smtClean="0"/>
              <a:t>Standard</a:t>
            </a:r>
          </a:p>
          <a:p>
            <a:endParaRPr lang="en-US" sz="2400" dirty="0" smtClean="0"/>
          </a:p>
          <a:p>
            <a:r>
              <a:rPr lang="en-US" sz="2400" dirty="0" smtClean="0"/>
              <a:t>2017 Regional Transmission Plan Report</a:t>
            </a:r>
          </a:p>
          <a:p>
            <a:endParaRPr lang="en-US" sz="2400" dirty="0" smtClean="0"/>
          </a:p>
          <a:p>
            <a:r>
              <a:rPr lang="en-US" sz="2400" dirty="0" smtClean="0"/>
              <a:t>System </a:t>
            </a:r>
            <a:r>
              <a:rPr lang="en-US" sz="2400" dirty="0"/>
              <a:t>Operating Limit Methodology </a:t>
            </a:r>
            <a:r>
              <a:rPr lang="en-US" sz="2400" dirty="0" smtClean="0"/>
              <a:t>for Planning </a:t>
            </a:r>
            <a:r>
              <a:rPr lang="en-US" sz="2400" dirty="0"/>
              <a:t>and Operations Horizon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212233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303" y="1219200"/>
            <a:ext cx="8534400" cy="4929433"/>
          </a:xfrm>
        </p:spPr>
        <p:txBody>
          <a:bodyPr/>
          <a:lstStyle/>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endParaRPr lang="en-US" sz="1800" dirty="0"/>
          </a:p>
          <a:p>
            <a:pPr marL="0" indent="0" algn="ctr">
              <a:buNone/>
            </a:pPr>
            <a:endParaRPr lang="en-US" sz="18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a:p>
        </p:txBody>
      </p:sp>
      <p:sp>
        <p:nvSpPr>
          <p:cNvPr id="4" name="Title 1"/>
          <p:cNvSpPr>
            <a:spLocks noGrp="1"/>
          </p:cNvSpPr>
          <p:nvPr>
            <p:ph type="title"/>
          </p:nvPr>
        </p:nvSpPr>
        <p:spPr>
          <a:xfrm>
            <a:off x="457200" y="274638"/>
            <a:ext cx="8229600" cy="1143000"/>
          </a:xfrm>
        </p:spPr>
        <p:txBody>
          <a:bodyPr/>
          <a:lstStyle/>
          <a:p>
            <a:r>
              <a:rPr lang="en-US" dirty="0" smtClean="0"/>
              <a:t>Question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790700"/>
            <a:ext cx="2416341" cy="1143000"/>
          </a:xfrm>
          <a:prstGeom prst="rect">
            <a:avLst/>
          </a:prstGeom>
        </p:spPr>
      </p:pic>
      <p:pic>
        <p:nvPicPr>
          <p:cNvPr id="7"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1239416"/>
            <a:ext cx="2802076" cy="3637384"/>
          </a:xfrm>
          <a:prstGeom prst="rect">
            <a:avLst/>
          </a:prstGeom>
        </p:spPr>
      </p:pic>
      <p:sp>
        <p:nvSpPr>
          <p:cNvPr id="8" name="Rectangle 7"/>
          <p:cNvSpPr/>
          <p:nvPr/>
        </p:nvSpPr>
        <p:spPr>
          <a:xfrm>
            <a:off x="1125676" y="3555096"/>
            <a:ext cx="3200400" cy="646331"/>
          </a:xfrm>
          <a:prstGeom prst="rect">
            <a:avLst/>
          </a:prstGeom>
        </p:spPr>
        <p:txBody>
          <a:bodyPr wrap="square">
            <a:spAutoFit/>
          </a:bodyPr>
          <a:lstStyle/>
          <a:p>
            <a:pPr algn="ctr" eaLnBrk="1" fontAlgn="auto" hangingPunct="1">
              <a:spcAft>
                <a:spcPts val="0"/>
              </a:spcAft>
              <a:defRPr/>
            </a:pPr>
            <a:r>
              <a:rPr lang="en-US" dirty="0" smtClean="0"/>
              <a:t>Yong Cheng</a:t>
            </a:r>
            <a:endParaRPr lang="en-US" dirty="0"/>
          </a:p>
          <a:p>
            <a:pPr algn="ctr" eaLnBrk="1" fontAlgn="auto" hangingPunct="1">
              <a:spcAft>
                <a:spcPts val="0"/>
              </a:spcAft>
              <a:defRPr/>
            </a:pPr>
            <a:r>
              <a:rPr lang="en-US" dirty="0" smtClean="0">
                <a:hlinkClick r:id="rId5"/>
              </a:rPr>
              <a:t>Yong.cheng@ercot.com</a:t>
            </a:r>
            <a:r>
              <a:rPr lang="en-US" dirty="0" smtClean="0"/>
              <a:t> </a:t>
            </a:r>
            <a:endParaRPr lang="en-US" dirty="0"/>
          </a:p>
        </p:txBody>
      </p:sp>
    </p:spTree>
    <p:extLst>
      <p:ext uri="{BB962C8B-B14F-4D97-AF65-F5344CB8AC3E}">
        <p14:creationId xmlns:p14="http://schemas.microsoft.com/office/powerpoint/2010/main" val="3282656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ERCOT - Regional Transmission </a:t>
            </a:r>
            <a:r>
              <a:rPr lang="en-US" sz="2400" dirty="0" smtClean="0"/>
              <a:t>Planning </a:t>
            </a:r>
            <a:r>
              <a:rPr lang="en-US" sz="4400" dirty="0"/>
              <a:t/>
            </a:r>
            <a:br>
              <a:rPr lang="en-US" sz="4400" dirty="0"/>
            </a:br>
            <a:r>
              <a:rPr lang="en-US" sz="2000" dirty="0"/>
              <a:t>(Planning Assessment for </a:t>
            </a:r>
            <a:r>
              <a:rPr lang="en-US" sz="2000" dirty="0" smtClean="0"/>
              <a:t>2 </a:t>
            </a:r>
            <a:r>
              <a:rPr lang="en-US" sz="2000" dirty="0"/>
              <a:t>to 6 Year Future System Conditions)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10" name="Rounded Rectangle 9"/>
          <p:cNvSpPr/>
          <p:nvPr/>
        </p:nvSpPr>
        <p:spPr>
          <a:xfrm>
            <a:off x="6553200" y="1524001"/>
            <a:ext cx="2181508" cy="4419599"/>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Rounded Rectangle 10"/>
          <p:cNvSpPr/>
          <p:nvPr/>
        </p:nvSpPr>
        <p:spPr>
          <a:xfrm>
            <a:off x="3124200" y="1493838"/>
            <a:ext cx="2971800" cy="4525962"/>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ounded Rectangle 11"/>
          <p:cNvSpPr/>
          <p:nvPr/>
        </p:nvSpPr>
        <p:spPr>
          <a:xfrm>
            <a:off x="457200" y="1524001"/>
            <a:ext cx="2209800" cy="4495800"/>
          </a:xfrm>
          <a:prstGeom prst="roundRect">
            <a:avLst/>
          </a:prstGeom>
          <a:solidFill>
            <a:schemeClr val="accent1"/>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 name="Rounded Rectangle 12"/>
          <p:cNvSpPr/>
          <p:nvPr/>
        </p:nvSpPr>
        <p:spPr>
          <a:xfrm>
            <a:off x="586332" y="1851736"/>
            <a:ext cx="1905000" cy="877139"/>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Case Building</a:t>
            </a:r>
            <a:endParaRPr lang="en-US" sz="1200" b="1" dirty="0">
              <a:solidFill>
                <a:schemeClr val="tx1"/>
              </a:solidFill>
            </a:endParaRPr>
          </a:p>
        </p:txBody>
      </p:sp>
      <p:sp>
        <p:nvSpPr>
          <p:cNvPr id="14" name="Rounded Rectangle 13"/>
          <p:cNvSpPr/>
          <p:nvPr/>
        </p:nvSpPr>
        <p:spPr>
          <a:xfrm>
            <a:off x="604520" y="2857707"/>
            <a:ext cx="1905000" cy="877139"/>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Initial start cases, and contingency list ready</a:t>
            </a:r>
            <a:endParaRPr lang="en-US" sz="1200" b="1" dirty="0">
              <a:solidFill>
                <a:schemeClr val="tx1"/>
              </a:solidFill>
            </a:endParaRPr>
          </a:p>
        </p:txBody>
      </p:sp>
      <p:sp>
        <p:nvSpPr>
          <p:cNvPr id="15" name="Rounded Rectangle 14"/>
          <p:cNvSpPr/>
          <p:nvPr/>
        </p:nvSpPr>
        <p:spPr>
          <a:xfrm>
            <a:off x="604520" y="3863678"/>
            <a:ext cx="1905000" cy="877139"/>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Set 1 (P1, P7),</a:t>
            </a:r>
          </a:p>
          <a:p>
            <a:pPr algn="ctr"/>
            <a:r>
              <a:rPr lang="en-US" sz="1200" b="1" dirty="0" smtClean="0">
                <a:solidFill>
                  <a:schemeClr val="tx1"/>
                </a:solidFill>
              </a:rPr>
              <a:t>Set 2 (P2, P4, P5) contingency analysis</a:t>
            </a:r>
            <a:r>
              <a:rPr lang="en-US" sz="1200" b="1" dirty="0">
                <a:solidFill>
                  <a:schemeClr val="tx1"/>
                </a:solidFill>
              </a:rPr>
              <a:t> </a:t>
            </a:r>
            <a:r>
              <a:rPr lang="en-US" sz="1200" b="1" dirty="0" smtClean="0">
                <a:solidFill>
                  <a:schemeClr val="tx1"/>
                </a:solidFill>
              </a:rPr>
              <a:t>for the base cases</a:t>
            </a:r>
          </a:p>
        </p:txBody>
      </p:sp>
      <p:sp>
        <p:nvSpPr>
          <p:cNvPr id="16" name="Rounded Rectangle 15"/>
          <p:cNvSpPr/>
          <p:nvPr/>
        </p:nvSpPr>
        <p:spPr>
          <a:xfrm>
            <a:off x="604520" y="4869649"/>
            <a:ext cx="1905000" cy="877139"/>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a:solidFill>
                  <a:schemeClr val="tx1"/>
                </a:solidFill>
              </a:rPr>
              <a:t>Set </a:t>
            </a:r>
            <a:r>
              <a:rPr lang="en-US" sz="1200" b="1" dirty="0" smtClean="0">
                <a:solidFill>
                  <a:schemeClr val="tx1"/>
                </a:solidFill>
              </a:rPr>
              <a:t>3 </a:t>
            </a:r>
            <a:r>
              <a:rPr lang="en-US" sz="1200" b="1" dirty="0">
                <a:solidFill>
                  <a:schemeClr val="tx1"/>
                </a:solidFill>
              </a:rPr>
              <a:t>(P3: G-1+N-1, part of </a:t>
            </a:r>
            <a:r>
              <a:rPr lang="en-US" sz="1200" b="1" dirty="0" smtClean="0">
                <a:solidFill>
                  <a:schemeClr val="tx1"/>
                </a:solidFill>
              </a:rPr>
              <a:t>P6: </a:t>
            </a:r>
            <a:r>
              <a:rPr lang="en-US" sz="1200" b="1" dirty="0">
                <a:solidFill>
                  <a:schemeClr val="tx1"/>
                </a:solidFill>
              </a:rPr>
              <a:t>X-1+N-1) contingency analysis for the base cases</a:t>
            </a:r>
          </a:p>
        </p:txBody>
      </p:sp>
      <p:sp>
        <p:nvSpPr>
          <p:cNvPr id="17" name="Rounded Rectangle 16"/>
          <p:cNvSpPr/>
          <p:nvPr/>
        </p:nvSpPr>
        <p:spPr>
          <a:xfrm>
            <a:off x="3376055" y="1893030"/>
            <a:ext cx="2438400" cy="2742856"/>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200" b="1" dirty="0" smtClean="0">
              <a:solidFill>
                <a:srgbClr val="002060"/>
              </a:solidFill>
            </a:endParaRPr>
          </a:p>
        </p:txBody>
      </p:sp>
      <p:sp>
        <p:nvSpPr>
          <p:cNvPr id="18" name="Rounded Rectangle 17"/>
          <p:cNvSpPr/>
          <p:nvPr/>
        </p:nvSpPr>
        <p:spPr>
          <a:xfrm>
            <a:off x="3366530" y="4859597"/>
            <a:ext cx="2457450" cy="931603"/>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Economic case preparation and analysis</a:t>
            </a:r>
          </a:p>
        </p:txBody>
      </p:sp>
      <p:sp>
        <p:nvSpPr>
          <p:cNvPr id="19" name="Rounded Rectangle 18"/>
          <p:cNvSpPr/>
          <p:nvPr/>
        </p:nvSpPr>
        <p:spPr>
          <a:xfrm>
            <a:off x="6715845" y="3355867"/>
            <a:ext cx="1905000" cy="988579"/>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Report and Posting</a:t>
            </a:r>
            <a:endParaRPr lang="en-US" sz="1200" b="1" dirty="0">
              <a:solidFill>
                <a:schemeClr val="tx1"/>
              </a:solidFill>
            </a:endParaRPr>
          </a:p>
        </p:txBody>
      </p:sp>
      <p:sp>
        <p:nvSpPr>
          <p:cNvPr id="20" name="Rounded Rectangle 19"/>
          <p:cNvSpPr/>
          <p:nvPr/>
        </p:nvSpPr>
        <p:spPr>
          <a:xfrm>
            <a:off x="3638310" y="2707773"/>
            <a:ext cx="1905000" cy="267145"/>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Short circuit study</a:t>
            </a:r>
          </a:p>
        </p:txBody>
      </p:sp>
      <p:sp>
        <p:nvSpPr>
          <p:cNvPr id="21" name="Rounded Rectangle 20"/>
          <p:cNvSpPr/>
          <p:nvPr/>
        </p:nvSpPr>
        <p:spPr>
          <a:xfrm>
            <a:off x="3638310" y="3120478"/>
            <a:ext cx="1905000" cy="408633"/>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Long-lead time equipment study</a:t>
            </a:r>
          </a:p>
        </p:txBody>
      </p:sp>
      <p:sp>
        <p:nvSpPr>
          <p:cNvPr id="22" name="Rounded Rectangle 21"/>
          <p:cNvSpPr/>
          <p:nvPr/>
        </p:nvSpPr>
        <p:spPr>
          <a:xfrm>
            <a:off x="3647835" y="2335438"/>
            <a:ext cx="1905000" cy="233553"/>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Sensitivity analysis</a:t>
            </a:r>
          </a:p>
        </p:txBody>
      </p:sp>
      <p:sp>
        <p:nvSpPr>
          <p:cNvPr id="23" name="Rounded Rectangle 22"/>
          <p:cNvSpPr/>
          <p:nvPr/>
        </p:nvSpPr>
        <p:spPr>
          <a:xfrm>
            <a:off x="3475750" y="1766200"/>
            <a:ext cx="2181225" cy="408633"/>
          </a:xfrm>
          <a:prstGeom prst="roundRect">
            <a:avLst/>
          </a:prstGeom>
          <a:solidFill>
            <a:schemeClr val="bg1"/>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Other Reliability Studies</a:t>
            </a:r>
          </a:p>
        </p:txBody>
      </p:sp>
      <p:sp>
        <p:nvSpPr>
          <p:cNvPr id="24" name="Rounded Rectangle 23"/>
          <p:cNvSpPr/>
          <p:nvPr/>
        </p:nvSpPr>
        <p:spPr>
          <a:xfrm>
            <a:off x="3633230" y="3716491"/>
            <a:ext cx="1905000" cy="641324"/>
          </a:xfrm>
          <a:prstGeom prst="roundRect">
            <a:avLst/>
          </a:prstGeom>
          <a:solidFill>
            <a:schemeClr val="bg1"/>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Multiple element outage and </a:t>
            </a:r>
            <a:r>
              <a:rPr lang="en-US" sz="1200" b="1" dirty="0" smtClean="0">
                <a:solidFill>
                  <a:srgbClr val="FF0000"/>
                </a:solidFill>
              </a:rPr>
              <a:t>cascading analysis</a:t>
            </a:r>
          </a:p>
        </p:txBody>
      </p:sp>
      <p:sp>
        <p:nvSpPr>
          <p:cNvPr id="25" name="Striped Right Arrow 24"/>
          <p:cNvSpPr/>
          <p:nvPr/>
        </p:nvSpPr>
        <p:spPr>
          <a:xfrm>
            <a:off x="2562980" y="3273970"/>
            <a:ext cx="732550" cy="136054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riped Right Arrow 25"/>
          <p:cNvSpPr/>
          <p:nvPr/>
        </p:nvSpPr>
        <p:spPr>
          <a:xfrm>
            <a:off x="5905380" y="3175311"/>
            <a:ext cx="732550" cy="136054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025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System Cascading – NERC Requirement</a:t>
            </a:r>
            <a:endParaRPr lang="en-US" b="1" dirty="0">
              <a:solidFill>
                <a:schemeClr val="accent1"/>
              </a:solidFill>
            </a:endParaRPr>
          </a:p>
        </p:txBody>
      </p:sp>
      <p:sp>
        <p:nvSpPr>
          <p:cNvPr id="3" name="Content Placeholder 2"/>
          <p:cNvSpPr>
            <a:spLocks noGrp="1"/>
          </p:cNvSpPr>
          <p:nvPr>
            <p:ph idx="1"/>
          </p:nvPr>
        </p:nvSpPr>
        <p:spPr>
          <a:xfrm>
            <a:off x="304800" y="1386682"/>
            <a:ext cx="8111319" cy="4785518"/>
          </a:xfrm>
        </p:spPr>
        <p:txBody>
          <a:bodyPr/>
          <a:lstStyle/>
          <a:p>
            <a:pPr>
              <a:buSzPct val="100000"/>
            </a:pPr>
            <a:r>
              <a:rPr lang="en-US" sz="2400" b="1" dirty="0"/>
              <a:t>Definition in NERC’s Glossary of Terms</a:t>
            </a:r>
          </a:p>
          <a:p>
            <a:pPr marL="400050" lvl="1" indent="0">
              <a:buNone/>
            </a:pPr>
            <a:r>
              <a:rPr lang="en-US" sz="2000" dirty="0" smtClean="0"/>
              <a:t>“</a:t>
            </a:r>
            <a:r>
              <a:rPr lang="en-US" sz="2000" dirty="0"/>
              <a:t>The uncontrolled successive loss of system elements triggered by an incident at any location. Cascading results in widespread electric service interruption that cannot be restrained from sequentially spreading beyond an area predetermined by studies.”</a:t>
            </a:r>
          </a:p>
          <a:p>
            <a:pPr marL="0" indent="0">
              <a:lnSpc>
                <a:spcPct val="100000"/>
              </a:lnSpc>
              <a:buNone/>
            </a:pPr>
            <a:endParaRPr lang="en-US" sz="1800" dirty="0"/>
          </a:p>
          <a:p>
            <a:r>
              <a:rPr lang="en-US" sz="2400" b="1" dirty="0" smtClean="0"/>
              <a:t>Requirements </a:t>
            </a:r>
            <a:r>
              <a:rPr lang="en-US" sz="2400" b="1" dirty="0"/>
              <a:t>in NERC </a:t>
            </a:r>
            <a:r>
              <a:rPr lang="en-US" sz="2400" b="1" dirty="0" smtClean="0"/>
              <a:t>TPL-001-4 </a:t>
            </a:r>
            <a:r>
              <a:rPr lang="en-US" sz="2400" b="1" dirty="0" smtClean="0"/>
              <a:t>(</a:t>
            </a:r>
            <a:r>
              <a:rPr lang="en-US" sz="2400" dirty="0"/>
              <a:t>T</a:t>
            </a:r>
            <a:r>
              <a:rPr lang="en-US" sz="2400" dirty="0" smtClean="0"/>
              <a:t>ransmission </a:t>
            </a:r>
            <a:r>
              <a:rPr lang="en-US" sz="2400" dirty="0" smtClean="0"/>
              <a:t>S</a:t>
            </a:r>
            <a:r>
              <a:rPr lang="en-US" sz="2400" dirty="0" smtClean="0"/>
              <a:t>ystem </a:t>
            </a:r>
            <a:r>
              <a:rPr lang="en-US" sz="2400" dirty="0" smtClean="0"/>
              <a:t>P</a:t>
            </a:r>
            <a:r>
              <a:rPr lang="en-US" sz="2400" dirty="0" smtClean="0"/>
              <a:t>lanning Performance </a:t>
            </a:r>
            <a:r>
              <a:rPr lang="en-US" sz="2400" dirty="0" smtClean="0"/>
              <a:t>R</a:t>
            </a:r>
            <a:r>
              <a:rPr lang="en-US" sz="2400" dirty="0" smtClean="0"/>
              <a:t>equirement</a:t>
            </a:r>
            <a:r>
              <a:rPr lang="en-US" sz="2400" b="1" dirty="0" smtClean="0"/>
              <a:t>)</a:t>
            </a:r>
            <a:endParaRPr lang="en-US" sz="2400" b="1" dirty="0"/>
          </a:p>
          <a:p>
            <a:pPr marL="800100" lvl="1" indent="-342900">
              <a:buFontTx/>
              <a:buChar char="-"/>
            </a:pPr>
            <a:r>
              <a:rPr lang="en-US" sz="2000" dirty="0" smtClean="0"/>
              <a:t>Table </a:t>
            </a:r>
            <a:r>
              <a:rPr lang="en-US" sz="2000" dirty="0" smtClean="0"/>
              <a:t>Steady </a:t>
            </a:r>
            <a:r>
              <a:rPr lang="en-US" sz="2000" dirty="0"/>
              <a:t>State &amp; Stability Performance Planning Events </a:t>
            </a:r>
            <a:r>
              <a:rPr lang="en-US" sz="2000" dirty="0" smtClean="0"/>
              <a:t>of </a:t>
            </a:r>
            <a:r>
              <a:rPr lang="en-US" sz="2000" dirty="0"/>
              <a:t>the TPL does not allow any cascading under Planning events (P1 through P7)</a:t>
            </a:r>
          </a:p>
          <a:p>
            <a:pPr marL="800100" lvl="1" indent="-342900">
              <a:buFontTx/>
              <a:buChar char="-"/>
            </a:pPr>
            <a:r>
              <a:rPr lang="en-US" sz="2000" dirty="0"/>
              <a:t>R3.5 and R4.5 requires evaluation of possible actions for potential cascading caused by extreme events</a:t>
            </a:r>
          </a:p>
          <a:p>
            <a:pPr>
              <a:buFont typeface="Wingdings" panose="05000000000000000000" pitchFamily="2" charset="2"/>
              <a:buChar char="q"/>
            </a:pPr>
            <a:endParaRPr lang="en-US" altLang="en-US" sz="2000" dirty="0" smtClean="0"/>
          </a:p>
          <a:p>
            <a:pPr>
              <a:buFont typeface="Wingdings" panose="05000000000000000000" pitchFamily="2" charset="2"/>
              <a:buChar char="q"/>
            </a:pPr>
            <a:endParaRPr lang="en-US" sz="2400" dirty="0" smtClean="0"/>
          </a:p>
          <a:p>
            <a:pPr>
              <a:buFont typeface="Wingdings" panose="05000000000000000000" pitchFamily="2" charset="2"/>
              <a:buChar char="q"/>
            </a:pPr>
            <a:endParaRPr lang="en-US" altLang="en-US" sz="2400" dirty="0"/>
          </a:p>
          <a:p>
            <a:pPr>
              <a:buFont typeface="Wingdings" panose="05000000000000000000" pitchFamily="2" charset="2"/>
              <a:buChar char="q"/>
            </a:pPr>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Cascade analysis in RTP</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3" name="Content Placeholder 2"/>
          <p:cNvSpPr>
            <a:spLocks noGrp="1"/>
          </p:cNvSpPr>
          <p:nvPr>
            <p:ph idx="1"/>
          </p:nvPr>
        </p:nvSpPr>
        <p:spPr>
          <a:xfrm>
            <a:off x="304800" y="1386682"/>
            <a:ext cx="8534400" cy="4319832"/>
          </a:xfrm>
        </p:spPr>
        <p:txBody>
          <a:bodyPr/>
          <a:lstStyle/>
          <a:p>
            <a:r>
              <a:rPr lang="en-US" sz="2400" dirty="0"/>
              <a:t>Any contingency event defined in the TPL-001-4 </a:t>
            </a:r>
            <a:r>
              <a:rPr lang="en-US" sz="2400" dirty="0" smtClean="0"/>
              <a:t>standards </a:t>
            </a:r>
            <a:r>
              <a:rPr lang="en-US" sz="2400" dirty="0"/>
              <a:t>where a non-consequential load shed is an acceptable corrective action plan will be screened further for potential cascade conditions</a:t>
            </a:r>
          </a:p>
          <a:p>
            <a:endParaRPr lang="en-US" sz="2400" dirty="0"/>
          </a:p>
          <a:p>
            <a:r>
              <a:rPr lang="en-US" sz="2400" dirty="0"/>
              <a:t>ERCOT </a:t>
            </a:r>
            <a:r>
              <a:rPr lang="en-US" sz="2400" dirty="0" smtClean="0"/>
              <a:t>performs </a:t>
            </a:r>
            <a:r>
              <a:rPr lang="en-US" sz="2400" dirty="0"/>
              <a:t>the initial screen as well as detailed cascade analysis</a:t>
            </a:r>
          </a:p>
          <a:p>
            <a:endParaRPr lang="en-US" sz="2400" dirty="0"/>
          </a:p>
          <a:p>
            <a:r>
              <a:rPr lang="en-US" sz="2400" dirty="0"/>
              <a:t>This analysis </a:t>
            </a:r>
            <a:r>
              <a:rPr lang="en-US" sz="2400" dirty="0" smtClean="0"/>
              <a:t>is </a:t>
            </a:r>
            <a:r>
              <a:rPr lang="en-US" sz="2400" dirty="0"/>
              <a:t>conducted on the base case and sensitivity cases</a:t>
            </a:r>
          </a:p>
          <a:p>
            <a:pPr marL="0" indent="0">
              <a:buNone/>
            </a:pPr>
            <a:endParaRPr lang="en-US" dirty="0"/>
          </a:p>
        </p:txBody>
      </p:sp>
    </p:spTree>
    <p:extLst>
      <p:ext uri="{BB962C8B-B14F-4D97-AF65-F5344CB8AC3E}">
        <p14:creationId xmlns:p14="http://schemas.microsoft.com/office/powerpoint/2010/main" val="3713662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–Cases and Contingencies</a:t>
            </a:r>
          </a:p>
        </p:txBody>
      </p:sp>
      <p:sp>
        <p:nvSpPr>
          <p:cNvPr id="3" name="Content Placeholder 2"/>
          <p:cNvSpPr>
            <a:spLocks noGrp="1"/>
          </p:cNvSpPr>
          <p:nvPr>
            <p:ph idx="1"/>
          </p:nvPr>
        </p:nvSpPr>
        <p:spPr>
          <a:xfrm>
            <a:off x="362339" y="990600"/>
            <a:ext cx="8534400" cy="4800600"/>
          </a:xfrm>
        </p:spPr>
        <p:txBody>
          <a:bodyPr/>
          <a:lstStyle/>
          <a:p>
            <a:r>
              <a:rPr lang="en-US" sz="2400" dirty="0"/>
              <a:t>Study cases: </a:t>
            </a:r>
          </a:p>
          <a:p>
            <a:pPr lvl="1">
              <a:buFont typeface="Arial" panose="020B0604020202020204" pitchFamily="34" charset="0"/>
              <a:buChar char="−"/>
            </a:pPr>
            <a:r>
              <a:rPr lang="en-US" sz="2000" dirty="0"/>
              <a:t>Secure summer peak cases (Year 2, Year 5 and Year 6)</a:t>
            </a:r>
          </a:p>
          <a:p>
            <a:pPr lvl="1">
              <a:buFont typeface="Arial" panose="020B0604020202020204" pitchFamily="34" charset="0"/>
              <a:buChar char="−"/>
            </a:pPr>
            <a:r>
              <a:rPr lang="en-US" sz="2000" dirty="0"/>
              <a:t>Secure off-peak cases (Year 3)</a:t>
            </a:r>
          </a:p>
          <a:p>
            <a:pPr lvl="1">
              <a:buFont typeface="Arial" panose="020B0604020202020204" pitchFamily="34" charset="0"/>
              <a:buChar char="−"/>
            </a:pPr>
            <a:endParaRPr lang="en-US" sz="2000" dirty="0"/>
          </a:p>
          <a:p>
            <a:r>
              <a:rPr lang="en-US" sz="2400" dirty="0"/>
              <a:t>For cascading analysis, ERCOT </a:t>
            </a:r>
            <a:r>
              <a:rPr lang="en-US" sz="2400" dirty="0" smtClean="0"/>
              <a:t>studies </a:t>
            </a:r>
            <a:r>
              <a:rPr lang="en-US" sz="2400" dirty="0"/>
              <a:t>the following NERC contingencies for cascading analysis</a:t>
            </a:r>
          </a:p>
          <a:p>
            <a:pPr lvl="1">
              <a:buFont typeface="Arial" panose="020B0604020202020204" pitchFamily="34" charset="0"/>
              <a:buChar char="−"/>
            </a:pPr>
            <a:r>
              <a:rPr lang="en-US" sz="1800" dirty="0"/>
              <a:t>P2.2 (HV- Bus section fault), P2.3 (HV- Internal failure of non-bus tie breaker), P2.4 (Internal failure of bus tie breaker), P4 (HV - Fault plus stuck breaker), P4.6 (EHV – Fault plus a stuck bus-tie breaker), P5 (HV - Fault plus relay failure to operate), P6 (N-1-1 with system adjustment</a:t>
            </a:r>
            <a:r>
              <a:rPr lang="en-US" sz="1800" dirty="0" smtClean="0"/>
              <a:t>);</a:t>
            </a:r>
            <a:endParaRPr lang="en-US" sz="1800" dirty="0"/>
          </a:p>
          <a:p>
            <a:pPr lvl="1">
              <a:buFont typeface="Arial" panose="020B0604020202020204" pitchFamily="34" charset="0"/>
              <a:buChar char="−"/>
            </a:pPr>
            <a:r>
              <a:rPr lang="en-US" sz="1800" dirty="0"/>
              <a:t>EE1 (N-1-1 without system adjustment), EE2 (Local area events affecting the Transmission System), EE3 (Wide area events affecting the Transmission System based on System topology such as loss of two generating stations)</a:t>
            </a:r>
            <a:endParaRPr lang="en-US" sz="4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9740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 Methodology</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4"/>
          <p:cNvSpPr>
            <a:spLocks noGrp="1"/>
          </p:cNvSpPr>
          <p:nvPr>
            <p:ph idx="1"/>
          </p:nvPr>
        </p:nvSpPr>
        <p:spPr>
          <a:xfrm>
            <a:off x="304800" y="1295400"/>
            <a:ext cx="8534400" cy="4419600"/>
          </a:xfrm>
        </p:spPr>
        <p:txBody>
          <a:bodyPr/>
          <a:lstStyle/>
          <a:p>
            <a:r>
              <a:rPr lang="en-US" sz="2400" dirty="0"/>
              <a:t>Methodology</a:t>
            </a:r>
          </a:p>
          <a:p>
            <a:pPr lvl="1">
              <a:buFont typeface="Arial" panose="020B0604020202020204" pitchFamily="34" charset="0"/>
              <a:buChar char="−"/>
            </a:pPr>
            <a:r>
              <a:rPr lang="en-US" sz="2000" dirty="0"/>
              <a:t>Equipment trip settings: </a:t>
            </a:r>
          </a:p>
          <a:p>
            <a:pPr lvl="2"/>
            <a:r>
              <a:rPr lang="en-US" sz="1800" dirty="0"/>
              <a:t>Relay loadability limits for transmission facilities identified by TSPs. If not available, the lower of 115% of emergency rating or 150% of normal rating</a:t>
            </a:r>
          </a:p>
          <a:p>
            <a:pPr lvl="2"/>
            <a:r>
              <a:rPr lang="en-US" sz="1800" dirty="0"/>
              <a:t>Generator over and under </a:t>
            </a:r>
            <a:r>
              <a:rPr lang="en-US" sz="1800" dirty="0" smtClean="0"/>
              <a:t>voltage </a:t>
            </a:r>
            <a:r>
              <a:rPr lang="en-US" sz="1800" dirty="0"/>
              <a:t>relays identified by Generator Owners</a:t>
            </a:r>
          </a:p>
          <a:p>
            <a:pPr lvl="2"/>
            <a:r>
              <a:rPr lang="en-US" sz="1800" dirty="0"/>
              <a:t>Buses with UVLS protection schemes where voltages go below the under voltage triggering level</a:t>
            </a:r>
          </a:p>
          <a:p>
            <a:pPr lvl="1">
              <a:buFont typeface="Arial" panose="020B0604020202020204" pitchFamily="34" charset="0"/>
              <a:buChar char="−"/>
            </a:pPr>
            <a:r>
              <a:rPr lang="en-US" sz="2000" dirty="0"/>
              <a:t>Monitored Elements:</a:t>
            </a:r>
          </a:p>
          <a:p>
            <a:pPr lvl="2"/>
            <a:r>
              <a:rPr lang="en-US" sz="1800" dirty="0"/>
              <a:t>All Transmission Elements connected at the BES level were monitored according to the ERCOT System Operating Limit Methodology for Planning and Operations Horizon</a:t>
            </a:r>
          </a:p>
          <a:p>
            <a:endParaRPr lang="en-US" dirty="0"/>
          </a:p>
        </p:txBody>
      </p:sp>
    </p:spTree>
    <p:extLst>
      <p:ext uri="{BB962C8B-B14F-4D97-AF65-F5344CB8AC3E}">
        <p14:creationId xmlns:p14="http://schemas.microsoft.com/office/powerpoint/2010/main" val="66636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 Procedure</a:t>
            </a:r>
          </a:p>
        </p:txBody>
      </p:sp>
      <p:sp>
        <p:nvSpPr>
          <p:cNvPr id="3" name="Content Placeholder 2"/>
          <p:cNvSpPr>
            <a:spLocks noGrp="1"/>
          </p:cNvSpPr>
          <p:nvPr>
            <p:ph idx="1"/>
          </p:nvPr>
        </p:nvSpPr>
        <p:spPr>
          <a:xfrm>
            <a:off x="304800" y="1524000"/>
            <a:ext cx="8534400" cy="4319832"/>
          </a:xfrm>
        </p:spPr>
        <p:txBody>
          <a:bodyPr/>
          <a:lstStyle/>
          <a:p>
            <a:pPr marL="0" indent="0">
              <a:buNone/>
            </a:pPr>
            <a:r>
              <a:rPr lang="en-US" sz="2400" dirty="0"/>
              <a:t>General Study </a:t>
            </a:r>
            <a:r>
              <a:rPr lang="en-US" sz="2400" dirty="0" smtClean="0"/>
              <a:t>Procedure</a:t>
            </a:r>
            <a:endParaRPr lang="en-US" sz="2000" dirty="0"/>
          </a:p>
          <a:p>
            <a:pPr>
              <a:buFont typeface="Wingdings" panose="05000000000000000000" pitchFamily="2" charset="2"/>
              <a:buChar char="§"/>
            </a:pPr>
            <a:r>
              <a:rPr lang="en-US" sz="2000" dirty="0"/>
              <a:t>Following a initiating contingency event, the study will trip elements if the post contingent voltages and branch flows exceed the relay trigger limits and re-solve </a:t>
            </a:r>
            <a:r>
              <a:rPr lang="en-US" sz="2000"/>
              <a:t>power </a:t>
            </a:r>
            <a:r>
              <a:rPr lang="en-US" sz="2000" smtClean="0"/>
              <a:t>flow.</a:t>
            </a:r>
            <a:endParaRPr lang="en-US" sz="2000" dirty="0">
              <a:solidFill>
                <a:srgbClr val="FF0000"/>
              </a:solidFill>
            </a:endParaRPr>
          </a:p>
          <a:p>
            <a:pPr>
              <a:buFont typeface="Wingdings" panose="05000000000000000000" pitchFamily="2" charset="2"/>
              <a:buChar char="§"/>
            </a:pPr>
            <a:endParaRPr lang="en-US" sz="2000" dirty="0"/>
          </a:p>
          <a:p>
            <a:pPr>
              <a:buFont typeface="Wingdings" panose="05000000000000000000" pitchFamily="2" charset="2"/>
              <a:buChar char="§"/>
            </a:pPr>
            <a:r>
              <a:rPr lang="en-US" sz="2000" dirty="0"/>
              <a:t>The study will continue to trip elements until the cascade analysis terminating condition is reached.</a:t>
            </a:r>
          </a:p>
          <a:p>
            <a:pPr>
              <a:buFont typeface="Wingdings" panose="05000000000000000000" pitchFamily="2" charset="2"/>
              <a:buChar char="§"/>
            </a:pPr>
            <a:endParaRPr lang="en-US" sz="2000" dirty="0"/>
          </a:p>
          <a:p>
            <a:pPr>
              <a:buFont typeface="Wingdings" panose="05000000000000000000" pitchFamily="2" charset="2"/>
              <a:buChar char="§"/>
            </a:pPr>
            <a:r>
              <a:rPr lang="en-US" sz="2000" dirty="0"/>
              <a:t>The study will determine the accumulated load loss as a result of a system cascade</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27803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Cascading Analysis – </a:t>
            </a:r>
            <a:r>
              <a:rPr lang="en-US" dirty="0" smtClean="0"/>
              <a:t>Criteria</a:t>
            </a:r>
            <a:r>
              <a:rPr lang="en-US" sz="1600" dirty="0" smtClean="0"/>
              <a:t>(Screening </a:t>
            </a:r>
            <a:r>
              <a:rPr lang="en-US" sz="1600" dirty="0"/>
              <a:t>Study)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4"/>
          <p:cNvSpPr>
            <a:spLocks noGrp="1"/>
          </p:cNvSpPr>
          <p:nvPr>
            <p:ph idx="1"/>
          </p:nvPr>
        </p:nvSpPr>
        <p:spPr/>
        <p:txBody>
          <a:bodyPr/>
          <a:lstStyle/>
          <a:p>
            <a:r>
              <a:rPr lang="en-US" sz="2400" dirty="0"/>
              <a:t>Screening criteria: An initiating contingency event is identified to be a ‘potential’ cascade event if</a:t>
            </a:r>
          </a:p>
          <a:p>
            <a:pPr lvl="1"/>
            <a:r>
              <a:rPr lang="en-US" sz="2000" dirty="0"/>
              <a:t>The accumulated </a:t>
            </a:r>
            <a:r>
              <a:rPr lang="en-US" sz="2000" dirty="0" smtClean="0"/>
              <a:t>load </a:t>
            </a:r>
            <a:r>
              <a:rPr lang="en-US" sz="2000" dirty="0"/>
              <a:t>loss is greater than 6% of the total initial system load,</a:t>
            </a:r>
          </a:p>
          <a:p>
            <a:pPr lvl="1"/>
            <a:r>
              <a:rPr lang="en-US" sz="2000" dirty="0"/>
              <a:t>The power flow does not converge - which may be a result of a potential voltage collapse condition, subject to additional confirmation, OR</a:t>
            </a:r>
          </a:p>
          <a:p>
            <a:pPr lvl="1"/>
            <a:r>
              <a:rPr lang="en-US" sz="2000" dirty="0"/>
              <a:t>The number of cascade levels exceeds user-defined tiers</a:t>
            </a:r>
          </a:p>
          <a:p>
            <a:r>
              <a:rPr lang="en-US" sz="2400" dirty="0" smtClean="0"/>
              <a:t>A </a:t>
            </a:r>
            <a:r>
              <a:rPr lang="en-US" sz="2400" dirty="0"/>
              <a:t>contingency causing potential cascade event will be studied in detail to determine if the event leads to an actual cascade condition</a:t>
            </a:r>
          </a:p>
          <a:p>
            <a:endParaRPr lang="en-US" dirty="0"/>
          </a:p>
        </p:txBody>
      </p:sp>
    </p:spTree>
    <p:extLst>
      <p:ext uri="{BB962C8B-B14F-4D97-AF65-F5344CB8AC3E}">
        <p14:creationId xmlns:p14="http://schemas.microsoft.com/office/powerpoint/2010/main" val="3236456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Flow Chart for Screening Study</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5" name="Content Placeholder 4"/>
          <p:cNvPicPr>
            <a:picLocks noGrp="1" noChangeAspect="1"/>
          </p:cNvPicPr>
          <p:nvPr>
            <p:ph idx="1"/>
          </p:nvPr>
        </p:nvPicPr>
        <p:blipFill>
          <a:blip r:embed="rId2"/>
          <a:stretch>
            <a:fillRect/>
          </a:stretch>
        </p:blipFill>
        <p:spPr>
          <a:xfrm>
            <a:off x="381000" y="990600"/>
            <a:ext cx="7075424" cy="5081588"/>
          </a:xfrm>
          <a:prstGeom prst="rect">
            <a:avLst/>
          </a:prstGeom>
        </p:spPr>
      </p:pic>
    </p:spTree>
    <p:extLst>
      <p:ext uri="{BB962C8B-B14F-4D97-AF65-F5344CB8AC3E}">
        <p14:creationId xmlns:p14="http://schemas.microsoft.com/office/powerpoint/2010/main" val="33075587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microsoft.com/office/2006/documentManagement/types"/>
    <ds:schemaRef ds:uri="http://schemas.openxmlformats.org/package/2006/metadata/core-properties"/>
    <ds:schemaRef ds:uri="http://purl.org/dc/dcmitype/"/>
    <ds:schemaRef ds:uri="http://www.w3.org/XML/1998/namespace"/>
    <ds:schemaRef ds:uri="http://purl.org/dc/elements/1.1/"/>
    <ds:schemaRef ds:uri="http://purl.org/dc/terms/"/>
    <ds:schemaRef ds:uri="http://schemas.microsoft.com/office/2006/metadata/properties"/>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29203</TotalTime>
  <Words>840</Words>
  <Application>Microsoft Office PowerPoint</Application>
  <PresentationFormat>On-screen Show (4:3)</PresentationFormat>
  <Paragraphs>110</Paragraphs>
  <Slides>14</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14</vt:i4>
      </vt:variant>
    </vt:vector>
  </HeadingPairs>
  <TitlesOfParts>
    <vt:vector size="20" baseType="lpstr">
      <vt:lpstr>Arial</vt:lpstr>
      <vt:lpstr>Calibri</vt:lpstr>
      <vt:lpstr>Wingdings</vt:lpstr>
      <vt:lpstr>1_Custom Design</vt:lpstr>
      <vt:lpstr>Office Theme</vt:lpstr>
      <vt:lpstr>Custom Design</vt:lpstr>
      <vt:lpstr>PowerPoint Presentation</vt:lpstr>
      <vt:lpstr>ERCOT - Regional Transmission Planning  (Planning Assessment for 2 to 6 Year Future System Conditions)</vt:lpstr>
      <vt:lpstr>System Cascading – NERC Requirement</vt:lpstr>
      <vt:lpstr>Cascade analysis in RTP</vt:lpstr>
      <vt:lpstr>Cascading Analysis –Cases and Contingencies</vt:lpstr>
      <vt:lpstr>Cascading Analysis – Methodology</vt:lpstr>
      <vt:lpstr>Cascading Analysis – Procedure</vt:lpstr>
      <vt:lpstr>Cascading Analysis – Criteria(Screening Study)</vt:lpstr>
      <vt:lpstr>Flow Chart for Screening Study</vt:lpstr>
      <vt:lpstr>Cascading Analysis – Criteria  (Detailed Study and Mitigation Plan)</vt:lpstr>
      <vt:lpstr>Flow Chart for Detailed Analysis</vt:lpstr>
      <vt:lpstr>Cascading Analysis – Tool</vt:lpstr>
      <vt:lpstr>References </vt:lpstr>
      <vt:lpstr>Question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Cheng, Yong</cp:lastModifiedBy>
  <cp:revision>363</cp:revision>
  <cp:lastPrinted>2018-01-08T22:19:49Z</cp:lastPrinted>
  <dcterms:created xsi:type="dcterms:W3CDTF">2016-01-21T15:20:31Z</dcterms:created>
  <dcterms:modified xsi:type="dcterms:W3CDTF">2018-01-11T22:31:17Z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