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vs. Excess Credit Locked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Locked Credit for Auction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Sheet1!$A$2:$A$105</c:f>
              <c:strCache>
                <c:ptCount val="104"/>
                <c:pt idx="0">
                  <c:v>2012.DEC.Monthly.Auction</c:v>
                </c:pt>
                <c:pt idx="1">
                  <c:v>2012.NOV.Monthly.Auction</c:v>
                </c:pt>
                <c:pt idx="2">
                  <c:v>2012.OCT.Monthly.Auction</c:v>
                </c:pt>
                <c:pt idx="3">
                  <c:v>2013.2nd6.AnnualAuction.Seq1</c:v>
                </c:pt>
                <c:pt idx="4">
                  <c:v>2013.AnnualAuction.Y1</c:v>
                </c:pt>
                <c:pt idx="5">
                  <c:v>2013.AnnualAuction.Y2</c:v>
                </c:pt>
                <c:pt idx="6">
                  <c:v>2013.APR.Monthly.Auction</c:v>
                </c:pt>
                <c:pt idx="7">
                  <c:v>2013.AUG.Monthly.Auction</c:v>
                </c:pt>
                <c:pt idx="8">
                  <c:v>2013.DEC.Monthly.Auction</c:v>
                </c:pt>
                <c:pt idx="9">
                  <c:v>2013.FEB.Monthly.Auction</c:v>
                </c:pt>
                <c:pt idx="10">
                  <c:v>2013.JAN.Monthly.Auction</c:v>
                </c:pt>
                <c:pt idx="11">
                  <c:v>2013.JUL.Monthly.Auction</c:v>
                </c:pt>
                <c:pt idx="12">
                  <c:v>2013.JUN.Monthly.Auction</c:v>
                </c:pt>
                <c:pt idx="13">
                  <c:v>2013.MAR.Monthly.Auction</c:v>
                </c:pt>
                <c:pt idx="14">
                  <c:v>2013.MAY.Monthly.Auction</c:v>
                </c:pt>
                <c:pt idx="15">
                  <c:v>2013.NOV.Monthly.Auction</c:v>
                </c:pt>
                <c:pt idx="16">
                  <c:v>2013.OCT.Monthly.Auction</c:v>
                </c:pt>
                <c:pt idx="17">
                  <c:v>2013.SEP.Monthly.Auction</c:v>
                </c:pt>
                <c:pt idx="18">
                  <c:v>2014.1st6.AnnualAuction.Seq1</c:v>
                </c:pt>
                <c:pt idx="19">
                  <c:v>2014.1st6.AnnualAuction.Seq2</c:v>
                </c:pt>
                <c:pt idx="20">
                  <c:v>2014.2nd6.AnnualAuction.Seq1</c:v>
                </c:pt>
                <c:pt idx="21">
                  <c:v>2014.2nd6.AnnualAuction.Seq2</c:v>
                </c:pt>
                <c:pt idx="22">
                  <c:v>2014.2nd6.AnnualAuction.Seq3</c:v>
                </c:pt>
                <c:pt idx="23">
                  <c:v>2014.APR.Monthly.Auction</c:v>
                </c:pt>
                <c:pt idx="24">
                  <c:v>2014.AUG.Monthly.Auction</c:v>
                </c:pt>
                <c:pt idx="25">
                  <c:v>2014.DEC.Monthly.Auction</c:v>
                </c:pt>
                <c:pt idx="26">
                  <c:v>2014.FEB.Monthly.Auction</c:v>
                </c:pt>
                <c:pt idx="27">
                  <c:v>2014.JAN.Monthly.Auction</c:v>
                </c:pt>
                <c:pt idx="28">
                  <c:v>2014.JUL.Monthly.Auction</c:v>
                </c:pt>
                <c:pt idx="29">
                  <c:v>2014.JUN.Monthly.Auction</c:v>
                </c:pt>
                <c:pt idx="30">
                  <c:v>2014.MAR.Monthly.Auction</c:v>
                </c:pt>
                <c:pt idx="31">
                  <c:v>2014.MAY.Monthly.Auction</c:v>
                </c:pt>
                <c:pt idx="32">
                  <c:v>2014.NOV.Monthly.Auction</c:v>
                </c:pt>
                <c:pt idx="33">
                  <c:v>2014.OCT.Monthly.Auction</c:v>
                </c:pt>
                <c:pt idx="34">
                  <c:v>2014.SEP.Monthly.Auction</c:v>
                </c:pt>
                <c:pt idx="35">
                  <c:v>2015.1st6.AnnualAuction.Seq1</c:v>
                </c:pt>
                <c:pt idx="36">
                  <c:v>2015.1st6.AnnualAuction.Seq2</c:v>
                </c:pt>
                <c:pt idx="37">
                  <c:v>2015.1st6.AnnualAuction.Seq3</c:v>
                </c:pt>
                <c:pt idx="38">
                  <c:v>2015.1st6.AnnualAuction.Seq4</c:v>
                </c:pt>
                <c:pt idx="39">
                  <c:v>2015.2nd6.AnnualAuction.Seq1</c:v>
                </c:pt>
                <c:pt idx="40">
                  <c:v>2015.2nd6.AnnualAuction.Seq2</c:v>
                </c:pt>
                <c:pt idx="41">
                  <c:v>2015.2nd6.AnnualAuction.Seq3</c:v>
                </c:pt>
                <c:pt idx="42">
                  <c:v>2015.2nd6.AnnualAuction.Seq4</c:v>
                </c:pt>
                <c:pt idx="43">
                  <c:v>2015.APR.Monthly.Auction</c:v>
                </c:pt>
                <c:pt idx="44">
                  <c:v>2015.AUG.Monthly.Auction</c:v>
                </c:pt>
                <c:pt idx="45">
                  <c:v>2015.DEC.Monthly.Auction</c:v>
                </c:pt>
                <c:pt idx="46">
                  <c:v>2015.FEB.Monthly.Auction</c:v>
                </c:pt>
                <c:pt idx="47">
                  <c:v>2015.JAN.Monthly.Auction</c:v>
                </c:pt>
                <c:pt idx="48">
                  <c:v>2015.JUL.Monthly.Auction</c:v>
                </c:pt>
                <c:pt idx="49">
                  <c:v>2015.JUN.Monthly.Auction</c:v>
                </c:pt>
                <c:pt idx="50">
                  <c:v>2015.MAR.Monthly.Auction</c:v>
                </c:pt>
                <c:pt idx="51">
                  <c:v>2015.MAY.Monthly.Auction</c:v>
                </c:pt>
                <c:pt idx="52">
                  <c:v>2015.NOV.Monthly.Auction</c:v>
                </c:pt>
                <c:pt idx="53">
                  <c:v>2015.OCT.Monthly.Auction</c:v>
                </c:pt>
                <c:pt idx="54">
                  <c:v>2015.SEP.Monthly.Auction</c:v>
                </c:pt>
                <c:pt idx="55">
                  <c:v>2016.1s6.AnnualAuction.Seq3</c:v>
                </c:pt>
                <c:pt idx="56">
                  <c:v>2016.1st6.AnnualAuction.Seq1</c:v>
                </c:pt>
                <c:pt idx="57">
                  <c:v>2016.1st6.AnnualAuction.Seq2</c:v>
                </c:pt>
                <c:pt idx="58">
                  <c:v>2016.1st6.AnnualAuction.Seq4</c:v>
                </c:pt>
                <c:pt idx="59">
                  <c:v>2016.2nd6.AnnualAuction.Seq1</c:v>
                </c:pt>
                <c:pt idx="60">
                  <c:v>2016.2nd6.AnnualAuction.Seq2</c:v>
                </c:pt>
                <c:pt idx="61">
                  <c:v>2016.2nd6.AnnualAuction.Seq3</c:v>
                </c:pt>
                <c:pt idx="62">
                  <c:v>2016.2nd6.AnnualAuction.Seq4</c:v>
                </c:pt>
                <c:pt idx="63">
                  <c:v>2016.APR.Monthly.Auction</c:v>
                </c:pt>
                <c:pt idx="64">
                  <c:v>2016.AUG.Monthly.Auction</c:v>
                </c:pt>
                <c:pt idx="65">
                  <c:v>2016.DEC.Monthly.Auction</c:v>
                </c:pt>
                <c:pt idx="66">
                  <c:v>2016.FEB.Monthly.Auction</c:v>
                </c:pt>
                <c:pt idx="67">
                  <c:v>2016.JAN.Monthly.Auction</c:v>
                </c:pt>
                <c:pt idx="68">
                  <c:v>2016.JUL.Monthly.Auction</c:v>
                </c:pt>
                <c:pt idx="69">
                  <c:v>2016.JUN.Monthly.Auction</c:v>
                </c:pt>
                <c:pt idx="70">
                  <c:v>2016.MAR.Monthly.Auction</c:v>
                </c:pt>
                <c:pt idx="71">
                  <c:v>2016.MAY.Monthly.Auction</c:v>
                </c:pt>
                <c:pt idx="72">
                  <c:v>2016.NOV.Monthly.Auction</c:v>
                </c:pt>
                <c:pt idx="73">
                  <c:v>2016.OCT.Monthly.Auction</c:v>
                </c:pt>
                <c:pt idx="74">
                  <c:v>2016.SEP.Monthly.Auction</c:v>
                </c:pt>
                <c:pt idx="75">
                  <c:v>2017.1st6.AnnualAuction.Seq1</c:v>
                </c:pt>
                <c:pt idx="76">
                  <c:v>2017.1st6.AnnualAuction.Seq2</c:v>
                </c:pt>
                <c:pt idx="77">
                  <c:v>2017.1st6.AnnualAuction.Seq3</c:v>
                </c:pt>
                <c:pt idx="78">
                  <c:v>2017.1st6.AnnualAuction.Seq4</c:v>
                </c:pt>
                <c:pt idx="79">
                  <c:v>2017.2nd6.AnnualAuction.Seq1</c:v>
                </c:pt>
                <c:pt idx="80">
                  <c:v>2017.2nd6.AnnualAuction.Seq2</c:v>
                </c:pt>
                <c:pt idx="81">
                  <c:v>2017.2nd6.AnnualAuction.Seq3</c:v>
                </c:pt>
                <c:pt idx="82">
                  <c:v>2017.2nd6.AnnualAuction.Seq4</c:v>
                </c:pt>
                <c:pt idx="83">
                  <c:v>2017.APR.Monthly.Auction</c:v>
                </c:pt>
                <c:pt idx="84">
                  <c:v>2017.AUG.Monthly.Auction</c:v>
                </c:pt>
                <c:pt idx="85">
                  <c:v>2017.DEC.Monthly.Auction</c:v>
                </c:pt>
                <c:pt idx="86">
                  <c:v>2017.FEB.Monthly.Auction</c:v>
                </c:pt>
                <c:pt idx="87">
                  <c:v>2017.JAN.Monthly.Auction</c:v>
                </c:pt>
                <c:pt idx="88">
                  <c:v>2017.JUL.Monthly.Auction</c:v>
                </c:pt>
                <c:pt idx="89">
                  <c:v>2017.JUN.Monthly.Auction</c:v>
                </c:pt>
                <c:pt idx="90">
                  <c:v>2017.MAR.Monthly.Auction</c:v>
                </c:pt>
                <c:pt idx="91">
                  <c:v>2017.MAY.Monthly.Auction</c:v>
                </c:pt>
                <c:pt idx="92">
                  <c:v>2017.NOV.Monthly.Auction</c:v>
                </c:pt>
                <c:pt idx="93">
                  <c:v>2017.OCT.Monthly.Auction</c:v>
                </c:pt>
                <c:pt idx="94">
                  <c:v>2017.SEP.Monthly.Auction</c:v>
                </c:pt>
                <c:pt idx="95">
                  <c:v>2018.1st6.AnnualAuction.Seq1</c:v>
                </c:pt>
                <c:pt idx="96">
                  <c:v>2018.1st6.AnnualAuction.Seq2</c:v>
                </c:pt>
                <c:pt idx="97">
                  <c:v>2018.1st6.AnnualAuction.Seq3</c:v>
                </c:pt>
                <c:pt idx="98">
                  <c:v>2018.1st6.AnnualAuction.Seq4</c:v>
                </c:pt>
                <c:pt idx="99">
                  <c:v>2018.2nd6.AnnualAuction.Seq2</c:v>
                </c:pt>
                <c:pt idx="100">
                  <c:v>2018.2nd6.AnnualAuction.Seq3</c:v>
                </c:pt>
                <c:pt idx="101">
                  <c:v>2018.2nd6.AnnualAuction.Seq4</c:v>
                </c:pt>
                <c:pt idx="102">
                  <c:v>2018.JAN.Monthly.Auction</c:v>
                </c:pt>
                <c:pt idx="103">
                  <c:v>2019.1st6.AnnualAuction.Seq4</c:v>
                </c:pt>
              </c:strCache>
            </c:strRef>
          </c:cat>
          <c:val>
            <c:numRef>
              <c:f>Sheet1!$B$2:$B$105</c:f>
              <c:numCache>
                <c:formatCode>"$"#,##0.00_);[Red]\("$"#,##0.00\)</c:formatCode>
                <c:ptCount val="104"/>
                <c:pt idx="0">
                  <c:v>164238000</c:v>
                </c:pt>
                <c:pt idx="1">
                  <c:v>199882051.81</c:v>
                </c:pt>
                <c:pt idx="2">
                  <c:v>196472700</c:v>
                </c:pt>
                <c:pt idx="3">
                  <c:v>485641140</c:v>
                </c:pt>
                <c:pt idx="4">
                  <c:v>1259239289.5</c:v>
                </c:pt>
                <c:pt idx="5">
                  <c:v>779675749.36000001</c:v>
                </c:pt>
                <c:pt idx="6">
                  <c:v>151661000</c:v>
                </c:pt>
                <c:pt idx="7">
                  <c:v>173419427.72</c:v>
                </c:pt>
                <c:pt idx="8">
                  <c:v>127883985.98</c:v>
                </c:pt>
                <c:pt idx="9">
                  <c:v>160663200</c:v>
                </c:pt>
                <c:pt idx="10">
                  <c:v>169153452.02000001</c:v>
                </c:pt>
                <c:pt idx="11">
                  <c:v>169487334.47</c:v>
                </c:pt>
                <c:pt idx="12">
                  <c:v>156527999</c:v>
                </c:pt>
                <c:pt idx="13">
                  <c:v>153832150.30000001</c:v>
                </c:pt>
                <c:pt idx="14">
                  <c:v>145940688.47</c:v>
                </c:pt>
                <c:pt idx="15">
                  <c:v>147371700</c:v>
                </c:pt>
                <c:pt idx="16">
                  <c:v>160387600</c:v>
                </c:pt>
                <c:pt idx="17">
                  <c:v>169549500</c:v>
                </c:pt>
                <c:pt idx="18">
                  <c:v>558587532.75</c:v>
                </c:pt>
                <c:pt idx="19">
                  <c:v>497933305.77999997</c:v>
                </c:pt>
                <c:pt idx="20">
                  <c:v>587338641.73000002</c:v>
                </c:pt>
                <c:pt idx="21">
                  <c:v>617311179.60000002</c:v>
                </c:pt>
                <c:pt idx="22">
                  <c:v>481924748.33999997</c:v>
                </c:pt>
                <c:pt idx="23">
                  <c:v>173866964.02000001</c:v>
                </c:pt>
                <c:pt idx="24">
                  <c:v>182631608.06999999</c:v>
                </c:pt>
                <c:pt idx="25">
                  <c:v>138024224.03</c:v>
                </c:pt>
                <c:pt idx="26">
                  <c:v>148289382.19</c:v>
                </c:pt>
                <c:pt idx="27">
                  <c:v>158178534.94</c:v>
                </c:pt>
                <c:pt idx="28">
                  <c:v>183424667.84</c:v>
                </c:pt>
                <c:pt idx="29">
                  <c:v>179500368.55000001</c:v>
                </c:pt>
                <c:pt idx="30">
                  <c:v>177279920.28</c:v>
                </c:pt>
                <c:pt idx="31">
                  <c:v>178285748.16</c:v>
                </c:pt>
                <c:pt idx="32">
                  <c:v>155319519.25</c:v>
                </c:pt>
                <c:pt idx="33">
                  <c:v>185515707.84</c:v>
                </c:pt>
                <c:pt idx="34">
                  <c:v>209662813.13</c:v>
                </c:pt>
                <c:pt idx="35">
                  <c:v>504620347.76999998</c:v>
                </c:pt>
                <c:pt idx="36">
                  <c:v>549985702.99000001</c:v>
                </c:pt>
                <c:pt idx="37">
                  <c:v>571824931.79999995</c:v>
                </c:pt>
                <c:pt idx="38">
                  <c:v>366361785.13999999</c:v>
                </c:pt>
                <c:pt idx="39">
                  <c:v>469052252.83999997</c:v>
                </c:pt>
                <c:pt idx="40">
                  <c:v>492836868.13</c:v>
                </c:pt>
                <c:pt idx="41">
                  <c:v>559353902.76999998</c:v>
                </c:pt>
                <c:pt idx="42">
                  <c:v>502106855.69</c:v>
                </c:pt>
                <c:pt idx="43">
                  <c:v>158928309.74000001</c:v>
                </c:pt>
                <c:pt idx="44">
                  <c:v>184021440.22999999</c:v>
                </c:pt>
                <c:pt idx="45">
                  <c:v>146723243.62</c:v>
                </c:pt>
                <c:pt idx="46">
                  <c:v>157724079.68000001</c:v>
                </c:pt>
                <c:pt idx="47">
                  <c:v>162185563.78999999</c:v>
                </c:pt>
                <c:pt idx="48">
                  <c:v>168165403.91</c:v>
                </c:pt>
                <c:pt idx="49">
                  <c:v>163739239.72</c:v>
                </c:pt>
                <c:pt idx="50">
                  <c:v>170857538.24000001</c:v>
                </c:pt>
                <c:pt idx="51">
                  <c:v>174854748.69</c:v>
                </c:pt>
                <c:pt idx="52">
                  <c:v>153070502.41</c:v>
                </c:pt>
                <c:pt idx="53">
                  <c:v>180088173.59999999</c:v>
                </c:pt>
                <c:pt idx="54">
                  <c:v>173350993.03999999</c:v>
                </c:pt>
                <c:pt idx="55">
                  <c:v>411096595.50999999</c:v>
                </c:pt>
                <c:pt idx="56">
                  <c:v>419714653.56999999</c:v>
                </c:pt>
                <c:pt idx="57">
                  <c:v>460543680.5</c:v>
                </c:pt>
                <c:pt idx="58">
                  <c:v>540243428.13999999</c:v>
                </c:pt>
                <c:pt idx="59">
                  <c:v>373677256.63999999</c:v>
                </c:pt>
                <c:pt idx="60">
                  <c:v>424516689.75</c:v>
                </c:pt>
                <c:pt idx="61">
                  <c:v>444625330.33999997</c:v>
                </c:pt>
                <c:pt idx="62">
                  <c:v>443144284.27999997</c:v>
                </c:pt>
                <c:pt idx="63">
                  <c:v>142691439.90000001</c:v>
                </c:pt>
                <c:pt idx="64">
                  <c:v>138133933.05000001</c:v>
                </c:pt>
                <c:pt idx="65">
                  <c:v>123254294.55</c:v>
                </c:pt>
                <c:pt idx="66">
                  <c:v>138244010.16999999</c:v>
                </c:pt>
                <c:pt idx="67">
                  <c:v>152605393.53999999</c:v>
                </c:pt>
                <c:pt idx="68">
                  <c:v>125424975.37</c:v>
                </c:pt>
                <c:pt idx="69">
                  <c:v>133764239.86</c:v>
                </c:pt>
                <c:pt idx="70">
                  <c:v>119560102.06</c:v>
                </c:pt>
                <c:pt idx="71">
                  <c:v>142184539.97</c:v>
                </c:pt>
                <c:pt idx="72">
                  <c:v>135812955.19</c:v>
                </c:pt>
                <c:pt idx="73">
                  <c:v>133511756.92</c:v>
                </c:pt>
                <c:pt idx="74">
                  <c:v>136541572.44999999</c:v>
                </c:pt>
                <c:pt idx="75">
                  <c:v>403965704.24000001</c:v>
                </c:pt>
                <c:pt idx="76">
                  <c:v>347533726.31999999</c:v>
                </c:pt>
                <c:pt idx="77">
                  <c:v>367905372.99000001</c:v>
                </c:pt>
                <c:pt idx="78">
                  <c:v>428636335.91000003</c:v>
                </c:pt>
                <c:pt idx="79">
                  <c:v>442973024.16000003</c:v>
                </c:pt>
                <c:pt idx="80">
                  <c:v>391144092.56</c:v>
                </c:pt>
                <c:pt idx="81">
                  <c:v>338768554.36000001</c:v>
                </c:pt>
                <c:pt idx="82">
                  <c:v>357587555.88</c:v>
                </c:pt>
                <c:pt idx="83">
                  <c:v>137328713.13</c:v>
                </c:pt>
                <c:pt idx="84">
                  <c:v>189047189.31</c:v>
                </c:pt>
                <c:pt idx="85">
                  <c:v>181870820.34999999</c:v>
                </c:pt>
                <c:pt idx="86">
                  <c:v>128340130.06</c:v>
                </c:pt>
                <c:pt idx="87">
                  <c:v>122392796.34</c:v>
                </c:pt>
                <c:pt idx="88">
                  <c:v>178500868.18000001</c:v>
                </c:pt>
                <c:pt idx="89">
                  <c:v>155664791.47999999</c:v>
                </c:pt>
                <c:pt idx="90">
                  <c:v>136785462.53</c:v>
                </c:pt>
                <c:pt idx="91">
                  <c:v>151910044.06999999</c:v>
                </c:pt>
                <c:pt idx="92">
                  <c:v>181175447.15000001</c:v>
                </c:pt>
                <c:pt idx="93">
                  <c:v>211142302.58000001</c:v>
                </c:pt>
                <c:pt idx="94">
                  <c:v>216829608.22999999</c:v>
                </c:pt>
                <c:pt idx="95">
                  <c:v>532720848.60000002</c:v>
                </c:pt>
                <c:pt idx="96">
                  <c:v>470459403.08999997</c:v>
                </c:pt>
                <c:pt idx="97">
                  <c:v>327817922.92000002</c:v>
                </c:pt>
                <c:pt idx="98">
                  <c:v>359122692.38</c:v>
                </c:pt>
                <c:pt idx="99">
                  <c:v>506824358.79000002</c:v>
                </c:pt>
                <c:pt idx="100">
                  <c:v>424223422.63999999</c:v>
                </c:pt>
                <c:pt idx="101">
                  <c:v>356398230.44</c:v>
                </c:pt>
                <c:pt idx="102">
                  <c:v>194694693.13999999</c:v>
                </c:pt>
                <c:pt idx="103">
                  <c:v>431778483.94999999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16-4CDC-BDBA-7D71B1D50A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Excess Credit Locked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Sheet1!$A$2:$A$105</c:f>
              <c:strCache>
                <c:ptCount val="104"/>
                <c:pt idx="0">
                  <c:v>2012.DEC.Monthly.Auction</c:v>
                </c:pt>
                <c:pt idx="1">
                  <c:v>2012.NOV.Monthly.Auction</c:v>
                </c:pt>
                <c:pt idx="2">
                  <c:v>2012.OCT.Monthly.Auction</c:v>
                </c:pt>
                <c:pt idx="3">
                  <c:v>2013.2nd6.AnnualAuction.Seq1</c:v>
                </c:pt>
                <c:pt idx="4">
                  <c:v>2013.AnnualAuction.Y1</c:v>
                </c:pt>
                <c:pt idx="5">
                  <c:v>2013.AnnualAuction.Y2</c:v>
                </c:pt>
                <c:pt idx="6">
                  <c:v>2013.APR.Monthly.Auction</c:v>
                </c:pt>
                <c:pt idx="7">
                  <c:v>2013.AUG.Monthly.Auction</c:v>
                </c:pt>
                <c:pt idx="8">
                  <c:v>2013.DEC.Monthly.Auction</c:v>
                </c:pt>
                <c:pt idx="9">
                  <c:v>2013.FEB.Monthly.Auction</c:v>
                </c:pt>
                <c:pt idx="10">
                  <c:v>2013.JAN.Monthly.Auction</c:v>
                </c:pt>
                <c:pt idx="11">
                  <c:v>2013.JUL.Monthly.Auction</c:v>
                </c:pt>
                <c:pt idx="12">
                  <c:v>2013.JUN.Monthly.Auction</c:v>
                </c:pt>
                <c:pt idx="13">
                  <c:v>2013.MAR.Monthly.Auction</c:v>
                </c:pt>
                <c:pt idx="14">
                  <c:v>2013.MAY.Monthly.Auction</c:v>
                </c:pt>
                <c:pt idx="15">
                  <c:v>2013.NOV.Monthly.Auction</c:v>
                </c:pt>
                <c:pt idx="16">
                  <c:v>2013.OCT.Monthly.Auction</c:v>
                </c:pt>
                <c:pt idx="17">
                  <c:v>2013.SEP.Monthly.Auction</c:v>
                </c:pt>
                <c:pt idx="18">
                  <c:v>2014.1st6.AnnualAuction.Seq1</c:v>
                </c:pt>
                <c:pt idx="19">
                  <c:v>2014.1st6.AnnualAuction.Seq2</c:v>
                </c:pt>
                <c:pt idx="20">
                  <c:v>2014.2nd6.AnnualAuction.Seq1</c:v>
                </c:pt>
                <c:pt idx="21">
                  <c:v>2014.2nd6.AnnualAuction.Seq2</c:v>
                </c:pt>
                <c:pt idx="22">
                  <c:v>2014.2nd6.AnnualAuction.Seq3</c:v>
                </c:pt>
                <c:pt idx="23">
                  <c:v>2014.APR.Monthly.Auction</c:v>
                </c:pt>
                <c:pt idx="24">
                  <c:v>2014.AUG.Monthly.Auction</c:v>
                </c:pt>
                <c:pt idx="25">
                  <c:v>2014.DEC.Monthly.Auction</c:v>
                </c:pt>
                <c:pt idx="26">
                  <c:v>2014.FEB.Monthly.Auction</c:v>
                </c:pt>
                <c:pt idx="27">
                  <c:v>2014.JAN.Monthly.Auction</c:v>
                </c:pt>
                <c:pt idx="28">
                  <c:v>2014.JUL.Monthly.Auction</c:v>
                </c:pt>
                <c:pt idx="29">
                  <c:v>2014.JUN.Monthly.Auction</c:v>
                </c:pt>
                <c:pt idx="30">
                  <c:v>2014.MAR.Monthly.Auction</c:v>
                </c:pt>
                <c:pt idx="31">
                  <c:v>2014.MAY.Monthly.Auction</c:v>
                </c:pt>
                <c:pt idx="32">
                  <c:v>2014.NOV.Monthly.Auction</c:v>
                </c:pt>
                <c:pt idx="33">
                  <c:v>2014.OCT.Monthly.Auction</c:v>
                </c:pt>
                <c:pt idx="34">
                  <c:v>2014.SEP.Monthly.Auction</c:v>
                </c:pt>
                <c:pt idx="35">
                  <c:v>2015.1st6.AnnualAuction.Seq1</c:v>
                </c:pt>
                <c:pt idx="36">
                  <c:v>2015.1st6.AnnualAuction.Seq2</c:v>
                </c:pt>
                <c:pt idx="37">
                  <c:v>2015.1st6.AnnualAuction.Seq3</c:v>
                </c:pt>
                <c:pt idx="38">
                  <c:v>2015.1st6.AnnualAuction.Seq4</c:v>
                </c:pt>
                <c:pt idx="39">
                  <c:v>2015.2nd6.AnnualAuction.Seq1</c:v>
                </c:pt>
                <c:pt idx="40">
                  <c:v>2015.2nd6.AnnualAuction.Seq2</c:v>
                </c:pt>
                <c:pt idx="41">
                  <c:v>2015.2nd6.AnnualAuction.Seq3</c:v>
                </c:pt>
                <c:pt idx="42">
                  <c:v>2015.2nd6.AnnualAuction.Seq4</c:v>
                </c:pt>
                <c:pt idx="43">
                  <c:v>2015.APR.Monthly.Auction</c:v>
                </c:pt>
                <c:pt idx="44">
                  <c:v>2015.AUG.Monthly.Auction</c:v>
                </c:pt>
                <c:pt idx="45">
                  <c:v>2015.DEC.Monthly.Auction</c:v>
                </c:pt>
                <c:pt idx="46">
                  <c:v>2015.FEB.Monthly.Auction</c:v>
                </c:pt>
                <c:pt idx="47">
                  <c:v>2015.JAN.Monthly.Auction</c:v>
                </c:pt>
                <c:pt idx="48">
                  <c:v>2015.JUL.Monthly.Auction</c:v>
                </c:pt>
                <c:pt idx="49">
                  <c:v>2015.JUN.Monthly.Auction</c:v>
                </c:pt>
                <c:pt idx="50">
                  <c:v>2015.MAR.Monthly.Auction</c:v>
                </c:pt>
                <c:pt idx="51">
                  <c:v>2015.MAY.Monthly.Auction</c:v>
                </c:pt>
                <c:pt idx="52">
                  <c:v>2015.NOV.Monthly.Auction</c:v>
                </c:pt>
                <c:pt idx="53">
                  <c:v>2015.OCT.Monthly.Auction</c:v>
                </c:pt>
                <c:pt idx="54">
                  <c:v>2015.SEP.Monthly.Auction</c:v>
                </c:pt>
                <c:pt idx="55">
                  <c:v>2016.1s6.AnnualAuction.Seq3</c:v>
                </c:pt>
                <c:pt idx="56">
                  <c:v>2016.1st6.AnnualAuction.Seq1</c:v>
                </c:pt>
                <c:pt idx="57">
                  <c:v>2016.1st6.AnnualAuction.Seq2</c:v>
                </c:pt>
                <c:pt idx="58">
                  <c:v>2016.1st6.AnnualAuction.Seq4</c:v>
                </c:pt>
                <c:pt idx="59">
                  <c:v>2016.2nd6.AnnualAuction.Seq1</c:v>
                </c:pt>
                <c:pt idx="60">
                  <c:v>2016.2nd6.AnnualAuction.Seq2</c:v>
                </c:pt>
                <c:pt idx="61">
                  <c:v>2016.2nd6.AnnualAuction.Seq3</c:v>
                </c:pt>
                <c:pt idx="62">
                  <c:v>2016.2nd6.AnnualAuction.Seq4</c:v>
                </c:pt>
                <c:pt idx="63">
                  <c:v>2016.APR.Monthly.Auction</c:v>
                </c:pt>
                <c:pt idx="64">
                  <c:v>2016.AUG.Monthly.Auction</c:v>
                </c:pt>
                <c:pt idx="65">
                  <c:v>2016.DEC.Monthly.Auction</c:v>
                </c:pt>
                <c:pt idx="66">
                  <c:v>2016.FEB.Monthly.Auction</c:v>
                </c:pt>
                <c:pt idx="67">
                  <c:v>2016.JAN.Monthly.Auction</c:v>
                </c:pt>
                <c:pt idx="68">
                  <c:v>2016.JUL.Monthly.Auction</c:v>
                </c:pt>
                <c:pt idx="69">
                  <c:v>2016.JUN.Monthly.Auction</c:v>
                </c:pt>
                <c:pt idx="70">
                  <c:v>2016.MAR.Monthly.Auction</c:v>
                </c:pt>
                <c:pt idx="71">
                  <c:v>2016.MAY.Monthly.Auction</c:v>
                </c:pt>
                <c:pt idx="72">
                  <c:v>2016.NOV.Monthly.Auction</c:v>
                </c:pt>
                <c:pt idx="73">
                  <c:v>2016.OCT.Monthly.Auction</c:v>
                </c:pt>
                <c:pt idx="74">
                  <c:v>2016.SEP.Monthly.Auction</c:v>
                </c:pt>
                <c:pt idx="75">
                  <c:v>2017.1st6.AnnualAuction.Seq1</c:v>
                </c:pt>
                <c:pt idx="76">
                  <c:v>2017.1st6.AnnualAuction.Seq2</c:v>
                </c:pt>
                <c:pt idx="77">
                  <c:v>2017.1st6.AnnualAuction.Seq3</c:v>
                </c:pt>
                <c:pt idx="78">
                  <c:v>2017.1st6.AnnualAuction.Seq4</c:v>
                </c:pt>
                <c:pt idx="79">
                  <c:v>2017.2nd6.AnnualAuction.Seq1</c:v>
                </c:pt>
                <c:pt idx="80">
                  <c:v>2017.2nd6.AnnualAuction.Seq2</c:v>
                </c:pt>
                <c:pt idx="81">
                  <c:v>2017.2nd6.AnnualAuction.Seq3</c:v>
                </c:pt>
                <c:pt idx="82">
                  <c:v>2017.2nd6.AnnualAuction.Seq4</c:v>
                </c:pt>
                <c:pt idx="83">
                  <c:v>2017.APR.Monthly.Auction</c:v>
                </c:pt>
                <c:pt idx="84">
                  <c:v>2017.AUG.Monthly.Auction</c:v>
                </c:pt>
                <c:pt idx="85">
                  <c:v>2017.DEC.Monthly.Auction</c:v>
                </c:pt>
                <c:pt idx="86">
                  <c:v>2017.FEB.Monthly.Auction</c:v>
                </c:pt>
                <c:pt idx="87">
                  <c:v>2017.JAN.Monthly.Auction</c:v>
                </c:pt>
                <c:pt idx="88">
                  <c:v>2017.JUL.Monthly.Auction</c:v>
                </c:pt>
                <c:pt idx="89">
                  <c:v>2017.JUN.Monthly.Auction</c:v>
                </c:pt>
                <c:pt idx="90">
                  <c:v>2017.MAR.Monthly.Auction</c:v>
                </c:pt>
                <c:pt idx="91">
                  <c:v>2017.MAY.Monthly.Auction</c:v>
                </c:pt>
                <c:pt idx="92">
                  <c:v>2017.NOV.Monthly.Auction</c:v>
                </c:pt>
                <c:pt idx="93">
                  <c:v>2017.OCT.Monthly.Auction</c:v>
                </c:pt>
                <c:pt idx="94">
                  <c:v>2017.SEP.Monthly.Auction</c:v>
                </c:pt>
                <c:pt idx="95">
                  <c:v>2018.1st6.AnnualAuction.Seq1</c:v>
                </c:pt>
                <c:pt idx="96">
                  <c:v>2018.1st6.AnnualAuction.Seq2</c:v>
                </c:pt>
                <c:pt idx="97">
                  <c:v>2018.1st6.AnnualAuction.Seq3</c:v>
                </c:pt>
                <c:pt idx="98">
                  <c:v>2018.1st6.AnnualAuction.Seq4</c:v>
                </c:pt>
                <c:pt idx="99">
                  <c:v>2018.2nd6.AnnualAuction.Seq2</c:v>
                </c:pt>
                <c:pt idx="100">
                  <c:v>2018.2nd6.AnnualAuction.Seq3</c:v>
                </c:pt>
                <c:pt idx="101">
                  <c:v>2018.2nd6.AnnualAuction.Seq4</c:v>
                </c:pt>
                <c:pt idx="102">
                  <c:v>2018.JAN.Monthly.Auction</c:v>
                </c:pt>
                <c:pt idx="103">
                  <c:v>2019.1st6.AnnualAuction.Seq4</c:v>
                </c:pt>
              </c:strCache>
            </c:strRef>
          </c:cat>
          <c:val>
            <c:numRef>
              <c:f>Sheet1!$C$2:$C$105</c:f>
              <c:numCache>
                <c:formatCode>"$"#,##0.00_);[Red]\("$"#,##0.00\)</c:formatCode>
                <c:ptCount val="104"/>
                <c:pt idx="0">
                  <c:v>92558197.670000002</c:v>
                </c:pt>
                <c:pt idx="1">
                  <c:v>122743179.47</c:v>
                </c:pt>
                <c:pt idx="2">
                  <c:v>109850323.2</c:v>
                </c:pt>
                <c:pt idx="3">
                  <c:v>230457555.22</c:v>
                </c:pt>
                <c:pt idx="4">
                  <c:v>468615690.60000002</c:v>
                </c:pt>
                <c:pt idx="5">
                  <c:v>317519407.05000001</c:v>
                </c:pt>
                <c:pt idx="6">
                  <c:v>80126839.180000007</c:v>
                </c:pt>
                <c:pt idx="7">
                  <c:v>66658018.100000001</c:v>
                </c:pt>
                <c:pt idx="8">
                  <c:v>101950365.90000001</c:v>
                </c:pt>
                <c:pt idx="9">
                  <c:v>110043668.93000001</c:v>
                </c:pt>
                <c:pt idx="10">
                  <c:v>110667084.89</c:v>
                </c:pt>
                <c:pt idx="11">
                  <c:v>62154142.240000002</c:v>
                </c:pt>
                <c:pt idx="12">
                  <c:v>67473105.840000004</c:v>
                </c:pt>
                <c:pt idx="13">
                  <c:v>92040719.730000004</c:v>
                </c:pt>
                <c:pt idx="14">
                  <c:v>69870758.590000004</c:v>
                </c:pt>
                <c:pt idx="15">
                  <c:v>75530487.159999996</c:v>
                </c:pt>
                <c:pt idx="16">
                  <c:v>72691664.209999993</c:v>
                </c:pt>
                <c:pt idx="17">
                  <c:v>77206259.439999998</c:v>
                </c:pt>
                <c:pt idx="18">
                  <c:v>394040673.35000002</c:v>
                </c:pt>
                <c:pt idx="19">
                  <c:v>230096692.16</c:v>
                </c:pt>
                <c:pt idx="20">
                  <c:v>159561949.99000001</c:v>
                </c:pt>
                <c:pt idx="21">
                  <c:v>171941936.44999999</c:v>
                </c:pt>
                <c:pt idx="22">
                  <c:v>217972903.93000001</c:v>
                </c:pt>
                <c:pt idx="23">
                  <c:v>47888999.07</c:v>
                </c:pt>
                <c:pt idx="24">
                  <c:v>53759234.869999997</c:v>
                </c:pt>
                <c:pt idx="25">
                  <c:v>46083049.5</c:v>
                </c:pt>
                <c:pt idx="26">
                  <c:v>54458147.439999998</c:v>
                </c:pt>
                <c:pt idx="27">
                  <c:v>52350155.759999998</c:v>
                </c:pt>
                <c:pt idx="28">
                  <c:v>48761681.18</c:v>
                </c:pt>
                <c:pt idx="29">
                  <c:v>43881257.68</c:v>
                </c:pt>
                <c:pt idx="30">
                  <c:v>62352908.07</c:v>
                </c:pt>
                <c:pt idx="31">
                  <c:v>45260273.829999998</c:v>
                </c:pt>
                <c:pt idx="32">
                  <c:v>45504226.960000001</c:v>
                </c:pt>
                <c:pt idx="33">
                  <c:v>64594438.530000001</c:v>
                </c:pt>
                <c:pt idx="34">
                  <c:v>67681325.090000004</c:v>
                </c:pt>
                <c:pt idx="35">
                  <c:v>102023074.75</c:v>
                </c:pt>
                <c:pt idx="36">
                  <c:v>183179393.33000001</c:v>
                </c:pt>
                <c:pt idx="37">
                  <c:v>189715744.94999999</c:v>
                </c:pt>
                <c:pt idx="38">
                  <c:v>139006000.43000001</c:v>
                </c:pt>
                <c:pt idx="39">
                  <c:v>90769729.879999995</c:v>
                </c:pt>
                <c:pt idx="40">
                  <c:v>124067618.03</c:v>
                </c:pt>
                <c:pt idx="41">
                  <c:v>174747839.5</c:v>
                </c:pt>
                <c:pt idx="42">
                  <c:v>169251547.09999999</c:v>
                </c:pt>
                <c:pt idx="43">
                  <c:v>40804081.380000003</c:v>
                </c:pt>
                <c:pt idx="44">
                  <c:v>58079596.200000003</c:v>
                </c:pt>
                <c:pt idx="45">
                  <c:v>61499977.75</c:v>
                </c:pt>
                <c:pt idx="46">
                  <c:v>51673199.960000001</c:v>
                </c:pt>
                <c:pt idx="47">
                  <c:v>61808112.469999999</c:v>
                </c:pt>
                <c:pt idx="48">
                  <c:v>59902865.049999997</c:v>
                </c:pt>
                <c:pt idx="49">
                  <c:v>50217783.799999997</c:v>
                </c:pt>
                <c:pt idx="50">
                  <c:v>48077062.68</c:v>
                </c:pt>
                <c:pt idx="51">
                  <c:v>69122894.090000004</c:v>
                </c:pt>
                <c:pt idx="52">
                  <c:v>65179836.810000002</c:v>
                </c:pt>
                <c:pt idx="53">
                  <c:v>66430233.289999999</c:v>
                </c:pt>
                <c:pt idx="54">
                  <c:v>68635380.230000004</c:v>
                </c:pt>
                <c:pt idx="55">
                  <c:v>84755655.200000003</c:v>
                </c:pt>
                <c:pt idx="56">
                  <c:v>116994951.48999999</c:v>
                </c:pt>
                <c:pt idx="57">
                  <c:v>116048045.15000001</c:v>
                </c:pt>
                <c:pt idx="58">
                  <c:v>209829372.75</c:v>
                </c:pt>
                <c:pt idx="59">
                  <c:v>99688889.739999995</c:v>
                </c:pt>
                <c:pt idx="60">
                  <c:v>104282978.37</c:v>
                </c:pt>
                <c:pt idx="61">
                  <c:v>117872877.09999999</c:v>
                </c:pt>
                <c:pt idx="62">
                  <c:v>87903900.510000005</c:v>
                </c:pt>
                <c:pt idx="63">
                  <c:v>51562540.5</c:v>
                </c:pt>
                <c:pt idx="64">
                  <c:v>50388816.799999997</c:v>
                </c:pt>
                <c:pt idx="65">
                  <c:v>53102756.229999997</c:v>
                </c:pt>
                <c:pt idx="66">
                  <c:v>51260339.039999999</c:v>
                </c:pt>
                <c:pt idx="67">
                  <c:v>59397640.990000002</c:v>
                </c:pt>
                <c:pt idx="68">
                  <c:v>43950399.390000001</c:v>
                </c:pt>
                <c:pt idx="69">
                  <c:v>44660185.590000004</c:v>
                </c:pt>
                <c:pt idx="70">
                  <c:v>35273393.740000002</c:v>
                </c:pt>
                <c:pt idx="71">
                  <c:v>47687165.740000002</c:v>
                </c:pt>
                <c:pt idx="72">
                  <c:v>53618391.170000002</c:v>
                </c:pt>
                <c:pt idx="73">
                  <c:v>47697068.770000003</c:v>
                </c:pt>
                <c:pt idx="74">
                  <c:v>47151507.43</c:v>
                </c:pt>
                <c:pt idx="75">
                  <c:v>138530443.00999999</c:v>
                </c:pt>
                <c:pt idx="76">
                  <c:v>98634098.859999999</c:v>
                </c:pt>
                <c:pt idx="77">
                  <c:v>93145283.060000002</c:v>
                </c:pt>
                <c:pt idx="78">
                  <c:v>115648997.05</c:v>
                </c:pt>
                <c:pt idx="79">
                  <c:v>133628307.54000001</c:v>
                </c:pt>
                <c:pt idx="80">
                  <c:v>115527876.98999999</c:v>
                </c:pt>
                <c:pt idx="81">
                  <c:v>95983230.189999998</c:v>
                </c:pt>
                <c:pt idx="82">
                  <c:v>94114404.879999995</c:v>
                </c:pt>
                <c:pt idx="83">
                  <c:v>48113674.920000002</c:v>
                </c:pt>
                <c:pt idx="84">
                  <c:v>72253993.700000003</c:v>
                </c:pt>
                <c:pt idx="85">
                  <c:v>79639532.060000002</c:v>
                </c:pt>
                <c:pt idx="86">
                  <c:v>48771361.869999997</c:v>
                </c:pt>
                <c:pt idx="87">
                  <c:v>50621236.450000003</c:v>
                </c:pt>
                <c:pt idx="88">
                  <c:v>53613346.640000001</c:v>
                </c:pt>
                <c:pt idx="89">
                  <c:v>52437285.450000003</c:v>
                </c:pt>
                <c:pt idx="90">
                  <c:v>47051835.950000003</c:v>
                </c:pt>
                <c:pt idx="91">
                  <c:v>52991558.759999998</c:v>
                </c:pt>
                <c:pt idx="92">
                  <c:v>78361218.329999998</c:v>
                </c:pt>
                <c:pt idx="93">
                  <c:v>92474868.390000001</c:v>
                </c:pt>
                <c:pt idx="94">
                  <c:v>108510199.3</c:v>
                </c:pt>
                <c:pt idx="95">
                  <c:v>164381203.90000001</c:v>
                </c:pt>
                <c:pt idx="96">
                  <c:v>132985108.05</c:v>
                </c:pt>
                <c:pt idx="97">
                  <c:v>96787987.450000003</c:v>
                </c:pt>
                <c:pt idx="98">
                  <c:v>111673720.39</c:v>
                </c:pt>
                <c:pt idx="99">
                  <c:v>184480817.72</c:v>
                </c:pt>
                <c:pt idx="100">
                  <c:v>129671033.52</c:v>
                </c:pt>
                <c:pt idx="101">
                  <c:v>124593206.12</c:v>
                </c:pt>
                <c:pt idx="102">
                  <c:v>87910852.439999998</c:v>
                </c:pt>
                <c:pt idx="103">
                  <c:v>131090703.06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16-4CDC-BDBA-7D71B1D50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1990624"/>
        <c:axId val="377078104"/>
      </c:lineChart>
      <c:catAx>
        <c:axId val="41199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7078104"/>
        <c:crosses val="autoZero"/>
        <c:auto val="1"/>
        <c:lblAlgn val="ctr"/>
        <c:lblOffset val="100"/>
        <c:noMultiLvlLbl val="0"/>
      </c:catAx>
      <c:valAx>
        <c:axId val="37707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_);[Red]\(&quot;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99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6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1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4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4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0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2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3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2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9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4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3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6B844-DE6A-4D95-9282-477E03B77CA0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123E7-0EED-40E4-B515-A240E56A4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6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Excess Collateral in CRR Auctions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CWG/MCWG January 17, 2018</a:t>
            </a:r>
          </a:p>
        </p:txBody>
      </p:sp>
    </p:spTree>
    <p:extLst>
      <p:ext uri="{BB962C8B-B14F-4D97-AF65-F5344CB8AC3E}">
        <p14:creationId xmlns:p14="http://schemas.microsoft.com/office/powerpoint/2010/main" val="7198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excess credit held for CRR auctions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$10,365,293,555</a:t>
            </a:r>
            <a:r>
              <a:rPr lang="en-US" dirty="0"/>
              <a:t> excess collateral has been locked for 105 markets since NPRR484 was implemented in late 2012 that could have been used for other market activities.</a:t>
            </a:r>
          </a:p>
          <a:p>
            <a:pPr lvl="0"/>
            <a:r>
              <a:rPr lang="en-US" dirty="0"/>
              <a:t>An average of 119 Counter-Parties lock credit for an auction, with an average of </a:t>
            </a:r>
            <a:r>
              <a:rPr lang="en-US" b="1" dirty="0"/>
              <a:t>73</a:t>
            </a:r>
            <a:r>
              <a:rPr lang="en-US" dirty="0"/>
              <a:t> Counter-Parties locking more than $500 excess collateral.</a:t>
            </a:r>
          </a:p>
          <a:p>
            <a:pPr lvl="0"/>
            <a:r>
              <a:rPr lang="en-US" dirty="0"/>
              <a:t>ERCOT retains the *</a:t>
            </a:r>
            <a:r>
              <a:rPr lang="en-US" b="1" dirty="0"/>
              <a:t>locked</a:t>
            </a:r>
            <a:r>
              <a:rPr lang="en-US" dirty="0"/>
              <a:t>* amount (not the estimated amount) for 8 days for a monthly auction, and for 15 days for LTAS auctions.  </a:t>
            </a:r>
          </a:p>
          <a:p>
            <a:pPr lvl="0"/>
            <a:r>
              <a:rPr lang="en-US" dirty="0"/>
              <a:t>Now that we’re going to 3 year auctions, </a:t>
            </a:r>
            <a:r>
              <a:rPr lang="en-US" b="1" dirty="0"/>
              <a:t>23 days</a:t>
            </a:r>
            <a:r>
              <a:rPr lang="en-US" dirty="0"/>
              <a:t> of each month will involve holding the excess collateral which is not available for other market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0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056873"/>
              </p:ext>
            </p:extLst>
          </p:nvPr>
        </p:nvGraphicFramePr>
        <p:xfrm>
          <a:off x="838200" y="694944"/>
          <a:ext cx="10515600" cy="5482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6878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Excess Collateral in CRR Auctions </vt:lpstr>
      <vt:lpstr>Analysis of excess credit held for CRR auctions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Excess Collateral in CRR Auctions</dc:title>
  <dc:creator>Luminant Generation</dc:creator>
  <cp:lastModifiedBy>Luminant Generation</cp:lastModifiedBy>
  <cp:revision>2</cp:revision>
  <dcterms:created xsi:type="dcterms:W3CDTF">2018-01-12T21:08:43Z</dcterms:created>
  <dcterms:modified xsi:type="dcterms:W3CDTF">2018-01-12T21:12:58Z</dcterms:modified>
</cp:coreProperties>
</file>