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0" y="4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B0449CC-C09C-4EA6-B8C5-A5B146644A58}" type="datetimeFigureOut">
              <a:rPr lang="en-US" smtClean="0"/>
              <a:t>1/15/2018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CE94951-3A3E-4098-8E64-8C7649B0BF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41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FBD05-DC33-40D9-8F4D-00A0B7D0F615}" type="datetimeFigureOut">
              <a:rPr lang="en-US" smtClean="0"/>
              <a:t>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A2868-6BCC-44D8-96A7-ECB8C265E9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28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FBD05-DC33-40D9-8F4D-00A0B7D0F615}" type="datetimeFigureOut">
              <a:rPr lang="en-US" smtClean="0"/>
              <a:t>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A2868-6BCC-44D8-96A7-ECB8C265E9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639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FBD05-DC33-40D9-8F4D-00A0B7D0F615}" type="datetimeFigureOut">
              <a:rPr lang="en-US" smtClean="0"/>
              <a:t>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A2868-6BCC-44D8-96A7-ECB8C265E9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372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FBD05-DC33-40D9-8F4D-00A0B7D0F615}" type="datetimeFigureOut">
              <a:rPr lang="en-US" smtClean="0"/>
              <a:t>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A2868-6BCC-44D8-96A7-ECB8C265E9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781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FBD05-DC33-40D9-8F4D-00A0B7D0F615}" type="datetimeFigureOut">
              <a:rPr lang="en-US" smtClean="0"/>
              <a:t>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A2868-6BCC-44D8-96A7-ECB8C265E9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013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FBD05-DC33-40D9-8F4D-00A0B7D0F615}" type="datetimeFigureOut">
              <a:rPr lang="en-US" smtClean="0"/>
              <a:t>1/15/2018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A2868-6BCC-44D8-96A7-ECB8C265E9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18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FBD05-DC33-40D9-8F4D-00A0B7D0F615}" type="datetimeFigureOut">
              <a:rPr lang="en-US" smtClean="0"/>
              <a:t>1/15/2018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A2868-6BCC-44D8-96A7-ECB8C265E9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71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FBD05-DC33-40D9-8F4D-00A0B7D0F615}" type="datetimeFigureOut">
              <a:rPr lang="en-US" smtClean="0"/>
              <a:t>1/15/2018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A2868-6BCC-44D8-96A7-ECB8C265E9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091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FBD05-DC33-40D9-8F4D-00A0B7D0F615}" type="datetimeFigureOut">
              <a:rPr lang="en-US" smtClean="0"/>
              <a:t>1/15/2018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A2868-6BCC-44D8-96A7-ECB8C265E9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450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FBD05-DC33-40D9-8F4D-00A0B7D0F615}" type="datetimeFigureOut">
              <a:rPr lang="en-US" smtClean="0"/>
              <a:t>1/15/2018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A2868-6BCC-44D8-96A7-ECB8C265E9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289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FBD05-DC33-40D9-8F4D-00A0B7D0F615}" type="datetimeFigureOut">
              <a:rPr lang="en-US" smtClean="0"/>
              <a:t>1/15/2018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A2868-6BCC-44D8-96A7-ECB8C265E9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131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FBD05-DC33-40D9-8F4D-00A0B7D0F615}" type="datetimeFigureOut">
              <a:rPr lang="en-US" smtClean="0"/>
              <a:t>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A2868-6BCC-44D8-96A7-ECB8C265E9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031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180995" y="2136600"/>
            <a:ext cx="2969605" cy="40107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000" dirty="0" smtClean="0"/>
              <a:t>Profiling Working Group (PWG)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Load profiling as currently </a:t>
            </a:r>
            <a:r>
              <a:rPr lang="en-US" dirty="0" smtClean="0"/>
              <a:t>constituted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LPGRRs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00129" y="2146299"/>
            <a:ext cx="3157971" cy="40010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Autofit/>
          </a:bodyPr>
          <a:lstStyle/>
          <a:p>
            <a:r>
              <a:rPr lang="en-US" sz="2000" dirty="0" smtClean="0"/>
              <a:t>Retail </a:t>
            </a:r>
            <a:r>
              <a:rPr lang="en-US" sz="2000" dirty="0" smtClean="0"/>
              <a:t>Services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Monitor </a:t>
            </a:r>
            <a:r>
              <a:rPr lang="en-US" dirty="0" smtClean="0"/>
              <a:t>PUCT rulings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Retail Market standards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Retail Market performance standards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MarkeTrak</a:t>
            </a:r>
            <a:r>
              <a:rPr lang="en-US" dirty="0" smtClean="0"/>
              <a:t> issues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TDSP/REP interface issues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Texas SET enhancements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SMT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RMGRRs</a:t>
            </a: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819264" y="2146299"/>
            <a:ext cx="3200400" cy="40010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spAutoFit/>
          </a:bodyPr>
          <a:lstStyle/>
          <a:p>
            <a:r>
              <a:rPr lang="en-US" sz="2000" dirty="0" smtClean="0"/>
              <a:t>Commercial </a:t>
            </a:r>
            <a:r>
              <a:rPr lang="en-US" sz="2000" dirty="0" smtClean="0"/>
              <a:t>Services</a:t>
            </a:r>
            <a:endParaRPr lang="en-US" sz="20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Data Extracts, Reports</a:t>
            </a:r>
            <a:r>
              <a:rPr lang="en-US" dirty="0" smtClean="0"/>
              <a:t>, MIS, EWS, UI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Digital Certificates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Third-party authentication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Training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Communications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BUSIDDRQ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4CP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Market Continuity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Settlements data (shadow settlements)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Settlements handbook / calendar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113973" y="513997"/>
            <a:ext cx="7744922" cy="11266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200" dirty="0" smtClean="0"/>
              <a:t>Retail and Commercial Services Subcommittee</a:t>
            </a:r>
          </a:p>
        </p:txBody>
      </p:sp>
    </p:spTree>
    <p:extLst>
      <p:ext uri="{BB962C8B-B14F-4D97-AF65-F5344CB8AC3E}">
        <p14:creationId xmlns:p14="http://schemas.microsoft.com/office/powerpoint/2010/main" val="59397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1896</TotalTime>
  <Words>71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Retail Market and Commercial Operations Subcommittee (RMCOS)</dc:title>
  <dc:creator>Trenary, Michelle</dc:creator>
  <cp:lastModifiedBy>Ruane, Mark</cp:lastModifiedBy>
  <cp:revision>51</cp:revision>
  <cp:lastPrinted>2018-01-09T18:53:13Z</cp:lastPrinted>
  <dcterms:created xsi:type="dcterms:W3CDTF">2017-12-06T16:04:10Z</dcterms:created>
  <dcterms:modified xsi:type="dcterms:W3CDTF">2018-01-15T15:08:55Z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