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6" r:id="rId3"/>
    <p:sldId id="263" r:id="rId4"/>
    <p:sldId id="259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098" y="-5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1568B-5DA3-4B11-86A2-B350F980F904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70B8-C1E9-42C8-8C32-757BAA47E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29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770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26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81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99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8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40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28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64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76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04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51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33CC"/>
            </a:gs>
            <a:gs pos="3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EBA9C-394B-4B9F-A3FF-638CD91567B0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Update to 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February 07, 2017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4800" y="228600"/>
            <a:ext cx="1303020" cy="1524000"/>
            <a:chOff x="304800" y="228600"/>
            <a:chExt cx="1303020" cy="1524000"/>
          </a:xfrm>
        </p:grpSpPr>
        <p:pic>
          <p:nvPicPr>
            <p:cNvPr id="1029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5874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196723"/>
            <a:ext cx="8510588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/>
              <a:t>2017 Goals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05882" y="841375"/>
            <a:ext cx="8540750" cy="6016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2" indent="-457200">
              <a:buFont typeface="+mj-lt"/>
              <a:buAutoNum type="arabicPeriod"/>
              <a:defRPr/>
            </a:pPr>
            <a:r>
              <a:rPr lang="en-US" dirty="0"/>
              <a:t>Continue to Update Texas SET procedures, Retail Market Guide and Protocols as Directed by </a:t>
            </a:r>
            <a:r>
              <a:rPr lang="en-US" dirty="0" smtClean="0"/>
              <a:t>RMS</a:t>
            </a:r>
          </a:p>
          <a:p>
            <a:pPr marL="457200" lvl="2" indent="-457200">
              <a:buFont typeface="+mj-lt"/>
              <a:buAutoNum type="arabicPeriod"/>
              <a:defRPr/>
            </a:pPr>
            <a:r>
              <a:rPr lang="en-US" dirty="0" smtClean="0"/>
              <a:t>Analyze Issues as they are presented to Texas SET</a:t>
            </a:r>
          </a:p>
          <a:p>
            <a:pPr marL="457200" lvl="2" indent="-457200">
              <a:buFont typeface="+mj-lt"/>
              <a:buAutoNum type="arabicPeriod"/>
              <a:defRPr/>
            </a:pPr>
            <a:r>
              <a:rPr lang="en-US" dirty="0" smtClean="0"/>
              <a:t>Monitor Flight Testing and Recommend Changes to Scripts as Needed</a:t>
            </a:r>
          </a:p>
          <a:p>
            <a:pPr marL="457200" lvl="2" indent="-457200">
              <a:buFont typeface="+mj-lt"/>
              <a:buAutoNum type="arabicPeriod"/>
              <a:defRPr/>
            </a:pPr>
            <a:r>
              <a:rPr lang="en-US" dirty="0" smtClean="0"/>
              <a:t>Review and Recommend Flight Testing Schedule</a:t>
            </a:r>
          </a:p>
          <a:p>
            <a:pPr marL="457200" lvl="2" indent="-457200">
              <a:buFont typeface="+mj-lt"/>
              <a:buAutoNum type="arabicPeriod"/>
              <a:defRPr/>
            </a:pPr>
            <a:r>
              <a:rPr lang="en-US" dirty="0" smtClean="0"/>
              <a:t>Evaluate if there is a need for a Texas SET Release</a:t>
            </a:r>
          </a:p>
          <a:p>
            <a:pPr marL="457200" lvl="2" indent="-457200">
              <a:buFont typeface="+mj-lt"/>
              <a:buAutoNum type="arabicPeriod"/>
              <a:defRPr/>
            </a:pPr>
            <a:r>
              <a:rPr lang="en-US" dirty="0" smtClean="0"/>
              <a:t>Review the Texas SET </a:t>
            </a:r>
            <a:r>
              <a:rPr lang="en-US" dirty="0"/>
              <a:t>Swimlanes and </a:t>
            </a:r>
            <a:r>
              <a:rPr lang="en-US" dirty="0" smtClean="0"/>
              <a:t>update </a:t>
            </a:r>
            <a:r>
              <a:rPr lang="en-US" dirty="0"/>
              <a:t>as needed </a:t>
            </a:r>
            <a:endParaRPr lang="en-US" dirty="0" smtClean="0"/>
          </a:p>
          <a:p>
            <a:pPr marL="457200" lvl="2" indent="-457200">
              <a:buFont typeface="+mj-lt"/>
              <a:buAutoNum type="arabicPeriod"/>
              <a:defRPr/>
            </a:pPr>
            <a:r>
              <a:rPr lang="en-US" dirty="0" smtClean="0"/>
              <a:t>Review and Provide Recommendations to the Safety Net Timelines</a:t>
            </a:r>
          </a:p>
          <a:p>
            <a:pPr marL="457200" lvl="2" indent="-457200">
              <a:buFont typeface="+mj-lt"/>
              <a:buAutoNum type="arabicPeriod"/>
              <a:defRPr/>
            </a:pPr>
            <a:r>
              <a:rPr lang="en-US" dirty="0" smtClean="0"/>
              <a:t>Create New Entrant Procedures and Documentation</a:t>
            </a:r>
            <a:endParaRPr lang="en-US" sz="2200" dirty="0" smtClean="0"/>
          </a:p>
          <a:p>
            <a:pPr marL="342900" lvl="2" indent="-342900">
              <a:buClr>
                <a:schemeClr val="bg1"/>
              </a:buClr>
              <a:defRPr/>
            </a:pPr>
            <a:endParaRPr lang="en-US" sz="2800" b="1" dirty="0" smtClean="0"/>
          </a:p>
          <a:p>
            <a:pPr marL="342900" lvl="2" indent="-342900">
              <a:buClr>
                <a:schemeClr val="bg1"/>
              </a:buClr>
              <a:defRPr/>
            </a:pPr>
            <a:endParaRPr lang="en-US" sz="800" b="1" dirty="0" smtClean="0"/>
          </a:p>
          <a:p>
            <a:pPr marL="342900" lvl="2" indent="-342900">
              <a:buClr>
                <a:schemeClr val="bg1"/>
              </a:buClr>
              <a:defRPr/>
            </a:pPr>
            <a:endParaRPr lang="en-US" sz="800" b="1" dirty="0" smtClean="0"/>
          </a:p>
          <a:p>
            <a:pPr marL="342900" lvl="2" indent="-342900">
              <a:defRPr/>
            </a:pPr>
            <a:endParaRPr lang="en-US" sz="2800" b="1" dirty="0" smtClean="0"/>
          </a:p>
          <a:p>
            <a:pPr lvl="2">
              <a:defRPr/>
            </a:pPr>
            <a:endParaRPr lang="en-US" b="1" dirty="0" smtClean="0"/>
          </a:p>
          <a:p>
            <a:pPr>
              <a:defRPr/>
            </a:pPr>
            <a:endParaRPr lang="en-US" sz="800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sz="2000" b="1" dirty="0" smtClean="0"/>
          </a:p>
          <a:p>
            <a:pPr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b="1" dirty="0" smtClean="0"/>
          </a:p>
          <a:p>
            <a:pPr lvl="1">
              <a:buFont typeface="Arial" pitchFamily="34" charset="0"/>
              <a:buChar char="•"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 lvl="1">
              <a:defRPr/>
            </a:pPr>
            <a:endParaRPr lang="en-US" sz="3200" b="1" dirty="0" smtClean="0"/>
          </a:p>
          <a:p>
            <a:pPr>
              <a:defRPr/>
            </a:pPr>
            <a:endParaRPr lang="en-US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57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196723"/>
            <a:ext cx="8510588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/>
              <a:t>January 24, 2017 Meeting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05882" y="841375"/>
            <a:ext cx="8540750" cy="60166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2" indent="-342900">
              <a:defRPr/>
            </a:pPr>
            <a:r>
              <a:rPr lang="en-US" dirty="0" smtClean="0"/>
              <a:t>Elections</a:t>
            </a:r>
          </a:p>
          <a:p>
            <a:pPr marL="800100" lvl="3" indent="-342900">
              <a:defRPr/>
            </a:pPr>
            <a:r>
              <a:rPr lang="en-US" dirty="0" smtClean="0"/>
              <a:t>Chair – Diana Rehfeldt, TNMP</a:t>
            </a:r>
          </a:p>
          <a:p>
            <a:pPr marL="800100" lvl="3" indent="-342900">
              <a:defRPr/>
            </a:pPr>
            <a:r>
              <a:rPr lang="en-US" dirty="0" smtClean="0"/>
              <a:t>Vice Chair – Kyle Patrick, NRG</a:t>
            </a:r>
          </a:p>
          <a:p>
            <a:pPr marL="342900" lvl="2" indent="-342900">
              <a:defRPr/>
            </a:pPr>
            <a:r>
              <a:rPr lang="en-US" dirty="0"/>
              <a:t>New Entrant Documents</a:t>
            </a:r>
          </a:p>
          <a:p>
            <a:pPr marL="800100" lvl="3" indent="-342900">
              <a:defRPr/>
            </a:pPr>
            <a:r>
              <a:rPr lang="en-US" dirty="0" smtClean="0"/>
              <a:t>145RMGRR-01 </a:t>
            </a:r>
            <a:r>
              <a:rPr lang="en-US" dirty="0"/>
              <a:t>Appendix for a Mass Customer List (MCL) </a:t>
            </a:r>
            <a:r>
              <a:rPr lang="en-US" dirty="0" smtClean="0"/>
              <a:t>010617—Request RMS approval</a:t>
            </a:r>
          </a:p>
          <a:p>
            <a:pPr marL="342900" lvl="2" indent="-342900">
              <a:defRPr/>
            </a:pPr>
            <a:r>
              <a:rPr lang="en-US" dirty="0" smtClean="0"/>
              <a:t>Change </a:t>
            </a:r>
            <a:r>
              <a:rPr lang="en-US" dirty="0"/>
              <a:t>Control—2017-805, </a:t>
            </a:r>
            <a:r>
              <a:rPr lang="en-US" sz="1500" dirty="0"/>
              <a:t>Update all the TX SET Implementation Guides to allow the receiver of the transaction containing Special Characters to determine to either accept the transaction or to respond with a valid rejection. </a:t>
            </a:r>
            <a:endParaRPr lang="en-US" sz="1500" dirty="0" smtClean="0"/>
          </a:p>
          <a:p>
            <a:pPr marL="800100" lvl="3" indent="-342900">
              <a:defRPr/>
            </a:pPr>
            <a:r>
              <a:rPr lang="en-US" dirty="0"/>
              <a:t>796NPRR-05_ERCOT_Comments_121416, Extended Character Set Clean </a:t>
            </a:r>
            <a:r>
              <a:rPr lang="en-US" dirty="0" smtClean="0"/>
              <a:t>Up</a:t>
            </a:r>
          </a:p>
          <a:p>
            <a:pPr marL="800100" lvl="3" indent="-342900">
              <a:defRPr/>
            </a:pPr>
            <a:r>
              <a:rPr lang="en-US" dirty="0" smtClean="0"/>
              <a:t>2016-I143</a:t>
            </a:r>
            <a:r>
              <a:rPr lang="en-US" dirty="0"/>
              <a:t>, Validation Processes When a Character is Included in the Customer Name on a Switch or MVI Transaction</a:t>
            </a:r>
          </a:p>
          <a:p>
            <a:pPr marL="342900" lvl="2" indent="-342900">
              <a:defRPr/>
            </a:pPr>
            <a:r>
              <a:rPr lang="en-US" dirty="0" smtClean="0"/>
              <a:t>Flight Update from ERCOT</a:t>
            </a:r>
          </a:p>
          <a:p>
            <a:pPr marL="342900" lvl="2" indent="-342900">
              <a:defRPr/>
            </a:pPr>
            <a:r>
              <a:rPr lang="en-US" dirty="0" smtClean="0"/>
              <a:t>Discussion Items</a:t>
            </a:r>
          </a:p>
          <a:p>
            <a:pPr marL="800100" lvl="3" indent="-342900">
              <a:defRPr/>
            </a:pPr>
            <a:r>
              <a:rPr lang="en-US" dirty="0" smtClean="0"/>
              <a:t>Draft </a:t>
            </a:r>
            <a:r>
              <a:rPr lang="en-US" dirty="0"/>
              <a:t>RMGRR - MarkeTrak IAG - TDSP initiated due to Customer Contacting </a:t>
            </a:r>
            <a:r>
              <a:rPr lang="en-US" dirty="0" smtClean="0"/>
              <a:t>TDSP</a:t>
            </a:r>
          </a:p>
          <a:p>
            <a:pPr marL="800100" lvl="3" indent="-342900">
              <a:defRPr/>
            </a:pPr>
            <a:r>
              <a:rPr lang="en-US" dirty="0"/>
              <a:t>Draft RMGRR - Stand-alone Discretionary Meter Tampering </a:t>
            </a:r>
            <a:r>
              <a:rPr lang="en-US" dirty="0" smtClean="0"/>
              <a:t>Charges</a:t>
            </a:r>
          </a:p>
          <a:p>
            <a:pPr marL="342900" lvl="2" indent="-342900">
              <a:buClr>
                <a:schemeClr val="bg1"/>
              </a:buClr>
              <a:defRPr/>
            </a:pPr>
            <a:endParaRPr lang="en-US" sz="800" b="1" dirty="0" smtClean="0"/>
          </a:p>
          <a:p>
            <a:pPr marL="342900" lvl="2" indent="-342900">
              <a:buClr>
                <a:schemeClr val="bg1"/>
              </a:buClr>
              <a:defRPr/>
            </a:pPr>
            <a:endParaRPr lang="en-US" sz="800" b="1" dirty="0" smtClean="0"/>
          </a:p>
          <a:p>
            <a:pPr marL="342900" lvl="2" indent="-342900">
              <a:defRPr/>
            </a:pPr>
            <a:endParaRPr lang="en-US" sz="2800" b="1" dirty="0" smtClean="0"/>
          </a:p>
          <a:p>
            <a:pPr lvl="2">
              <a:defRPr/>
            </a:pPr>
            <a:endParaRPr lang="en-US" b="1" dirty="0" smtClean="0"/>
          </a:p>
          <a:p>
            <a:pPr>
              <a:defRPr/>
            </a:pPr>
            <a:endParaRPr lang="en-US" sz="800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sz="2000" b="1" dirty="0" smtClean="0"/>
          </a:p>
          <a:p>
            <a:pPr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b="1" dirty="0" smtClean="0"/>
          </a:p>
          <a:p>
            <a:pPr lvl="1">
              <a:buFont typeface="Arial" pitchFamily="34" charset="0"/>
              <a:buChar char="•"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 lvl="1">
              <a:defRPr/>
            </a:pPr>
            <a:endParaRPr lang="en-US" sz="3200" b="1" dirty="0" smtClean="0"/>
          </a:p>
          <a:p>
            <a:pPr>
              <a:defRPr/>
            </a:pPr>
            <a:endParaRPr lang="en-US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06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04EFD66-638C-46E7-89A9-ED5B6C14A3E7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pPr algn="r">
                <a:defRPr/>
              </a:pPr>
              <a:t>4</a:t>
            </a:fld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4800" b="1" dirty="0" smtClean="0">
                <a:effectLst/>
              </a:rPr>
              <a:t/>
            </a:r>
            <a:br>
              <a:rPr lang="en-US" sz="4800" b="1" dirty="0" smtClean="0">
                <a:effectLst/>
              </a:rPr>
            </a:br>
            <a:r>
              <a:rPr lang="en-US" sz="4800" b="1" dirty="0"/>
              <a:t/>
            </a:r>
            <a:br>
              <a:rPr lang="en-US" sz="4800" b="1" dirty="0"/>
            </a:br>
            <a:r>
              <a:rPr lang="en-US" b="1" dirty="0" smtClean="0">
                <a:effectLst/>
              </a:rPr>
              <a:t>Next Meeting February 21, 2017</a:t>
            </a:r>
            <a:br>
              <a:rPr lang="en-US" b="1" dirty="0" smtClean="0">
                <a:effectLst/>
              </a:rPr>
            </a:br>
            <a:r>
              <a:rPr lang="en-US" sz="4800" b="1" dirty="0" smtClean="0">
                <a:effectLst/>
              </a:rPr>
              <a:t/>
            </a:r>
            <a:br>
              <a:rPr lang="en-US" sz="4800" b="1" dirty="0" smtClean="0">
                <a:effectLst/>
              </a:rPr>
            </a:br>
            <a:endParaRPr lang="en-US" sz="4800" b="1" dirty="0" smtClean="0">
              <a:effectLst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657600" y="1161365"/>
            <a:ext cx="1303020" cy="1524000"/>
            <a:chOff x="304800" y="228600"/>
            <a:chExt cx="1303020" cy="1524000"/>
          </a:xfrm>
        </p:grpSpPr>
        <p:pic>
          <p:nvPicPr>
            <p:cNvPr id="6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8847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04EFD66-638C-46E7-89A9-ED5B6C14A3E7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pPr algn="r">
                <a:defRPr/>
              </a:pPr>
              <a:t>5</a:t>
            </a:fld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4800" b="1" dirty="0" smtClean="0">
                <a:effectLst/>
              </a:rPr>
              <a:t>Any questions?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657600" y="1161365"/>
            <a:ext cx="1303020" cy="1524000"/>
            <a:chOff x="304800" y="228600"/>
            <a:chExt cx="1303020" cy="1524000"/>
          </a:xfrm>
        </p:grpSpPr>
        <p:pic>
          <p:nvPicPr>
            <p:cNvPr id="6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9074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219</Words>
  <Application>Microsoft Office PowerPoint</Application>
  <PresentationFormat>On-screen Show (4:3)</PresentationFormat>
  <Paragraphs>60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Update to RMS</vt:lpstr>
      <vt:lpstr>PowerPoint Presentation</vt:lpstr>
      <vt:lpstr>PowerPoint Presentation</vt:lpstr>
      <vt:lpstr>  Next Meeting February 21, 2017  </vt:lpstr>
      <vt:lpstr>Any questions?</vt:lpstr>
    </vt:vector>
  </TitlesOfParts>
  <Company>PNMR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TNMP11092015</dc:creator>
  <cp:lastModifiedBy>TXSET12062017</cp:lastModifiedBy>
  <cp:revision>53</cp:revision>
  <dcterms:created xsi:type="dcterms:W3CDTF">2015-12-11T22:27:18Z</dcterms:created>
  <dcterms:modified xsi:type="dcterms:W3CDTF">2017-12-11T16:20:42Z</dcterms:modified>
</cp:coreProperties>
</file>