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93489" r:id="rId4"/>
    <p:sldMasterId id="2147493467" r:id="rId5"/>
  </p:sldMasterIdLst>
  <p:notesMasterIdLst>
    <p:notesMasterId r:id="rId23"/>
  </p:notesMasterIdLst>
  <p:handoutMasterIdLst>
    <p:handoutMasterId r:id="rId24"/>
  </p:handoutMasterIdLst>
  <p:sldIdLst>
    <p:sldId id="260" r:id="rId6"/>
    <p:sldId id="284" r:id="rId7"/>
    <p:sldId id="261" r:id="rId8"/>
    <p:sldId id="275" r:id="rId9"/>
    <p:sldId id="294" r:id="rId10"/>
    <p:sldId id="295" r:id="rId11"/>
    <p:sldId id="276" r:id="rId12"/>
    <p:sldId id="286" r:id="rId13"/>
    <p:sldId id="307" r:id="rId14"/>
    <p:sldId id="297" r:id="rId15"/>
    <p:sldId id="301" r:id="rId16"/>
    <p:sldId id="302" r:id="rId17"/>
    <p:sldId id="303" r:id="rId18"/>
    <p:sldId id="304" r:id="rId19"/>
    <p:sldId id="305" r:id="rId20"/>
    <p:sldId id="306" r:id="rId21"/>
    <p:sldId id="262" r:id="rId22"/>
  </p:sldIdLst>
  <p:sldSz cx="9144000" cy="6858000" type="screen4x3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B33926FF-832A-42D0-9291-3EA76F20DFDB}">
          <p14:sldIdLst>
            <p14:sldId id="260"/>
            <p14:sldId id="284"/>
          </p14:sldIdLst>
        </p14:section>
        <p14:section name="Meeting Minutes" id="{D18BE402-A6BF-4A3B-BBC7-FD970CD5DCEF}">
          <p14:sldIdLst>
            <p14:sldId id="261"/>
          </p14:sldIdLst>
        </p14:section>
        <p14:section name="FMEs &amp; IMFR" id="{7B07A7F3-E643-48FA-B8F7-0A8F95EAB17B}">
          <p14:sldIdLst>
            <p14:sldId id="275"/>
            <p14:sldId id="294"/>
            <p14:sldId id="295"/>
            <p14:sldId id="276"/>
          </p14:sldIdLst>
        </p14:section>
        <p14:section name="Frequency Control" id="{B8F210D6-5D03-4ACD-A13A-59DB9A6E0761}">
          <p14:sldIdLst>
            <p14:sldId id="286"/>
            <p14:sldId id="307"/>
            <p14:sldId id="297"/>
            <p14:sldId id="301"/>
            <p14:sldId id="302"/>
            <p14:sldId id="303"/>
            <p14:sldId id="304"/>
            <p14:sldId id="305"/>
            <p14:sldId id="306"/>
          </p14:sldIdLst>
        </p14:section>
        <p14:section name="Questions" id="{96F416E3-8143-44F1-BC34-31FDEEEDC0B2}">
          <p14:sldIdLst>
            <p14:sldId id="262"/>
          </p14:sldIdLst>
        </p14:section>
      </p14:sectionLst>
    </p:ext>
    <p:ext uri="{EFAFB233-063F-42B5-8137-9DF3F51BA10A}">
      <p15:sldGuideLst xmlns:p15="http://schemas.microsoft.com/office/powerpoint/2012/main" xmlns="">
        <p15:guide id="1" orient="horz" pos="4032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928">
          <p15:clr>
            <a:srgbClr val="A4A3A4"/>
          </p15:clr>
        </p15:guide>
        <p15:guide id="2" pos="2208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Giarratano, Alex" initials="GA" lastIdx="1" clrIdx="0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386"/>
    <a:srgbClr val="55BAB7"/>
    <a:srgbClr val="00385E"/>
    <a:srgbClr val="C4E3E1"/>
    <a:srgbClr val="C0D1E2"/>
    <a:srgbClr val="00837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5" autoAdjust="0"/>
    <p:restoredTop sz="87429" autoAdjust="0"/>
  </p:normalViewPr>
  <p:slideViewPr>
    <p:cSldViewPr snapToGrid="0" snapToObjects="1">
      <p:cViewPr>
        <p:scale>
          <a:sx n="109" d="100"/>
          <a:sy n="109" d="100"/>
        </p:scale>
        <p:origin x="-1662" y="120"/>
      </p:cViewPr>
      <p:guideLst>
        <p:guide orient="horz" pos="4032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49" d="100"/>
        <a:sy n="149" d="100"/>
      </p:scale>
      <p:origin x="0" y="0"/>
    </p:cViewPr>
  </p:sorterViewPr>
  <p:notesViewPr>
    <p:cSldViewPr snapToGrid="0" snapToObjects="1" showGuides="1">
      <p:cViewPr varScale="1">
        <p:scale>
          <a:sx n="87" d="100"/>
          <a:sy n="87" d="100"/>
        </p:scale>
        <p:origin x="-3768" y="-78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handoutMaster" Target="handoutMasters/handout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1/11/2018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ROS 1/11/2018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0D1E90-E9C6-42A2-8EB7-24DAC221AC2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8787964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338" y="0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1/11/2018</a:t>
            </a:r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675" y="4416425"/>
            <a:ext cx="5607050" cy="418306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dirty="0" smtClean="0"/>
              <a:t>ROS 1/11/2018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338" y="8829675"/>
            <a:ext cx="30384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1B3D22-F502-4A52-A06E-717BD3D70E2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13889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ROS 1/11/2018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06587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ROS 1/11/2018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03018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ROS 1/11/2018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4965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ROS 1/11/2018</a:t>
            </a:r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E41B3D22-F502-4A52-A06E-717BD3D70E2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207368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Overall Slow for the 19</a:t>
            </a:r>
            <a:r>
              <a:rPr lang="en-US" baseline="30000" dirty="0" smtClean="0"/>
              <a:t>th</a:t>
            </a:r>
            <a:r>
              <a:rPr lang="en-US" dirty="0" smtClean="0"/>
              <a:t> and 20</a:t>
            </a:r>
            <a:r>
              <a:rPr lang="en-US" baseline="30000" dirty="0" smtClean="0"/>
              <a:t>th</a:t>
            </a:r>
            <a:r>
              <a:rPr lang="en-US" dirty="0" smtClean="0"/>
              <a:t>. Fast for the 22nd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 dirty="0" smtClean="0"/>
              <a:t>Weather</a:t>
            </a:r>
            <a:r>
              <a:rPr lang="en-US" baseline="0" dirty="0" smtClean="0"/>
              <a:t> Forecast Error</a:t>
            </a:r>
            <a:endParaRPr lang="en-US" dirty="0" smtClean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 smtClean="0"/>
              <a:t>19th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dirty="0" smtClean="0"/>
              <a:t>~950</a:t>
            </a:r>
            <a:r>
              <a:rPr lang="en-US" baseline="0" dirty="0" smtClean="0"/>
              <a:t> MW under forecast</a:t>
            </a:r>
            <a:endParaRPr lang="en-US" dirty="0" smtClean="0"/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dirty="0" smtClean="0"/>
              <a:t>20th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~740 MW under forecast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22nd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~2000 MW over forecast</a:t>
            </a:r>
          </a:p>
          <a:p>
            <a:pPr marL="628650" lvl="1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23rd</a:t>
            </a:r>
          </a:p>
          <a:p>
            <a:pPr marL="1085850" lvl="2" indent="-171450">
              <a:buFont typeface="Arial" panose="020B0604020202020204" pitchFamily="34" charset="0"/>
              <a:buChar char="•"/>
            </a:pPr>
            <a:r>
              <a:rPr lang="en-US" baseline="0" dirty="0" smtClean="0"/>
              <a:t>~300 MW over forecast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ROS 1/11/2018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78974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11651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8" name="Straight Connector 7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01/11/2018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21010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01/11/2018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8471299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01/11/2018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69712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71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2475" y="800100"/>
            <a:ext cx="4038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cxnSp>
        <p:nvCxnSpPr>
          <p:cNvPr id="9" name="Straight Connector 8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3" name="Title Placeholder 1"/>
          <p:cNvSpPr>
            <a:spLocks noGrp="1"/>
          </p:cNvSpPr>
          <p:nvPr>
            <p:ph type="title"/>
          </p:nvPr>
        </p:nvSpPr>
        <p:spPr>
          <a:xfrm>
            <a:off x="371475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01/11/2018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396330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9664" y="9255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79664" y="1565275"/>
            <a:ext cx="4040188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9255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565275"/>
            <a:ext cx="4041775" cy="43703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Title Placeholder 1"/>
          <p:cNvSpPr>
            <a:spLocks noGrp="1"/>
          </p:cNvSpPr>
          <p:nvPr>
            <p:ph type="title"/>
          </p:nvPr>
        </p:nvSpPr>
        <p:spPr>
          <a:xfrm>
            <a:off x="379664" y="179143"/>
            <a:ext cx="8459536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8" name="Footer Placeholder 4"/>
          <p:cNvSpPr>
            <a:spLocks noGrp="1"/>
          </p:cNvSpPr>
          <p:nvPr>
            <p:ph type="ftr" sz="quarter" idx="10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01/11/2018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52241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247650" y="640808"/>
            <a:ext cx="8648700" cy="0"/>
          </a:xfrm>
          <a:prstGeom prst="line">
            <a:avLst/>
          </a:prstGeom>
          <a:ln w="158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202150"/>
            <a:ext cx="2133600" cy="1825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Title Placeholder 1"/>
          <p:cNvSpPr>
            <a:spLocks noGrp="1"/>
          </p:cNvSpPr>
          <p:nvPr>
            <p:ph type="title"/>
          </p:nvPr>
        </p:nvSpPr>
        <p:spPr>
          <a:xfrm>
            <a:off x="379663" y="179143"/>
            <a:ext cx="8458200" cy="46166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>
              <a:defRPr sz="2400" b="1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01/11/2018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27874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01/11/2018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25402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71474"/>
            <a:ext cx="3008313" cy="8921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371474"/>
            <a:ext cx="5111750" cy="558323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6365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01/11/2018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084443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01/11/2018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66311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6"/>
          <p:cNvSpPr txBox="1">
            <a:spLocks/>
          </p:cNvSpPr>
          <p:nvPr userDrawn="1"/>
        </p:nvSpPr>
        <p:spPr>
          <a:xfrm>
            <a:off x="6705600" y="606879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4572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mtClean="0">
                <a:solidFill>
                  <a:schemeClr val="tx1"/>
                </a:solidFill>
              </a:rPr>
              <a:pPr/>
              <a:t>‹#›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94425"/>
            <a:ext cx="2895600" cy="1998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01/11/2018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348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.png"/><Relationship Id="rId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/>
          <p:cNvPicPr>
            <a:picLocks noChangeAspect="1" noChangeArrowheads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7" y="-138112"/>
            <a:ext cx="9210675" cy="713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1085849" y="6010274"/>
            <a:ext cx="686752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50" b="1" dirty="0" smtClean="0"/>
              <a:t>ROS</a:t>
            </a:r>
            <a:endParaRPr lang="en-US" sz="1050" b="1" dirty="0"/>
          </a:p>
          <a:p>
            <a:pPr algn="l"/>
            <a:r>
              <a:rPr lang="en-US" sz="1050" dirty="0" smtClean="0"/>
              <a:t>12/7/2017</a:t>
            </a:r>
          </a:p>
        </p:txBody>
      </p:sp>
    </p:spTree>
    <p:extLst>
      <p:ext uri="{BB962C8B-B14F-4D97-AF65-F5344CB8AC3E}">
        <p14:creationId xmlns:p14="http://schemas.microsoft.com/office/powerpoint/2010/main" val="41580163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90" r:id="rId1"/>
    <p:sldLayoutId id="2147493491" r:id="rId2"/>
    <p:sldLayoutId id="2147493492" r:id="rId3"/>
    <p:sldLayoutId id="2147493493" r:id="rId4"/>
    <p:sldLayoutId id="2147493494" r:id="rId5"/>
    <p:sldLayoutId id="2147493495" r:id="rId6"/>
    <p:sldLayoutId id="2147493496" r:id="rId7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3337" y="-138112"/>
            <a:ext cx="9210675" cy="7134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5975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01/11/2018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5975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1B48D-6708-5141-8A45-C2E8F9E8331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33397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74" r:id="rId1"/>
    <p:sldLayoutId id="2147493475" r:id="rId2"/>
    <p:sldLayoutId id="2147493476" r:id="rId3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oup 13"/>
          <p:cNvGrpSpPr/>
          <p:nvPr/>
        </p:nvGrpSpPr>
        <p:grpSpPr>
          <a:xfrm>
            <a:off x="787400" y="2804577"/>
            <a:ext cx="7543800" cy="2586136"/>
            <a:chOff x="787400" y="1852613"/>
            <a:chExt cx="7543800" cy="2586136"/>
          </a:xfrm>
        </p:grpSpPr>
        <p:sp>
          <p:nvSpPr>
            <p:cNvPr id="10" name="TextBox 9"/>
            <p:cNvSpPr txBox="1"/>
            <p:nvPr/>
          </p:nvSpPr>
          <p:spPr>
            <a:xfrm>
              <a:off x="787400" y="2130425"/>
              <a:ext cx="7543800" cy="230832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b="1" dirty="0" smtClean="0"/>
                <a:t>PDCWG Report to ROS </a:t>
              </a:r>
            </a:p>
            <a:p>
              <a:endParaRPr lang="en-US" b="1" dirty="0" smtClean="0"/>
            </a:p>
            <a:p>
              <a:r>
                <a:rPr lang="en-US" sz="2000" i="1" dirty="0" smtClean="0"/>
                <a:t>Chair: </a:t>
              </a:r>
              <a:r>
                <a:rPr lang="en-US" sz="2000" dirty="0" smtClean="0"/>
                <a:t>Percy Galliguez, Brazos Electric Power Cooperative, Inc.</a:t>
              </a:r>
            </a:p>
            <a:p>
              <a:r>
                <a:rPr lang="en-US" sz="2000" i="1" dirty="0" smtClean="0"/>
                <a:t>Vice Chair: </a:t>
              </a:r>
              <a:r>
                <a:rPr lang="en-US" sz="2000" dirty="0" smtClean="0"/>
                <a:t>Lei Ye, Austin Energy</a:t>
              </a:r>
            </a:p>
            <a:p>
              <a:r>
                <a:rPr lang="en-US" dirty="0" smtClean="0"/>
                <a:t> </a:t>
              </a:r>
            </a:p>
            <a:p>
              <a:r>
                <a:rPr lang="en-US" dirty="0" smtClean="0"/>
                <a:t>ROS</a:t>
              </a:r>
            </a:p>
            <a:p>
              <a:r>
                <a:rPr lang="en-US" dirty="0" smtClean="0"/>
                <a:t>January 11, 2018</a:t>
              </a:r>
              <a:endParaRPr lang="en-US" dirty="0" smtClean="0"/>
            </a:p>
          </p:txBody>
        </p:sp>
        <p:cxnSp>
          <p:nvCxnSpPr>
            <p:cNvPr id="13" name="Straight Connector 12"/>
            <p:cNvCxnSpPr/>
            <p:nvPr/>
          </p:nvCxnSpPr>
          <p:spPr>
            <a:xfrm flipV="1">
              <a:off x="787400" y="1852613"/>
              <a:ext cx="6286500" cy="1270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69797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914400"/>
            <a:ext cx="8229599" cy="51816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12-</a:t>
            </a:r>
            <a:fld id="{B2DBFFA1-52A7-4674-A08F-BE043582FC5F}" type="slidenum">
              <a:rPr lang="en-US" smtClean="0"/>
              <a:t>10</a:t>
            </a:fld>
            <a:r>
              <a:rPr lang="en-US" dirty="0" smtClean="0"/>
              <a:t>Month </a:t>
            </a:r>
            <a:r>
              <a:rPr lang="en-US" dirty="0" smtClean="0"/>
              <a:t>Rolling Average CPS1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724400" y="914400"/>
            <a:ext cx="3693319" cy="30777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sz="1400" dirty="0" smtClean="0"/>
              <a:t>Current 12-Month Rolling Average: 174.65%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4198002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Daily RMS1 of ERCOT Frequency by Month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914400"/>
            <a:ext cx="8229599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603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Frequency Profile Comparison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1000" y="914400"/>
            <a:ext cx="8229600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0354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ERCOT Daily Time Error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381000" y="914400"/>
            <a:ext cx="8229600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6996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Total Energy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1000" y="914400"/>
            <a:ext cx="8229600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4607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Total Energy from Wind Generation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1000" y="914400"/>
            <a:ext cx="8229600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8059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% Energy from Wind Generation</a:t>
            </a:r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81000" y="914400"/>
            <a:ext cx="8229600" cy="5181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9254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295400" y="2736053"/>
            <a:ext cx="6553200" cy="1385895"/>
            <a:chOff x="1295400" y="2799182"/>
            <a:chExt cx="6553200" cy="1385895"/>
          </a:xfrm>
        </p:grpSpPr>
        <p:sp>
          <p:nvSpPr>
            <p:cNvPr id="2" name="TextBox 1"/>
            <p:cNvSpPr txBox="1"/>
            <p:nvPr/>
          </p:nvSpPr>
          <p:spPr>
            <a:xfrm>
              <a:off x="1295400" y="3199742"/>
              <a:ext cx="65532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dirty="0" smtClean="0"/>
                <a:t>Questions?</a:t>
              </a:r>
              <a:endParaRPr lang="en-US" b="1" dirty="0" smtClean="0"/>
            </a:p>
          </p:txBody>
        </p:sp>
        <p:cxnSp>
          <p:nvCxnSpPr>
            <p:cNvPr id="4" name="Straight Connector 3"/>
            <p:cNvCxnSpPr/>
            <p:nvPr/>
          </p:nvCxnSpPr>
          <p:spPr>
            <a:xfrm>
              <a:off x="1428750" y="2799182"/>
              <a:ext cx="6286500" cy="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/>
            <p:cNvCxnSpPr/>
            <p:nvPr/>
          </p:nvCxnSpPr>
          <p:spPr>
            <a:xfrm>
              <a:off x="1438275" y="4185077"/>
              <a:ext cx="6286500" cy="0"/>
            </a:xfrm>
            <a:prstGeom prst="line">
              <a:avLst/>
            </a:prstGeom>
            <a:ln>
              <a:solidFill>
                <a:srgbClr val="00385E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01/11/2018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742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Report Overview</a:t>
            </a:r>
          </a:p>
          <a:p>
            <a:pPr lvl="1"/>
            <a:r>
              <a:rPr lang="en-US" sz="2000" dirty="0" smtClean="0"/>
              <a:t>Meeting Minutes</a:t>
            </a:r>
          </a:p>
          <a:p>
            <a:pPr lvl="1"/>
            <a:r>
              <a:rPr lang="en-US" sz="2000" dirty="0" smtClean="0"/>
              <a:t>BAL-001-TRE-1 </a:t>
            </a:r>
            <a:r>
              <a:rPr lang="en-US" sz="2000" dirty="0"/>
              <a:t>FMEs &amp; IMFR</a:t>
            </a:r>
          </a:p>
          <a:p>
            <a:pPr lvl="2"/>
            <a:r>
              <a:rPr lang="en-US" sz="1600" dirty="0"/>
              <a:t>4</a:t>
            </a:r>
            <a:r>
              <a:rPr lang="en-US" sz="1600" dirty="0" smtClean="0"/>
              <a:t> FME in the month of </a:t>
            </a:r>
            <a:r>
              <a:rPr lang="en-US" sz="1600" dirty="0" smtClean="0"/>
              <a:t>November</a:t>
            </a:r>
            <a:endParaRPr lang="en-US" sz="1600" dirty="0" smtClean="0"/>
          </a:p>
          <a:p>
            <a:pPr lvl="1"/>
            <a:r>
              <a:rPr lang="en-US" sz="2000" dirty="0" smtClean="0"/>
              <a:t>Frequency </a:t>
            </a:r>
            <a:r>
              <a:rPr lang="en-US" sz="2000" dirty="0"/>
              <a:t>Control Report</a:t>
            </a:r>
          </a:p>
          <a:p>
            <a:pPr lvl="2"/>
            <a:endParaRPr lang="en-US" sz="16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Report Overview &amp; Notes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1662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379664" y="828675"/>
            <a:ext cx="8229600" cy="5208231"/>
          </a:xfrm>
        </p:spPr>
        <p:txBody>
          <a:bodyPr>
            <a:normAutofit/>
          </a:bodyPr>
          <a:lstStyle/>
          <a:p>
            <a:r>
              <a:rPr lang="en-US" sz="2400" b="1" kern="0" dirty="0" smtClean="0"/>
              <a:t>PDCWG Meeting </a:t>
            </a:r>
            <a:r>
              <a:rPr lang="en-US" sz="2400" b="1" kern="0" dirty="0" smtClean="0"/>
              <a:t>12/13/17</a:t>
            </a:r>
            <a:endParaRPr lang="en-US" sz="1800" kern="0" dirty="0" smtClean="0"/>
          </a:p>
          <a:p>
            <a:pPr lvl="1"/>
            <a:r>
              <a:rPr lang="en-US" sz="1800" kern="0" dirty="0" smtClean="0"/>
              <a:t>Southern Cross DC Tie Transmission </a:t>
            </a:r>
            <a:r>
              <a:rPr lang="en-US" sz="1800" kern="0" dirty="0" smtClean="0"/>
              <a:t>Project-Directive 8 ERCOT White Paper Draft</a:t>
            </a:r>
          </a:p>
          <a:p>
            <a:pPr lvl="1"/>
            <a:r>
              <a:rPr lang="en-US" sz="1800" kern="0" dirty="0" smtClean="0"/>
              <a:t>NPRR </a:t>
            </a:r>
            <a:r>
              <a:rPr lang="en-US" sz="1800" kern="0" dirty="0" smtClean="0"/>
              <a:t>Draft RRS Limit</a:t>
            </a:r>
          </a:p>
          <a:p>
            <a:pPr lvl="1"/>
            <a:r>
              <a:rPr lang="en-US" sz="1800" kern="0" dirty="0" smtClean="0"/>
              <a:t>Regulation </a:t>
            </a:r>
            <a:r>
              <a:rPr lang="en-US" sz="1800" kern="0" dirty="0"/>
              <a:t>&amp; Frequency Control </a:t>
            </a:r>
            <a:r>
              <a:rPr lang="en-US" sz="1800" kern="0" dirty="0" smtClean="0"/>
              <a:t>Reports</a:t>
            </a:r>
          </a:p>
          <a:p>
            <a:pPr lvl="1"/>
            <a:r>
              <a:rPr lang="en-US" sz="1800" kern="0" dirty="0"/>
              <a:t>BAL-001-TRE-001 Discussion</a:t>
            </a:r>
          </a:p>
          <a:p>
            <a:pPr lvl="2"/>
            <a:r>
              <a:rPr lang="en-US" sz="1400" kern="0" dirty="0" smtClean="0"/>
              <a:t>Directives ROS Assigned</a:t>
            </a:r>
          </a:p>
          <a:p>
            <a:pPr lvl="1"/>
            <a:r>
              <a:rPr lang="en-US" sz="1800" kern="0" dirty="0" smtClean="0"/>
              <a:t>NOGRR Proposal(MOD-026-1 Alignment)</a:t>
            </a:r>
            <a:endParaRPr lang="en-US" sz="1800" kern="0" dirty="0"/>
          </a:p>
          <a:p>
            <a:pPr lvl="2"/>
            <a:r>
              <a:rPr lang="en-US" sz="1400" kern="0" dirty="0"/>
              <a:t>NOGRR Proposal/Review </a:t>
            </a:r>
            <a:r>
              <a:rPr lang="en-US" sz="1400" kern="0" dirty="0" smtClean="0"/>
              <a:t>Status</a:t>
            </a:r>
            <a:endParaRPr lang="en-US" sz="1400" kern="0" dirty="0"/>
          </a:p>
          <a:p>
            <a:pPr lvl="1"/>
            <a:r>
              <a:rPr lang="en-US" sz="1800" kern="0" dirty="0" smtClean="0"/>
              <a:t>Chair and Vice-Chair Selection</a:t>
            </a:r>
            <a:endParaRPr lang="en-US" sz="1800" kern="0" dirty="0"/>
          </a:p>
        </p:txBody>
      </p:sp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Meeting Minutes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163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Frequency Measurable Events Performance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01/11/2018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7892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sz="2800" dirty="0" smtClean="0"/>
              <a:t>There was </a:t>
            </a:r>
            <a:r>
              <a:rPr lang="en-US" sz="2800" dirty="0"/>
              <a:t>4</a:t>
            </a:r>
            <a:r>
              <a:rPr lang="en-US" sz="2800" dirty="0" smtClean="0"/>
              <a:t> FMEs in </a:t>
            </a:r>
            <a:r>
              <a:rPr lang="en-US" sz="2800" dirty="0" smtClean="0"/>
              <a:t>November</a:t>
            </a:r>
            <a:endParaRPr lang="en-US" sz="2800" dirty="0" smtClean="0"/>
          </a:p>
          <a:p>
            <a:pPr lvl="1"/>
            <a:r>
              <a:rPr lang="en-US" sz="2200" dirty="0" smtClean="0"/>
              <a:t>11/6/2017 09:08:22</a:t>
            </a:r>
            <a:endParaRPr lang="en-US" sz="2200" dirty="0" smtClean="0"/>
          </a:p>
          <a:p>
            <a:pPr lvl="2"/>
            <a:r>
              <a:rPr lang="en-US" sz="1900" dirty="0" smtClean="0"/>
              <a:t>Loss </a:t>
            </a:r>
            <a:r>
              <a:rPr lang="en-US" sz="1900" dirty="0"/>
              <a:t>of </a:t>
            </a:r>
            <a:r>
              <a:rPr lang="en-US" sz="1900" dirty="0" smtClean="0"/>
              <a:t>550 MW(IMFR=1038MW/0.1Hz)</a:t>
            </a:r>
            <a:endParaRPr lang="en-US" sz="1900" dirty="0" smtClean="0"/>
          </a:p>
          <a:p>
            <a:pPr lvl="2"/>
            <a:r>
              <a:rPr lang="en-US" sz="1900" dirty="0" smtClean="0"/>
              <a:t>Interconnection Frequency Response:</a:t>
            </a:r>
          </a:p>
          <a:p>
            <a:pPr lvl="2"/>
            <a:r>
              <a:rPr lang="en-US" sz="1900" dirty="0" smtClean="0"/>
              <a:t>10 </a:t>
            </a:r>
            <a:r>
              <a:rPr lang="en-US" sz="1900" dirty="0" smtClean="0"/>
              <a:t>of </a:t>
            </a:r>
            <a:r>
              <a:rPr lang="en-US" sz="1900" dirty="0" smtClean="0"/>
              <a:t>49(0 of 36 RRS providers) Evaluated </a:t>
            </a:r>
            <a:r>
              <a:rPr lang="en-US" sz="1900" dirty="0" smtClean="0"/>
              <a:t>Generation </a:t>
            </a:r>
            <a:r>
              <a:rPr lang="en-US" sz="1900" dirty="0" smtClean="0"/>
              <a:t>Resources </a:t>
            </a:r>
            <a:r>
              <a:rPr lang="en-US" sz="1900" dirty="0" smtClean="0"/>
              <a:t>had </a:t>
            </a:r>
            <a:r>
              <a:rPr lang="en-US" sz="1900" dirty="0" smtClean="0"/>
              <a:t>less than 75% of their expected Initial Primary Frequency Response.</a:t>
            </a:r>
          </a:p>
          <a:p>
            <a:pPr lvl="2"/>
            <a:r>
              <a:rPr lang="en-US" sz="1900" dirty="0" smtClean="0"/>
              <a:t>7 </a:t>
            </a:r>
            <a:r>
              <a:rPr lang="en-US" sz="1900" dirty="0" smtClean="0"/>
              <a:t>of </a:t>
            </a:r>
            <a:r>
              <a:rPr lang="en-US" sz="1900" dirty="0" smtClean="0"/>
              <a:t>49(0 of 36 RRS providers) </a:t>
            </a:r>
            <a:r>
              <a:rPr lang="en-US" sz="1900" dirty="0" smtClean="0"/>
              <a:t>Evaluated Generation Resources had less than 75% of their expected Sustained Primary Frequency Response.</a:t>
            </a:r>
          </a:p>
          <a:p>
            <a:pPr marL="914400" lvl="2" indent="0">
              <a:buNone/>
            </a:pPr>
            <a:endParaRPr lang="en-US" sz="1900" dirty="0" smtClean="0"/>
          </a:p>
          <a:p>
            <a:pPr lvl="1"/>
            <a:r>
              <a:rPr lang="en-US" sz="2200" dirty="0" smtClean="0"/>
              <a:t>11/13/2017 15:16:13</a:t>
            </a:r>
            <a:endParaRPr lang="en-US" sz="2200" dirty="0"/>
          </a:p>
          <a:p>
            <a:pPr lvl="2"/>
            <a:r>
              <a:rPr lang="en-US" sz="1900" dirty="0" smtClean="0"/>
              <a:t>Loss </a:t>
            </a:r>
            <a:r>
              <a:rPr lang="en-US" sz="1900" dirty="0"/>
              <a:t>of </a:t>
            </a:r>
            <a:r>
              <a:rPr lang="en-US" sz="1900" dirty="0" smtClean="0"/>
              <a:t>692 </a:t>
            </a:r>
            <a:r>
              <a:rPr lang="en-US" sz="1900" dirty="0" smtClean="0"/>
              <a:t>MW(IMFR=733MW/0.1Hz)</a:t>
            </a:r>
            <a:endParaRPr lang="en-US" sz="1900" dirty="0"/>
          </a:p>
          <a:p>
            <a:pPr lvl="2"/>
            <a:r>
              <a:rPr lang="en-US" sz="1900" dirty="0"/>
              <a:t>Interconnection Frequency Response:</a:t>
            </a:r>
          </a:p>
          <a:p>
            <a:pPr lvl="2"/>
            <a:r>
              <a:rPr lang="en-US" sz="1900" dirty="0" smtClean="0"/>
              <a:t>5 </a:t>
            </a:r>
            <a:r>
              <a:rPr lang="en-US" sz="1900" dirty="0"/>
              <a:t>of </a:t>
            </a:r>
            <a:r>
              <a:rPr lang="en-US" sz="1900" dirty="0" smtClean="0"/>
              <a:t>35(1 of 36 RRS providers) </a:t>
            </a:r>
            <a:r>
              <a:rPr lang="en-US" sz="1900" dirty="0"/>
              <a:t>Evaluated Generation Resources had less than 75% of their expected Initial Primary Frequency Response.</a:t>
            </a:r>
          </a:p>
          <a:p>
            <a:pPr lvl="2"/>
            <a:r>
              <a:rPr lang="en-US" sz="1900" dirty="0" smtClean="0"/>
              <a:t>4 </a:t>
            </a:r>
            <a:r>
              <a:rPr lang="en-US" sz="1900" dirty="0"/>
              <a:t>of </a:t>
            </a:r>
            <a:r>
              <a:rPr lang="en-US" sz="1900" dirty="0" smtClean="0"/>
              <a:t>35(0 of 36 RRS providers) </a:t>
            </a:r>
            <a:r>
              <a:rPr lang="en-US" sz="1900" dirty="0"/>
              <a:t>Evaluated Generation Resources had less than 75% of their expected Sustained Primary Frequency Response</a:t>
            </a:r>
            <a:r>
              <a:rPr lang="en-US" sz="1900" dirty="0" smtClean="0"/>
              <a:t>.</a:t>
            </a:r>
            <a:endParaRPr lang="en-US" sz="19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Frequency Measurable Events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2002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lvl="1"/>
            <a:r>
              <a:rPr lang="en-US" sz="2200" dirty="0" smtClean="0"/>
              <a:t>11/18/2017 02:30:36</a:t>
            </a:r>
            <a:endParaRPr lang="en-US" sz="2200" dirty="0" smtClean="0"/>
          </a:p>
          <a:p>
            <a:pPr lvl="2"/>
            <a:r>
              <a:rPr lang="en-US" sz="1900" dirty="0" smtClean="0"/>
              <a:t>Loss </a:t>
            </a:r>
            <a:r>
              <a:rPr lang="en-US" sz="1900" dirty="0"/>
              <a:t>of </a:t>
            </a:r>
            <a:r>
              <a:rPr lang="en-US" sz="1900" dirty="0" smtClean="0"/>
              <a:t>474 MW(IMFR=817MW/0.1Hz)</a:t>
            </a:r>
            <a:endParaRPr lang="en-US" sz="1900" dirty="0" smtClean="0"/>
          </a:p>
          <a:p>
            <a:pPr lvl="2"/>
            <a:r>
              <a:rPr lang="en-US" sz="1900" dirty="0" smtClean="0"/>
              <a:t>Interconnection Frequency Response:</a:t>
            </a:r>
          </a:p>
          <a:p>
            <a:pPr lvl="2"/>
            <a:r>
              <a:rPr lang="en-US" sz="1900" dirty="0" smtClean="0"/>
              <a:t>14 </a:t>
            </a:r>
            <a:r>
              <a:rPr lang="en-US" sz="1900" dirty="0" smtClean="0"/>
              <a:t>of </a:t>
            </a:r>
            <a:r>
              <a:rPr lang="en-US" sz="1900" dirty="0" smtClean="0"/>
              <a:t>41(0 of 31 RRS providers) </a:t>
            </a:r>
            <a:r>
              <a:rPr lang="en-US" sz="1900" dirty="0" smtClean="0"/>
              <a:t>Evaluated Generation Resources had less than 75% of their expected Initial Primary Frequency Response.</a:t>
            </a:r>
          </a:p>
          <a:p>
            <a:pPr lvl="2"/>
            <a:r>
              <a:rPr lang="en-US" sz="1900" dirty="0" smtClean="0"/>
              <a:t>13</a:t>
            </a:r>
            <a:r>
              <a:rPr lang="en-US" sz="1900" dirty="0" smtClean="0"/>
              <a:t> </a:t>
            </a:r>
            <a:r>
              <a:rPr lang="en-US" sz="1900" dirty="0" smtClean="0"/>
              <a:t>of </a:t>
            </a:r>
            <a:r>
              <a:rPr lang="en-US" sz="1900" dirty="0" smtClean="0"/>
              <a:t>41(1 of 31 RRS providers) </a:t>
            </a:r>
            <a:r>
              <a:rPr lang="en-US" sz="1900" dirty="0" smtClean="0"/>
              <a:t>Evaluated Generation Resources had less than 75% of their expected Sustained Primary Frequency Response.</a:t>
            </a:r>
          </a:p>
          <a:p>
            <a:pPr lvl="2"/>
            <a:endParaRPr lang="en-US" sz="1900" dirty="0" smtClean="0"/>
          </a:p>
          <a:p>
            <a:pPr lvl="1"/>
            <a:r>
              <a:rPr lang="en-US" sz="2200" dirty="0" smtClean="0"/>
              <a:t>11/25/2017 20:24:34</a:t>
            </a:r>
            <a:endParaRPr lang="en-US" sz="2200" dirty="0"/>
          </a:p>
          <a:p>
            <a:pPr lvl="2"/>
            <a:r>
              <a:rPr lang="en-US" sz="1900" dirty="0"/>
              <a:t>Loss of </a:t>
            </a:r>
            <a:r>
              <a:rPr lang="en-US" sz="1900" dirty="0" smtClean="0"/>
              <a:t>1219 MW(IMFR=1033MW/0.1Hz)</a:t>
            </a:r>
            <a:endParaRPr lang="en-US" sz="1900" dirty="0"/>
          </a:p>
          <a:p>
            <a:pPr lvl="2"/>
            <a:r>
              <a:rPr lang="en-US" sz="1900" dirty="0"/>
              <a:t>Interconnection Frequency Response:</a:t>
            </a:r>
          </a:p>
          <a:p>
            <a:pPr lvl="2"/>
            <a:r>
              <a:rPr lang="en-US" sz="1900" dirty="0"/>
              <a:t>5</a:t>
            </a:r>
            <a:r>
              <a:rPr lang="en-US" sz="1900" dirty="0" smtClean="0"/>
              <a:t> </a:t>
            </a:r>
            <a:r>
              <a:rPr lang="en-US" sz="1900" dirty="0"/>
              <a:t>of </a:t>
            </a:r>
            <a:r>
              <a:rPr lang="en-US" sz="1900" dirty="0" smtClean="0"/>
              <a:t>37(1 of 33 RRS providers) </a:t>
            </a:r>
            <a:r>
              <a:rPr lang="en-US" sz="1900" dirty="0"/>
              <a:t>Evaluated Generation Resources had less than 75% of their expected Initial Primary Frequency Response.</a:t>
            </a:r>
          </a:p>
          <a:p>
            <a:pPr lvl="2"/>
            <a:r>
              <a:rPr lang="en-US" sz="1900" dirty="0"/>
              <a:t>7</a:t>
            </a:r>
            <a:r>
              <a:rPr lang="en-US" sz="1900" dirty="0" smtClean="0"/>
              <a:t> </a:t>
            </a:r>
            <a:r>
              <a:rPr lang="en-US" sz="1900" dirty="0"/>
              <a:t>of </a:t>
            </a:r>
            <a:r>
              <a:rPr lang="en-US" sz="1900" dirty="0" smtClean="0"/>
              <a:t>37(1 of 33 RRS providers) </a:t>
            </a:r>
            <a:r>
              <a:rPr lang="en-US" sz="1900" dirty="0"/>
              <a:t>Evaluated Generation Resources had less than 75% of their expected Sustained Primary Frequency Response.</a:t>
            </a:r>
          </a:p>
          <a:p>
            <a:pPr lvl="2"/>
            <a:endParaRPr lang="en-US" sz="1900" dirty="0" smtClean="0"/>
          </a:p>
          <a:p>
            <a:pPr marL="914400" lvl="2" indent="0">
              <a:buNone/>
            </a:pPr>
            <a:endParaRPr lang="en-US" sz="19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Frequency Measurable Events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67961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477795" y="828675"/>
            <a:ext cx="7974227" cy="5116513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Interconnection Minimum Frequency Response (IMFR) Performance</a:t>
            </a:r>
            <a:endParaRPr lang="en-US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6235430" y="2914650"/>
            <a:ext cx="2124799" cy="461665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1200" dirty="0" smtClean="0"/>
              <a:t>IMFR Performance currently 907.27 MW/0.1Hz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559958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Frequency Control Report</a:t>
            </a:r>
            <a:endParaRPr lang="en-US" sz="3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November </a:t>
            </a:r>
            <a:r>
              <a:rPr lang="en-US" dirty="0" smtClean="0"/>
              <a:t>2017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01/11/2018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50980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BAAL Exceedances</a:t>
            </a:r>
            <a:r>
              <a:rPr lang="en-US" dirty="0"/>
              <a:t> </a:t>
            </a:r>
            <a:r>
              <a:rPr lang="en-US" dirty="0" smtClean="0"/>
              <a:t>&amp; Violations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There were </a:t>
            </a:r>
            <a:r>
              <a:rPr lang="en-US" sz="2400" dirty="0"/>
              <a:t>2</a:t>
            </a:r>
            <a:r>
              <a:rPr lang="en-US" sz="2400" dirty="0" smtClean="0"/>
              <a:t> BAAL exceedances</a:t>
            </a:r>
          </a:p>
          <a:p>
            <a:pPr lvl="1"/>
            <a:r>
              <a:rPr lang="en-US" sz="2000" dirty="0" smtClean="0"/>
              <a:t>November 25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2017</a:t>
            </a:r>
          </a:p>
          <a:p>
            <a:pPr lvl="2"/>
            <a:r>
              <a:rPr lang="en-US" sz="1600" dirty="0" smtClean="0"/>
              <a:t>FME at 20:24:34</a:t>
            </a:r>
          </a:p>
          <a:p>
            <a:pPr lvl="2"/>
            <a:r>
              <a:rPr lang="en-US" sz="1600" dirty="0" smtClean="0"/>
              <a:t>Loss </a:t>
            </a:r>
            <a:r>
              <a:rPr lang="en-US" sz="1600" dirty="0" smtClean="0"/>
              <a:t>of 1219 MW</a:t>
            </a:r>
          </a:p>
          <a:p>
            <a:pPr lvl="2"/>
            <a:r>
              <a:rPr lang="en-US" sz="1600" dirty="0" smtClean="0"/>
              <a:t>Less than 59.91 for 2 minutes</a:t>
            </a:r>
          </a:p>
        </p:txBody>
      </p:sp>
    </p:spTree>
    <p:extLst>
      <p:ext uri="{BB962C8B-B14F-4D97-AF65-F5344CB8AC3E}">
        <p14:creationId xmlns:p14="http://schemas.microsoft.com/office/powerpoint/2010/main" val="1133423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Custom Design">
  <a:themeElements>
    <a:clrScheme name="ERCOT Colors">
      <a:dk1>
        <a:sysClr val="windowText" lastClr="000000"/>
      </a:dk1>
      <a:lt1>
        <a:sysClr val="window" lastClr="FFFFFF"/>
      </a:lt1>
      <a:dk2>
        <a:srgbClr val="00385E"/>
      </a:dk2>
      <a:lt2>
        <a:srgbClr val="EEECE1"/>
      </a:lt2>
      <a:accent1>
        <a:srgbClr val="008373"/>
      </a:accent1>
      <a:accent2>
        <a:srgbClr val="056BB8"/>
      </a:accent2>
      <a:accent3>
        <a:srgbClr val="680546"/>
      </a:accent3>
      <a:accent4>
        <a:srgbClr val="FDC709"/>
      </a:accent4>
      <a:accent5>
        <a:srgbClr val="E5E5E2"/>
      </a:accent5>
      <a:accent6>
        <a:srgbClr val="1F8A45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EB6C32BA7893B4D8D08DA703C6B8599" ma:contentTypeVersion="0" ma:contentTypeDescription="Create a new document." ma:contentTypeScope="" ma:versionID="438847a72b75665982a8a359f97ca60b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429eac13a7923d6b47fc28e8f4096b10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B6F2769-7194-4217-93D3-3AF3A4742282}">
  <ds:schemaRefs>
    <ds:schemaRef ds:uri="http://purl.org/dc/dcmitype/"/>
    <ds:schemaRef ds:uri="http://purl.org/dc/elements/1.1/"/>
    <ds:schemaRef ds:uri="http://schemas.microsoft.com/office/2006/documentManagement/types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c34af464-7aa1-4edd-9be4-83dffc1cb926"/>
    <ds:schemaRef ds:uri="http://schemas.microsoft.com/office/2006/metadata/properties"/>
  </ds:schemaRefs>
</ds:datastoreItem>
</file>

<file path=customXml/itemProps3.xml><?xml version="1.0" encoding="utf-8"?>
<ds:datastoreItem xmlns:ds="http://schemas.openxmlformats.org/officeDocument/2006/customXml" ds:itemID="{6C9659B9-8752-4DC3-8CFE-950F74D5E7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9009</TotalTime>
  <Words>484</Words>
  <Application>Microsoft Office PowerPoint</Application>
  <PresentationFormat>On-screen Show (4:3)</PresentationFormat>
  <Paragraphs>91</Paragraphs>
  <Slides>17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19" baseType="lpstr">
      <vt:lpstr>Office Theme</vt:lpstr>
      <vt:lpstr>Custom Design</vt:lpstr>
      <vt:lpstr>PowerPoint Presentation</vt:lpstr>
      <vt:lpstr>Report Overview &amp; Notes</vt:lpstr>
      <vt:lpstr>Meeting Minutes</vt:lpstr>
      <vt:lpstr>Frequency Measurable Events Performance</vt:lpstr>
      <vt:lpstr>Frequency Measurable Events</vt:lpstr>
      <vt:lpstr>Frequency Measurable Events</vt:lpstr>
      <vt:lpstr>Interconnection Minimum Frequency Response (IMFR) Performance</vt:lpstr>
      <vt:lpstr>Frequency Control Report</vt:lpstr>
      <vt:lpstr>BAAL Exceedances &amp; Violations</vt:lpstr>
      <vt:lpstr>12-10Month Rolling Average CPS1</vt:lpstr>
      <vt:lpstr>Daily RMS1 of ERCOT Frequency by Month</vt:lpstr>
      <vt:lpstr>Frequency Profile Comparison</vt:lpstr>
      <vt:lpstr>ERCOT Daily Time Error</vt:lpstr>
      <vt:lpstr>Total Energy</vt:lpstr>
      <vt:lpstr>Total Energy from Wind Generation</vt:lpstr>
      <vt:lpstr>% Energy from Wind Generation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Diana</dc:creator>
  <cp:lastModifiedBy>Percy A. Galliguez</cp:lastModifiedBy>
  <cp:revision>368</cp:revision>
  <cp:lastPrinted>2013-01-30T23:16:36Z</cp:lastPrinted>
  <dcterms:created xsi:type="dcterms:W3CDTF">2010-04-12T23:12:02Z</dcterms:created>
  <dcterms:modified xsi:type="dcterms:W3CDTF">2018-01-09T21:44:35Z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0x0101000EB6C32BA7893B4D8D08DA703C6B8599</vt:lpwstr>
  </property>
</Properties>
</file>