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336" r:id="rId8"/>
    <p:sldId id="330" r:id="rId9"/>
    <p:sldId id="328" r:id="rId10"/>
    <p:sldId id="329" r:id="rId11"/>
    <p:sldId id="338" r:id="rId12"/>
    <p:sldId id="333" r:id="rId13"/>
    <p:sldId id="352" r:id="rId14"/>
    <p:sldId id="334" r:id="rId15"/>
    <p:sldId id="34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vosjana, Julia" initials="MJ" lastIdx="1" clrIdx="0">
    <p:extLst/>
  </p:cmAuthor>
  <p:cmAuthor id="2" name="nbigbee" initials="NB" lastIdx="13" clrIdx="1">
    <p:extLst>
      <p:ext uri="{19B8F6BF-5375-455C-9EA6-DF929625EA0E}">
        <p15:presenceInfo xmlns:p15="http://schemas.microsoft.com/office/powerpoint/2012/main" userId="nbigbee" providerId="None"/>
      </p:ext>
    </p:extLst>
  </p:cmAuthor>
  <p:cmAuthor id="3" name="Stice, Clayton" initials="SC" lastIdx="1" clrIdx="2">
    <p:extLst>
      <p:ext uri="{19B8F6BF-5375-455C-9EA6-DF929625EA0E}">
        <p15:presenceInfo xmlns:p15="http://schemas.microsoft.com/office/powerpoint/2012/main" userId="S-1-5-21-639947351-343809578-3807592339-552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D34"/>
    <a:srgbClr val="4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67036" autoAdjust="0"/>
  </p:normalViewPr>
  <p:slideViewPr>
    <p:cSldViewPr showGuides="1">
      <p:cViewPr varScale="1">
        <p:scale>
          <a:sx n="78" d="100"/>
          <a:sy n="78" d="100"/>
        </p:scale>
        <p:origin x="237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 more added since slide was drafted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573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69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alendar/2017/5/25/107863-TAC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1336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DER Mapping Proposal</a:t>
            </a:r>
            <a:endParaRPr lang="en-US" sz="2800" b="1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3429000" y="3733800"/>
            <a:ext cx="4343400" cy="2743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January 2018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Until the rules are Written and Implemented…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ERCOT to complete the mapping based on the provided information.</a:t>
            </a:r>
          </a:p>
          <a:p>
            <a:r>
              <a:rPr lang="en-US" sz="2800" dirty="0" smtClean="0"/>
              <a:t>ERCOT modify RARF to include CIM load and process DG RARFs </a:t>
            </a:r>
          </a:p>
          <a:p>
            <a:pPr lvl="1"/>
            <a:r>
              <a:rPr lang="en-US" sz="2400" dirty="0" smtClean="0"/>
              <a:t>NPRR section 3.10</a:t>
            </a:r>
          </a:p>
          <a:p>
            <a:pPr lvl="1"/>
            <a:r>
              <a:rPr lang="en-US" sz="2400" dirty="0" smtClean="0"/>
              <a:t>RRGRR add existing field to DG RARF</a:t>
            </a:r>
          </a:p>
          <a:p>
            <a:r>
              <a:rPr lang="en-US" sz="2800" dirty="0" smtClean="0"/>
              <a:t>Annual Survey for verification to TDSPs of registered DG mapping</a:t>
            </a:r>
          </a:p>
          <a:p>
            <a:pPr lvl="1"/>
            <a:r>
              <a:rPr lang="en-US" sz="2400" dirty="0" smtClean="0"/>
              <a:t>PGRR insert annual survey to TSP under ALDR section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30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457200" y="914400"/>
            <a:ext cx="7767588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Improve situational awareness of </a:t>
            </a:r>
            <a:r>
              <a:rPr lang="en-US" dirty="0" smtClean="0"/>
              <a:t>registered DG </a:t>
            </a:r>
            <a:r>
              <a:rPr lang="en-US" dirty="0"/>
              <a:t>activity that could affect the bulk power grid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At </a:t>
            </a:r>
            <a:r>
              <a:rPr lang="en-US" dirty="0" smtClean="0">
                <a:solidFill>
                  <a:prstClr val="black"/>
                </a:solidFill>
              </a:rPr>
              <a:t>increased </a:t>
            </a:r>
            <a:r>
              <a:rPr lang="en-US" dirty="0">
                <a:solidFill>
                  <a:prstClr val="black"/>
                </a:solidFill>
              </a:rPr>
              <a:t>levels of penetration, DERs will impact ERCOT’s planning and operations 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Errors in Load Distribution Factors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Contingency analysis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Congestion management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Outages and restoration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Load </a:t>
            </a:r>
            <a:r>
              <a:rPr lang="en-US" dirty="0" smtClean="0">
                <a:solidFill>
                  <a:prstClr val="black"/>
                </a:solidFill>
              </a:rPr>
              <a:t>forecasting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 smtClean="0">
                <a:solidFill>
                  <a:prstClr val="black"/>
                </a:solidFill>
              </a:rPr>
              <a:t>State Estimator</a:t>
            </a:r>
          </a:p>
          <a:p>
            <a:r>
              <a:rPr lang="en-US" dirty="0" smtClean="0"/>
              <a:t>See</a:t>
            </a:r>
            <a:r>
              <a:rPr lang="en-US" dirty="0"/>
              <a:t>:  DER Reliability White Paper from March 22, 2017:</a:t>
            </a:r>
          </a:p>
          <a:p>
            <a:pPr lvl="1"/>
            <a:r>
              <a:rPr lang="en-US" dirty="0">
                <a:hlinkClick r:id="rId2"/>
              </a:rPr>
              <a:t>http://www.ercot.com/calendar/2017/5/25/107863-TAC</a:t>
            </a: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defRPr/>
            </a:pPr>
            <a:endParaRPr lang="en-US" sz="1100" dirty="0" smtClean="0"/>
          </a:p>
          <a:p>
            <a:pPr marL="285750" indent="-285750">
              <a:spcBef>
                <a:spcPts val="0"/>
              </a:spcBef>
              <a:defRPr/>
            </a:pPr>
            <a:r>
              <a:rPr lang="en-US" dirty="0" smtClean="0"/>
              <a:t>DER </a:t>
            </a:r>
            <a:r>
              <a:rPr lang="en-US" dirty="0"/>
              <a:t>Mapping </a:t>
            </a:r>
            <a:r>
              <a:rPr lang="en-US" dirty="0" smtClean="0"/>
              <a:t>is a required step in providing LMP pricing to DER. This is discussed in the “ERCOT </a:t>
            </a:r>
            <a:r>
              <a:rPr lang="en-US" dirty="0"/>
              <a:t>Concept Paper </a:t>
            </a:r>
            <a:r>
              <a:rPr lang="en-US" dirty="0" smtClean="0"/>
              <a:t>on Distributed </a:t>
            </a:r>
            <a:r>
              <a:rPr lang="en-US" dirty="0"/>
              <a:t>Energy Resources </a:t>
            </a:r>
            <a:r>
              <a:rPr lang="en-US" dirty="0" smtClean="0"/>
              <a:t>in </a:t>
            </a:r>
            <a:r>
              <a:rPr lang="en-US" dirty="0"/>
              <a:t>the ERCOT </a:t>
            </a:r>
            <a:r>
              <a:rPr lang="en-US" dirty="0" smtClean="0"/>
              <a:t>Region”.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endParaRPr lang="en-US" dirty="0"/>
          </a:p>
        </p:txBody>
      </p:sp>
      <p:sp>
        <p:nvSpPr>
          <p:cNvPr id="6" name="Title 8"/>
          <p:cNvSpPr txBox="1">
            <a:spLocks/>
          </p:cNvSpPr>
          <p:nvPr/>
        </p:nvSpPr>
        <p:spPr>
          <a:xfrm>
            <a:off x="379663" y="228600"/>
            <a:ext cx="8444685" cy="4616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ACC8"/>
                </a:solidFill>
              </a:rPr>
              <a:t>ERCOT’s goals for DER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91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 flipH="1">
            <a:off x="5791200" y="2057400"/>
            <a:ext cx="685800" cy="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Trend lines for Registered DG </a:t>
            </a:r>
            <a:r>
              <a:rPr lang="en-US" sz="2000" dirty="0" smtClean="0"/>
              <a:t>(4Q09-Nov 17)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383" y="3258232"/>
            <a:ext cx="5158817" cy="2865374"/>
          </a:xfrm>
          <a:prstGeom prst="rect">
            <a:avLst/>
          </a:prstGeom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266494"/>
            <a:ext cx="5410200" cy="2711098"/>
          </a:xfrm>
          <a:prstGeom prst="rect">
            <a:avLst/>
          </a:prstGeom>
          <a:ln w="19050">
            <a:solidFill>
              <a:schemeClr val="accent4">
                <a:lumMod val="75000"/>
                <a:lumOff val="2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33400" y="4738319"/>
            <a:ext cx="239238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Calibri" panose="020F0502020204030204"/>
              </a:rPr>
              <a:t>600 MW of Registered DG now on the system</a:t>
            </a:r>
            <a:endParaRPr lang="en-US" sz="1000" b="1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773380" y="5029200"/>
            <a:ext cx="685800" cy="0"/>
          </a:xfrm>
          <a:prstGeom prst="straightConnector1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324600" y="1601568"/>
            <a:ext cx="2286000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  <a:latin typeface="Calibri" panose="020F0502020204030204"/>
              </a:rPr>
              <a:t>120 Registered DG units on the system; 37 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new </a:t>
            </a:r>
            <a:r>
              <a:rPr lang="en-US" b="1" dirty="0" smtClean="0">
                <a:solidFill>
                  <a:prstClr val="black"/>
                </a:solidFill>
                <a:latin typeface="Calibri" panose="020F0502020204030204"/>
              </a:rPr>
              <a:t>so far in 2017</a:t>
            </a:r>
            <a:endParaRPr lang="en-US" sz="1000" b="1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7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involved in </a:t>
            </a:r>
            <a:r>
              <a:rPr lang="en-US" dirty="0" smtClean="0"/>
              <a:t>Registered DG </a:t>
            </a:r>
            <a:r>
              <a:rPr lang="en-US" dirty="0"/>
              <a:t>Mapping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5344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Mapping is not the same as Modeling</a:t>
            </a:r>
          </a:p>
          <a:p>
            <a:pPr lvl="1"/>
            <a:r>
              <a:rPr lang="en-US" sz="2600" dirty="0" smtClean="0"/>
              <a:t>Distribution system modeling is the responsibility of the Distribution Service Providers (DSPs)</a:t>
            </a:r>
          </a:p>
          <a:p>
            <a:pPr lvl="1"/>
            <a:r>
              <a:rPr lang="en-US" sz="2600" dirty="0" smtClean="0"/>
              <a:t>Modeling </a:t>
            </a:r>
            <a:r>
              <a:rPr lang="en-US" sz="2600" dirty="0"/>
              <a:t>involves gathering, generating and maintaining distribution system information  (impedances, switches, etc.) – a compilation of TSP, DSP and Resource data</a:t>
            </a:r>
          </a:p>
          <a:p>
            <a:r>
              <a:rPr lang="en-US" sz="3600" dirty="0"/>
              <a:t>ERCOT intends to map registered DGs and no intention of modeling the distribution system</a:t>
            </a:r>
          </a:p>
          <a:p>
            <a:r>
              <a:rPr lang="en-US" sz="3600" dirty="0"/>
              <a:t>Mapping </a:t>
            </a:r>
            <a:r>
              <a:rPr lang="en-US" sz="3600" dirty="0" smtClean="0"/>
              <a:t>is associating </a:t>
            </a:r>
            <a:r>
              <a:rPr lang="en-US" sz="3600" dirty="0"/>
              <a:t>registered DG with its appropriate Common Information Model Load (CIM Load) in the Network Operations Model </a:t>
            </a:r>
          </a:p>
          <a:p>
            <a:pPr lvl="1"/>
            <a:r>
              <a:rPr lang="en-US" sz="2600" dirty="0"/>
              <a:t>CIM Loads are modeling constructs developed by Transmission Service Providers (</a:t>
            </a:r>
            <a:r>
              <a:rPr lang="en-US" sz="2600" dirty="0" smtClean="0"/>
              <a:t>TSPs)</a:t>
            </a:r>
          </a:p>
          <a:p>
            <a:pPr marL="0" indent="0">
              <a:buNone/>
            </a:pPr>
            <a:endParaRPr lang="en-US" sz="2300" dirty="0" smtClean="0"/>
          </a:p>
          <a:p>
            <a:pPr marL="0" indent="0">
              <a:buNone/>
            </a:pPr>
            <a:r>
              <a:rPr lang="en-US" sz="2300" dirty="0" smtClean="0"/>
              <a:t>Note* Distribution connected Load Resources have been providing CIM load mapping information in a similar way via RARF submissions.</a:t>
            </a:r>
          </a:p>
          <a:p>
            <a:endParaRPr lang="en-US" sz="3600" dirty="0"/>
          </a:p>
          <a:p>
            <a:pPr lvl="1"/>
            <a:endParaRPr lang="en-US" sz="12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8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</a:t>
            </a:r>
            <a:r>
              <a:rPr lang="en-US" dirty="0" smtClean="0"/>
              <a:t>DGs </a:t>
            </a:r>
            <a:r>
              <a:rPr lang="en-US" dirty="0"/>
              <a:t>require mapping?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1143000"/>
            <a:ext cx="80391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7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ERCOT proposes to map Registered Distributed Generation (Registered DGs) to their appropriate CIM Loads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Registration with ERCOT is required for DG &gt;1 MW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There are 120 registered DG units on the system as of Nov.</a:t>
            </a:r>
            <a:r>
              <a:rPr lang="en-US" sz="6000" dirty="0" smtClean="0">
                <a:solidFill>
                  <a:sysClr val="windowText" lastClr="000000"/>
                </a:solidFill>
                <a:latin typeface="Calibri" panose="020F0502020204030204"/>
              </a:rPr>
              <a:t> 2017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A small</a:t>
            </a:r>
            <a:r>
              <a:rPr kumimoji="0" lang="en-US" sz="6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 percentage of registered DG are less than 1 MW.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Note*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the ERCOT reliability whitepaper ERCOT discusses the concept of accumulations or clusters of smaller (unregistered) DGs.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local areas these accumulations may start to resemble larger Registered DGs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is a </a:t>
            </a: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potential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long-term issue, </a:t>
            </a:r>
            <a:r>
              <a:rPr kumimoji="0" lang="en-US" sz="4000" b="0" i="0" u="sng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the agenda today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519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Where does this stand?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TDSPs, TSPs and DSPs have been </a:t>
            </a:r>
            <a:r>
              <a:rPr lang="en-US" sz="2800" dirty="0" smtClean="0">
                <a:solidFill>
                  <a:prstClr val="black"/>
                </a:solidFill>
                <a:latin typeface="Calibri" panose="020F0502020204030204"/>
              </a:rPr>
              <a:t>helpful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in providing </a:t>
            </a:r>
            <a:r>
              <a:rPr lang="en-US" sz="2800" dirty="0" smtClean="0">
                <a:solidFill>
                  <a:prstClr val="black"/>
                </a:solidFill>
                <a:latin typeface="Calibri" panose="020F0502020204030204"/>
              </a:rPr>
              <a:t>mapping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data to ERCOT for current Registered DGs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ERCOT has </a:t>
            </a:r>
            <a:r>
              <a:rPr lang="en-US" sz="2800" dirty="0" smtClean="0">
                <a:solidFill>
                  <a:prstClr val="black"/>
                </a:solidFill>
                <a:latin typeface="Calibri" panose="020F0502020204030204"/>
              </a:rPr>
              <a:t>mapped most of the 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current fleet of Registered DGs </a:t>
            </a:r>
            <a:r>
              <a:rPr lang="en-US" sz="2800" dirty="0" smtClean="0">
                <a:solidFill>
                  <a:prstClr val="black"/>
                </a:solidFill>
                <a:latin typeface="Calibri" panose="020F0502020204030204"/>
              </a:rPr>
              <a:t>to their appropriate CIM Loads in the model</a:t>
            </a:r>
            <a:endParaRPr lang="en-US" sz="2800" dirty="0">
              <a:solidFill>
                <a:prstClr val="black"/>
              </a:solidFill>
              <a:latin typeface="Calibri" panose="020F0502020204030204"/>
            </a:endParaRP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Data was provided bilaterally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via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email following ERCOT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requests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1050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Calibri" panose="020F0502020204030204"/>
              </a:rPr>
              <a:t>Goal </a:t>
            </a:r>
            <a:r>
              <a:rPr lang="en-US" sz="2800" b="1" dirty="0">
                <a:solidFill>
                  <a:prstClr val="black"/>
                </a:solidFill>
                <a:latin typeface="Calibri" panose="020F0502020204030204"/>
              </a:rPr>
              <a:t>of today’s roundtable discussion:  identify best process for mapping going forward</a:t>
            </a:r>
          </a:p>
          <a:p>
            <a:pPr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Agree on framework </a:t>
            </a:r>
            <a:r>
              <a:rPr lang="en-US" sz="2400" dirty="0" smtClean="0">
                <a:solidFill>
                  <a:prstClr val="black"/>
                </a:solidFill>
                <a:latin typeface="Calibri" panose="020F0502020204030204"/>
              </a:rPr>
              <a:t>to formalize 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the process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1000" dirty="0">
              <a:solidFill>
                <a:prstClr val="black"/>
              </a:solidFill>
              <a:latin typeface="Calibri" panose="020F0502020204030204"/>
            </a:endParaRP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9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“Mapping” Roadmap- Near Term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24237" y="95907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Establish </a:t>
            </a:r>
            <a:r>
              <a:rPr lang="en-US" dirty="0" smtClean="0"/>
              <a:t>Mapping process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42478" y="2672522"/>
            <a:ext cx="164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 Entity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943" y="2656873"/>
            <a:ext cx="520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TSP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2943" y="185628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DSP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846667" y="2225614"/>
            <a:ext cx="15806" cy="431259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750767">
            <a:off x="1218341" y="1925440"/>
            <a:ext cx="20997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Communication to establish CIM load location</a:t>
            </a:r>
          </a:p>
        </p:txBody>
      </p:sp>
      <p:cxnSp>
        <p:nvCxnSpPr>
          <p:cNvPr id="11" name="Straight Arrow Connector 10"/>
          <p:cNvCxnSpPr>
            <a:endCxn id="8" idx="3"/>
          </p:cNvCxnSpPr>
          <p:nvPr/>
        </p:nvCxnSpPr>
        <p:spPr>
          <a:xfrm flipH="1" flipV="1">
            <a:off x="1104697" y="2040948"/>
            <a:ext cx="1308659" cy="692403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8948" y="2623580"/>
            <a:ext cx="1277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establish IA and metering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10023" y="4360575"/>
            <a:ext cx="1860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ERCOT process</a:t>
            </a:r>
          </a:p>
          <a:p>
            <a:r>
              <a:rPr lang="en-US" dirty="0" smtClean="0"/>
              <a:t>RARF </a:t>
            </a:r>
            <a:r>
              <a:rPr lang="en-US" dirty="0"/>
              <a:t>Submittal</a:t>
            </a:r>
          </a:p>
        </p:txBody>
      </p:sp>
      <p:cxnSp>
        <p:nvCxnSpPr>
          <p:cNvPr id="14" name="Straight Arrow Connector 13"/>
          <p:cNvCxnSpPr>
            <a:stCxn id="6" idx="2"/>
          </p:cNvCxnSpPr>
          <p:nvPr/>
        </p:nvCxnSpPr>
        <p:spPr>
          <a:xfrm flipH="1">
            <a:off x="3162606" y="3041854"/>
            <a:ext cx="1" cy="13888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66798" y="5323055"/>
            <a:ext cx="635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RARF submittal to follow Load Resource process and include information required for mapping resource to correct CIM load</a:t>
            </a:r>
          </a:p>
        </p:txBody>
      </p:sp>
      <p:cxnSp>
        <p:nvCxnSpPr>
          <p:cNvPr id="16" name="Straight Arrow Connector 15"/>
          <p:cNvCxnSpPr>
            <a:stCxn id="13" idx="3"/>
            <a:endCxn id="17" idx="1"/>
          </p:cNvCxnSpPr>
          <p:nvPr/>
        </p:nvCxnSpPr>
        <p:spPr>
          <a:xfrm>
            <a:off x="3770469" y="4683741"/>
            <a:ext cx="563102" cy="1036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33571" y="4232441"/>
            <a:ext cx="1607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ERCOT submits CAMR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472441" y="4251340"/>
            <a:ext cx="229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ERCOT NMMS group to </a:t>
            </a:r>
            <a:r>
              <a:rPr lang="en-US" dirty="0" smtClean="0"/>
              <a:t>execute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671147" y="4724400"/>
            <a:ext cx="8012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91511" y="3260843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ERCOT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854142" y="2932816"/>
            <a:ext cx="15806" cy="431259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1461510" y="3005124"/>
            <a:ext cx="1033035" cy="303774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54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“Mapping” </a:t>
            </a:r>
            <a:r>
              <a:rPr lang="en-US" dirty="0" smtClean="0"/>
              <a:t>Proposal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/>
              <a:t>Transmission </a:t>
            </a:r>
            <a:r>
              <a:rPr lang="en-US" sz="2000" dirty="0" smtClean="0"/>
              <a:t>model and Mapping Example.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64663" y="1330164"/>
            <a:ext cx="382397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CIM </a:t>
            </a:r>
            <a:r>
              <a:rPr lang="en-US" dirty="0"/>
              <a:t>Load is the telemetered value  that is typically brought in from the high side of the substation transformer</a:t>
            </a:r>
          </a:p>
          <a:p>
            <a:endParaRPr lang="en-US" dirty="0"/>
          </a:p>
          <a:p>
            <a:r>
              <a:rPr lang="en-US" dirty="0"/>
              <a:t>Mapping associates Registered DG under a CIM load that consists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Loads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Registered DG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Controllable Load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Non-Controllable Load </a:t>
            </a:r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564" y="945112"/>
            <a:ext cx="4376639" cy="506916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28801" y="5486400"/>
            <a:ext cx="7239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This approach mirrors the Load Resource process which is manageable for lower volumes of mapping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50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1143000"/>
          </a:xfrm>
        </p:spPr>
        <p:txBody>
          <a:bodyPr/>
          <a:lstStyle/>
          <a:p>
            <a:r>
              <a:rPr lang="en-US" dirty="0"/>
              <a:t>“Mapping” Roadmap- Mid Term Proposal (future)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8541" y="927706"/>
            <a:ext cx="8610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Moving to an on-line registration tool which handles the mapping of Registered DG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2135501"/>
            <a:ext cx="164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 Entity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8541" y="2135501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DSP</a:t>
            </a:r>
          </a:p>
        </p:txBody>
      </p:sp>
      <p:cxnSp>
        <p:nvCxnSpPr>
          <p:cNvPr id="9" name="Straight Arrow Connector 8"/>
          <p:cNvCxnSpPr>
            <a:stCxn id="6" idx="1"/>
            <a:endCxn id="8" idx="3"/>
          </p:cNvCxnSpPr>
          <p:nvPr/>
        </p:nvCxnSpPr>
        <p:spPr>
          <a:xfrm flipH="1">
            <a:off x="800295" y="2320167"/>
            <a:ext cx="1104705" cy="0"/>
          </a:xfrm>
          <a:prstGeom prst="straightConnector1">
            <a:avLst/>
          </a:prstGeom>
          <a:ln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1478012"/>
            <a:ext cx="1602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establish IA and metering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53957" y="4002892"/>
            <a:ext cx="16965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On-Line registration tool for DG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6" idx="2"/>
          </p:cNvCxnSpPr>
          <p:nvPr/>
        </p:nvCxnSpPr>
        <p:spPr>
          <a:xfrm flipH="1">
            <a:off x="2725128" y="2504833"/>
            <a:ext cx="1" cy="138882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78612" y="4984363"/>
            <a:ext cx="3542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Submittal </a:t>
            </a:r>
            <a:r>
              <a:rPr lang="en-US" dirty="0"/>
              <a:t>would require </a:t>
            </a:r>
            <a:r>
              <a:rPr lang="en-US" dirty="0" smtClean="0"/>
              <a:t>Resource Entity </a:t>
            </a:r>
            <a:r>
              <a:rPr lang="en-US" dirty="0"/>
              <a:t>to select CIM </a:t>
            </a:r>
            <a:r>
              <a:rPr lang="en-US" dirty="0" smtClean="0"/>
              <a:t>load using the registration tool.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333571" y="4232441"/>
            <a:ext cx="1607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CAMR </a:t>
            </a:r>
            <a:r>
              <a:rPr lang="en-US" dirty="0"/>
              <a:t>process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72441" y="4251340"/>
            <a:ext cx="22905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TSP/ERCOT </a:t>
            </a:r>
            <a:r>
              <a:rPr lang="en-US" dirty="0"/>
              <a:t>NMMS group to execute NOMCR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671147" y="4555606"/>
            <a:ext cx="8012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52880" y="4555606"/>
            <a:ext cx="80129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3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18753</TotalTime>
  <Words>677</Words>
  <Application>Microsoft Office PowerPoint</Application>
  <PresentationFormat>On-screen Show (4:3)</PresentationFormat>
  <Paragraphs>98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Trend lines for Registered DG (4Q09-Nov 17)</vt:lpstr>
      <vt:lpstr>What’s involved in Registered DG Mapping</vt:lpstr>
      <vt:lpstr>Which DGs require mapping?</vt:lpstr>
      <vt:lpstr>Where does this stand?</vt:lpstr>
      <vt:lpstr>“Mapping” Roadmap- Near Term Proposal</vt:lpstr>
      <vt:lpstr>“Mapping” Proposal Transmission model and Mapping Example.</vt:lpstr>
      <vt:lpstr>“Mapping” Roadmap- Mid Term Proposal (future)</vt:lpstr>
      <vt:lpstr>Until the rules are Written and Implemented…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203</cp:revision>
  <cp:lastPrinted>2016-01-21T20:53:15Z</cp:lastPrinted>
  <dcterms:created xsi:type="dcterms:W3CDTF">2016-01-21T15:20:31Z</dcterms:created>
  <dcterms:modified xsi:type="dcterms:W3CDTF">2018-01-04T18:46:01Z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