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9" r:id="rId3"/>
    <p:sldId id="257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5551AF-8CD8-497C-8229-57D58853C0B0}" type="datetimeFigureOut">
              <a:rPr lang="en-US" smtClean="0"/>
              <a:t>1/8/2018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F923BE-09A6-4E62-B431-38AFC7D8D7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468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2962B-8953-476D-9E2A-850698B2E256}" type="datetime1">
              <a:rPr lang="en-US" smtClean="0"/>
              <a:t>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D266F-74CA-4AE2-8527-C8E6ACD37FD0}" type="datetime1">
              <a:rPr lang="en-US" smtClean="0"/>
              <a:t>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1E059-F9D8-49BF-895D-2A6AAB33C8C2}" type="datetime1">
              <a:rPr lang="en-US" smtClean="0"/>
              <a:t>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4D6B8-0739-41D1-8BCF-1D86B5945B7B}" type="datetime1">
              <a:rPr lang="en-US" smtClean="0"/>
              <a:t>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FB8D-3742-491E-87CE-54E1DB8CE097}" type="datetime1">
              <a:rPr lang="en-US" smtClean="0"/>
              <a:t>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475F-F24F-4404-A159-B2E0868CB43E}" type="datetime1">
              <a:rPr lang="en-US" smtClean="0"/>
              <a:t>1/8/2018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B5F40-1724-45AC-9E8F-3995753F3C41}" type="datetime1">
              <a:rPr lang="en-US" smtClean="0"/>
              <a:t>1/8/2018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22F0C-1B97-4759-8D52-88ECF6F80EA6}" type="datetime1">
              <a:rPr lang="en-US" smtClean="0"/>
              <a:t>1/8/2018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531ED-07C5-4639-9994-6E2680624364}" type="datetime1">
              <a:rPr lang="en-US" smtClean="0"/>
              <a:t>1/8/2018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C82AF-1224-4BBE-8389-7110B741EE02}" type="datetime1">
              <a:rPr lang="en-US" smtClean="0"/>
              <a:t>1/8/2018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3AAD-494F-4935-9B32-6C017EC59661}" type="datetime1">
              <a:rPr lang="en-US" smtClean="0"/>
              <a:t>1/8/2018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6EC76-C7BB-4B64-AB2C-4CA666B08B18}" type="datetime1">
              <a:rPr lang="en-US" smtClean="0"/>
              <a:t>1/8/2018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Market Credit Working Group update to the Wholesale Market Subcommittee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1/10/2018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42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MCWG update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Joint meeting of MCWG and CWG on Friday, December 15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</a:p>
          <a:p>
            <a:r>
              <a:rPr lang="en-US" dirty="0" smtClean="0"/>
              <a:t>3 NPRRs reviewed for credit impacts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o credit impact</a:t>
            </a:r>
          </a:p>
          <a:p>
            <a:r>
              <a:rPr lang="en-US" dirty="0" smtClean="0"/>
              <a:t>CRR Auction Credit Calculator</a:t>
            </a:r>
          </a:p>
          <a:p>
            <a:pPr lvl="1"/>
            <a:r>
              <a:rPr lang="en-US" dirty="0" smtClean="0"/>
              <a:t>Comments by Luminant, ERCOT Staff, and Garland reviewed.</a:t>
            </a:r>
          </a:p>
          <a:p>
            <a:pPr lvl="1"/>
            <a:r>
              <a:rPr lang="en-US" dirty="0" smtClean="0"/>
              <a:t>Edits to the SCR nearing completion.</a:t>
            </a:r>
            <a:endParaRPr lang="en-US" dirty="0"/>
          </a:p>
          <a:p>
            <a:r>
              <a:rPr lang="en-US" dirty="0" smtClean="0"/>
              <a:t>NPRR850 – Market Suspension and Restart</a:t>
            </a:r>
          </a:p>
          <a:p>
            <a:pPr lvl="1"/>
            <a:r>
              <a:rPr lang="en-US" dirty="0" smtClean="0"/>
              <a:t>Reviewed language and proposed minor edits to the credit section.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81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MCWG update to WMS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/>
          </a:bodyPr>
          <a:lstStyle/>
          <a:p>
            <a:r>
              <a:rPr lang="en-US" sz="2000" dirty="0"/>
              <a:t>Approved Revision / Change Requests</a:t>
            </a:r>
          </a:p>
          <a:p>
            <a:pPr marL="0" indent="0">
              <a:buNone/>
            </a:pPr>
            <a:endParaRPr lang="en-US" sz="4400" dirty="0"/>
          </a:p>
          <a:p>
            <a:pPr marL="0" indent="0">
              <a:buNone/>
            </a:pPr>
            <a:endParaRPr lang="en-US" sz="4400" dirty="0"/>
          </a:p>
          <a:p>
            <a:pPr marL="0" indent="0">
              <a:buNone/>
            </a:pPr>
            <a:endParaRPr lang="en-US" sz="4400" dirty="0"/>
          </a:p>
          <a:p>
            <a:pPr marL="0" indent="0">
              <a:buNone/>
            </a:pPr>
            <a:endParaRPr lang="en-US" sz="4400" dirty="0"/>
          </a:p>
          <a:p>
            <a:pPr marL="0" indent="0">
              <a:buNone/>
            </a:pPr>
            <a:endParaRPr lang="en-US" sz="4400" dirty="0"/>
          </a:p>
          <a:p>
            <a:pPr marL="0" indent="0">
              <a:buNone/>
            </a:pPr>
            <a:endParaRPr lang="en-US" sz="4400" dirty="0"/>
          </a:p>
          <a:p>
            <a:pPr marL="0" indent="0">
              <a:buNone/>
            </a:pPr>
            <a:endParaRPr lang="en-US" sz="4400" dirty="0"/>
          </a:p>
          <a:p>
            <a:pPr marL="0" indent="0">
              <a:buNone/>
            </a:pPr>
            <a:endParaRPr lang="en-US" sz="4400" dirty="0"/>
          </a:p>
          <a:p>
            <a:pPr marL="0" indent="0">
              <a:buNone/>
            </a:pPr>
            <a:endParaRPr lang="en-US" sz="4400" dirty="0"/>
          </a:p>
          <a:p>
            <a:pPr marL="0" indent="0">
              <a:buNone/>
            </a:pPr>
            <a:endParaRPr lang="en-US" sz="4400" dirty="0"/>
          </a:p>
          <a:p>
            <a:pPr marL="0" indent="0">
              <a:buNone/>
            </a:pPr>
            <a:endParaRPr lang="en-US" sz="4400" dirty="0"/>
          </a:p>
          <a:p>
            <a:pPr marL="0" indent="0">
              <a:buNone/>
            </a:pPr>
            <a:endParaRPr lang="en-US" sz="4400" dirty="0"/>
          </a:p>
          <a:p>
            <a:pPr marL="0" indent="0">
              <a:buNone/>
            </a:pPr>
            <a:endParaRPr lang="en-US" sz="4400" dirty="0"/>
          </a:p>
          <a:p>
            <a:pPr marL="0" indent="0">
              <a:buNone/>
            </a:pPr>
            <a:endParaRPr lang="en-US" sz="4400" dirty="0"/>
          </a:p>
          <a:p>
            <a:pPr marL="0" indent="0">
              <a:buNone/>
            </a:pPr>
            <a:endParaRPr lang="en-US" sz="4400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1676400"/>
            <a:ext cx="6248400" cy="489900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447800" y="5181600"/>
            <a:ext cx="62484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08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Current ERCOT Credit Exposure Calculation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MAX of (from historical 14 day settlements):</a:t>
            </a:r>
          </a:p>
          <a:p>
            <a:r>
              <a:rPr lang="en-US" dirty="0" smtClean="0"/>
              <a:t>[(Average settlement amount) + (Unsettled daily average amount)</a:t>
            </a:r>
            <a:r>
              <a:rPr lang="en-US" dirty="0"/>
              <a:t> + Outstanding </a:t>
            </a:r>
            <a:r>
              <a:rPr lang="en-US" dirty="0" smtClean="0"/>
              <a:t>Invoices]</a:t>
            </a:r>
          </a:p>
          <a:p>
            <a:pPr marL="0" indent="0">
              <a:buNone/>
            </a:pPr>
            <a:r>
              <a:rPr lang="en-US" dirty="0" smtClean="0"/>
              <a:t>or</a:t>
            </a:r>
            <a:endParaRPr lang="en-US" dirty="0"/>
          </a:p>
          <a:p>
            <a:r>
              <a:rPr lang="en-US" dirty="0" smtClean="0"/>
              <a:t>[[(Load – Gen)*RTSPPs] + [(Energy Sales – Energy Purchases)*RTSPPs]]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Note: Backward looking (uses historical prices).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 rot="19972211">
            <a:off x="1676400" y="3276600"/>
            <a:ext cx="5257800" cy="685800"/>
          </a:xfrm>
          <a:prstGeom prst="rect">
            <a:avLst/>
          </a:prstGeom>
          <a:solidFill>
            <a:schemeClr val="accent1">
              <a:alpha val="5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Extreme Simplification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2386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ERCOT Credit Exposure Calculation After NPRR800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MAX of: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RFAF*</a:t>
            </a:r>
            <a:r>
              <a:rPr lang="en-US" dirty="0" smtClean="0"/>
              <a:t>[(Average settlement amount) + (Unsettled daily average amount)</a:t>
            </a:r>
            <a:r>
              <a:rPr lang="en-US" dirty="0"/>
              <a:t> + Outstanding </a:t>
            </a:r>
            <a:r>
              <a:rPr lang="en-US" dirty="0" smtClean="0"/>
              <a:t>Invoices]</a:t>
            </a:r>
          </a:p>
          <a:p>
            <a:pPr marL="0" indent="0">
              <a:buNone/>
            </a:pPr>
            <a:r>
              <a:rPr lang="en-US" dirty="0" smtClean="0"/>
              <a:t>or</a:t>
            </a:r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RFAF*</a:t>
            </a:r>
            <a:r>
              <a:rPr lang="en-US" dirty="0" smtClean="0"/>
              <a:t>[[(Load – Gen)*RTSPPs] + [(Energy Sales – Energy Purchases)*RTSPPs]]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46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ERCOT Credit Exposure Calculation After NPRR800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RFAF = Real-Time Forward Adjustment Factor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RFAF = (The forward 3 week average of ICE futures prices for North Hub) / (average of RTSPPs for most recent 14 settled days)</a:t>
            </a:r>
          </a:p>
          <a:p>
            <a:r>
              <a:rPr lang="en-US" dirty="0" smtClean="0"/>
              <a:t>ICE Futures = Daily mark-to-market futures prices that ICE uses for margining.</a:t>
            </a:r>
          </a:p>
          <a:p>
            <a:r>
              <a:rPr lang="en-US" dirty="0" smtClean="0"/>
              <a:t>Similar calculation happens for DAM activity.</a:t>
            </a:r>
          </a:p>
        </p:txBody>
      </p:sp>
    </p:spTree>
    <p:extLst>
      <p:ext uri="{BB962C8B-B14F-4D97-AF65-F5344CB8AC3E}">
        <p14:creationId xmlns:p14="http://schemas.microsoft.com/office/powerpoint/2010/main" val="114687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0605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NPRR800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Be prepared for this summer!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ERCOT training for NPRR800 coming soon!!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6907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1301</TotalTime>
  <Words>252</Words>
  <Application>Microsoft Office PowerPoint</Application>
  <PresentationFormat>On-screen Show (4:3)</PresentationFormat>
  <Paragraphs>50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Market Credit Working Group update to the Wholesale Market Subcommittee</vt:lpstr>
      <vt:lpstr>MCWG update to WMS</vt:lpstr>
      <vt:lpstr>MCWG update to WMS</vt:lpstr>
      <vt:lpstr>Current ERCOT Credit Exposure Calculation</vt:lpstr>
      <vt:lpstr>ERCOT Credit Exposure Calculation After NPRR800</vt:lpstr>
      <vt:lpstr>ERCOT Credit Exposure Calculation After NPRR800</vt:lpstr>
      <vt:lpstr>NPRR800  Be prepared for this summer!  ERCOT training for NPRR800 coming soon!!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Credit Working Group update to the Wholesale Market Subcommittee</dc:title>
  <dc:creator>Barnes, Bill</dc:creator>
  <cp:lastModifiedBy>Suzy Clifton </cp:lastModifiedBy>
  <cp:revision>120</cp:revision>
  <dcterms:created xsi:type="dcterms:W3CDTF">2006-08-16T00:00:00Z</dcterms:created>
  <dcterms:modified xsi:type="dcterms:W3CDTF">2018-01-08T21:30:53Z</dcterms:modified>
</cp:coreProperties>
</file>