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8"/>
  </p:notesMasterIdLst>
  <p:handoutMasterIdLst>
    <p:handoutMasterId r:id="rId39"/>
  </p:handoutMasterIdLst>
  <p:sldIdLst>
    <p:sldId id="260" r:id="rId7"/>
    <p:sldId id="341" r:id="rId8"/>
    <p:sldId id="401" r:id="rId9"/>
    <p:sldId id="404" r:id="rId10"/>
    <p:sldId id="402" r:id="rId11"/>
    <p:sldId id="403" r:id="rId12"/>
    <p:sldId id="405" r:id="rId13"/>
    <p:sldId id="406" r:id="rId14"/>
    <p:sldId id="352" r:id="rId15"/>
    <p:sldId id="408" r:id="rId16"/>
    <p:sldId id="409" r:id="rId17"/>
    <p:sldId id="410" r:id="rId18"/>
    <p:sldId id="411" r:id="rId19"/>
    <p:sldId id="412" r:id="rId20"/>
    <p:sldId id="413" r:id="rId21"/>
    <p:sldId id="414" r:id="rId22"/>
    <p:sldId id="415" r:id="rId23"/>
    <p:sldId id="363" r:id="rId24"/>
    <p:sldId id="367" r:id="rId25"/>
    <p:sldId id="368" r:id="rId26"/>
    <p:sldId id="364" r:id="rId27"/>
    <p:sldId id="395" r:id="rId28"/>
    <p:sldId id="387" r:id="rId29"/>
    <p:sldId id="372" r:id="rId30"/>
    <p:sldId id="392" r:id="rId31"/>
    <p:sldId id="396" r:id="rId32"/>
    <p:sldId id="393" r:id="rId33"/>
    <p:sldId id="397" r:id="rId34"/>
    <p:sldId id="398" r:id="rId35"/>
    <p:sldId id="394" r:id="rId36"/>
    <p:sldId id="400"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6" autoAdjust="0"/>
    <p:restoredTop sz="85180" autoAdjust="0"/>
  </p:normalViewPr>
  <p:slideViewPr>
    <p:cSldViewPr showGuides="1">
      <p:cViewPr varScale="1">
        <p:scale>
          <a:sx n="113" d="100"/>
          <a:sy n="113" d="100"/>
        </p:scale>
        <p:origin x="1830" y="8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1/9/2018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65947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299823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Footer text goes here</a:t>
            </a:r>
            <a:endParaRPr lang="en-US" dirty="0"/>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2" name="TextBox 1"/>
          <p:cNvSpPr txBox="1"/>
          <p:nvPr userDrawn="1"/>
        </p:nvSpPr>
        <p:spPr>
          <a:xfrm>
            <a:off x="33251" y="6611779"/>
            <a:ext cx="1146468"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solidFill>
                  <a:schemeClr val="tx2"/>
                </a:solidFill>
              </a:rPr>
              <a:t>ERCOT PUBLIC</a:t>
            </a:r>
            <a:endParaRPr lang="en-US" sz="1000" b="1" dirty="0" smtClean="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0400" y="2286000"/>
            <a:ext cx="5646034" cy="3046988"/>
          </a:xfrm>
          <a:prstGeom prst="rect">
            <a:avLst/>
          </a:prstGeom>
          <a:noFill/>
        </p:spPr>
        <p:txBody>
          <a:bodyPr wrap="square" rtlCol="0">
            <a:spAutoFit/>
          </a:bodyPr>
          <a:lstStyle/>
          <a:p>
            <a:r>
              <a:rPr lang="en-US" sz="3200" b="1" dirty="0" smtClean="0"/>
              <a:t>Operations Training Working Group</a:t>
            </a:r>
          </a:p>
          <a:p>
            <a:r>
              <a:rPr lang="en-US" sz="3200" b="1" dirty="0" smtClean="0"/>
              <a:t>Meeting Notes</a:t>
            </a:r>
          </a:p>
          <a:p>
            <a:endParaRPr lang="en-US" sz="2000" b="1" dirty="0"/>
          </a:p>
          <a:p>
            <a:r>
              <a:rPr lang="en-US" sz="2000" b="1" dirty="0" smtClean="0"/>
              <a:t>Mark Spinner</a:t>
            </a:r>
          </a:p>
          <a:p>
            <a:r>
              <a:rPr lang="en-US" sz="2000" b="1" dirty="0" smtClean="0"/>
              <a:t>Chairman</a:t>
            </a:r>
            <a:endParaRPr lang="en-US" sz="2000" b="1" dirty="0"/>
          </a:p>
          <a:p>
            <a:endParaRPr lang="en-US" dirty="0"/>
          </a:p>
          <a:p>
            <a:fld id="{5A2E7396-010E-46F0-93B0-FFB2AA88CC18}" type="datetime1">
              <a:rPr lang="en-US" smtClean="0"/>
              <a:t>1/9/2018</a:t>
            </a:fld>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smtClean="0"/>
              <a:t>Grid Ex IV</a:t>
            </a:r>
            <a:endParaRPr lang="en-US" dirty="0"/>
          </a:p>
        </p:txBody>
      </p:sp>
      <p:sp>
        <p:nvSpPr>
          <p:cNvPr id="3" name="Content Placeholder 2"/>
          <p:cNvSpPr>
            <a:spLocks noGrp="1"/>
          </p:cNvSpPr>
          <p:nvPr>
            <p:ph idx="1"/>
          </p:nvPr>
        </p:nvSpPr>
        <p:spPr>
          <a:xfrm>
            <a:off x="304800" y="762000"/>
            <a:ext cx="8534400" cy="5158033"/>
          </a:xfrm>
        </p:spPr>
        <p:txBody>
          <a:bodyPr/>
          <a:lstStyle/>
          <a:p>
            <a:r>
              <a:rPr lang="en-US" sz="2800" dirty="0" smtClean="0"/>
              <a:t>Included </a:t>
            </a:r>
            <a:r>
              <a:rPr lang="en-US" sz="2800" dirty="0"/>
              <a:t>simulated cyber &amp; physical events in our Operator Training Simulator (OTS</a:t>
            </a:r>
            <a:r>
              <a:rPr lang="en-US" sz="2800" dirty="0" smtClean="0"/>
              <a:t>) and  including Market Participants</a:t>
            </a:r>
            <a:endParaRPr lang="en-US" sz="2800" dirty="0"/>
          </a:p>
          <a:p>
            <a:r>
              <a:rPr lang="en-US" sz="2800" dirty="0"/>
              <a:t>Included </a:t>
            </a:r>
            <a:r>
              <a:rPr lang="en-US" sz="2800" dirty="0" smtClean="0"/>
              <a:t>Cyber Proving Grounds / Test Bed</a:t>
            </a:r>
          </a:p>
          <a:p>
            <a:r>
              <a:rPr lang="en-US" sz="2800" dirty="0"/>
              <a:t>Server and Workstations representative of our </a:t>
            </a:r>
            <a:r>
              <a:rPr lang="en-US" sz="2800" dirty="0" smtClean="0"/>
              <a:t>environment</a:t>
            </a:r>
            <a:endParaRPr lang="en-US" sz="2600"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324586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smtClean="0"/>
              <a:t>Grid Ex IV Participants</a:t>
            </a:r>
            <a:endParaRPr lang="en-US" dirty="0"/>
          </a:p>
        </p:txBody>
      </p:sp>
      <p:sp>
        <p:nvSpPr>
          <p:cNvPr id="3" name="Content Placeholder 2"/>
          <p:cNvSpPr>
            <a:spLocks noGrp="1"/>
          </p:cNvSpPr>
          <p:nvPr>
            <p:ph idx="1"/>
          </p:nvPr>
        </p:nvSpPr>
        <p:spPr>
          <a:xfrm>
            <a:off x="304800" y="762000"/>
            <a:ext cx="8534400" cy="5158033"/>
          </a:xfrm>
        </p:spPr>
        <p:txBody>
          <a:bodyPr/>
          <a:lstStyle/>
          <a:p>
            <a:r>
              <a:rPr lang="en-US" dirty="0"/>
              <a:t>AEP			Austin </a:t>
            </a:r>
            <a:r>
              <a:rPr lang="en-US" dirty="0" smtClean="0"/>
              <a:t>Energy</a:t>
            </a:r>
            <a:endParaRPr lang="en-US" dirty="0"/>
          </a:p>
          <a:p>
            <a:r>
              <a:rPr lang="en-US" dirty="0" err="1" smtClean="0"/>
              <a:t>Avangrid</a:t>
            </a:r>
            <a:r>
              <a:rPr lang="en-US" dirty="0"/>
              <a:t>		Calpine </a:t>
            </a:r>
          </a:p>
          <a:p>
            <a:r>
              <a:rPr lang="en-US" dirty="0"/>
              <a:t>City of Garland	CPS Energy – </a:t>
            </a:r>
            <a:r>
              <a:rPr lang="en-US" dirty="0" smtClean="0"/>
              <a:t>TO/QSE</a:t>
            </a:r>
          </a:p>
          <a:p>
            <a:r>
              <a:rPr lang="en-US" dirty="0" smtClean="0"/>
              <a:t>Duke </a:t>
            </a:r>
            <a:r>
              <a:rPr lang="en-US" dirty="0"/>
              <a:t>Energy		LCRA – TO / QSE</a:t>
            </a:r>
          </a:p>
          <a:p>
            <a:r>
              <a:rPr lang="en-US" dirty="0"/>
              <a:t>Formosa		MP2 Energy		</a:t>
            </a:r>
            <a:endParaRPr lang="en-US" dirty="0" smtClean="0"/>
          </a:p>
          <a:p>
            <a:r>
              <a:rPr lang="en-US" dirty="0" smtClean="0"/>
              <a:t>NRG</a:t>
            </a:r>
            <a:r>
              <a:rPr lang="en-US" dirty="0"/>
              <a:t>			ONCOR</a:t>
            </a:r>
          </a:p>
          <a:p>
            <a:r>
              <a:rPr lang="en-US" dirty="0"/>
              <a:t>TNMP</a:t>
            </a:r>
            <a:endParaRPr lang="en-US" dirty="0" smtClean="0"/>
          </a:p>
          <a:p>
            <a:r>
              <a:rPr lang="en-US" dirty="0" err="1" smtClean="0"/>
              <a:t>Sharyland</a:t>
            </a:r>
            <a:r>
              <a:rPr lang="en-US" dirty="0" smtClean="0"/>
              <a:t> </a:t>
            </a:r>
            <a:r>
              <a:rPr lang="en-US" dirty="0"/>
              <a:t>Utilities		</a:t>
            </a:r>
          </a:p>
          <a:p>
            <a:r>
              <a:rPr lang="en-US" dirty="0" smtClean="0"/>
              <a:t>Rayburn </a:t>
            </a:r>
            <a:r>
              <a:rPr lang="en-US" dirty="0"/>
              <a:t>Electric </a:t>
            </a:r>
            <a:r>
              <a:rPr lang="en-US" dirty="0" smtClean="0"/>
              <a:t>Cooperative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404131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Drill Scenario</a:t>
            </a:r>
            <a:endParaRPr lang="en-US" dirty="0"/>
          </a:p>
        </p:txBody>
      </p:sp>
      <p:sp>
        <p:nvSpPr>
          <p:cNvPr id="3" name="Content Placeholder 2"/>
          <p:cNvSpPr>
            <a:spLocks noGrp="1"/>
          </p:cNvSpPr>
          <p:nvPr>
            <p:ph idx="1"/>
          </p:nvPr>
        </p:nvSpPr>
        <p:spPr>
          <a:xfrm>
            <a:off x="304800" y="838200"/>
            <a:ext cx="8534400" cy="5081833"/>
          </a:xfrm>
        </p:spPr>
        <p:txBody>
          <a:bodyPr/>
          <a:lstStyle/>
          <a:p>
            <a:r>
              <a:rPr lang="en-US" sz="2800" dirty="0" smtClean="0"/>
              <a:t>Day </a:t>
            </a:r>
            <a:r>
              <a:rPr lang="en-US" sz="2800" dirty="0" smtClean="0"/>
              <a:t>1 </a:t>
            </a:r>
            <a:r>
              <a:rPr lang="en-US" sz="2800" dirty="0" smtClean="0"/>
              <a:t>Simulation included:</a:t>
            </a:r>
          </a:p>
          <a:p>
            <a:pPr lvl="1"/>
            <a:r>
              <a:rPr lang="en-US" sz="2400" dirty="0" smtClean="0"/>
              <a:t>Some </a:t>
            </a:r>
            <a:r>
              <a:rPr lang="en-US" sz="2400" dirty="0"/>
              <a:t>unrelated generator and line trips. </a:t>
            </a:r>
          </a:p>
          <a:p>
            <a:pPr lvl="1"/>
            <a:r>
              <a:rPr lang="en-US" sz="2400" dirty="0" smtClean="0"/>
              <a:t>Gas </a:t>
            </a:r>
            <a:r>
              <a:rPr lang="en-US" sz="2400" dirty="0"/>
              <a:t>Company </a:t>
            </a:r>
            <a:r>
              <a:rPr lang="en-US" sz="2400" dirty="0" smtClean="0"/>
              <a:t>reported that </a:t>
            </a:r>
            <a:r>
              <a:rPr lang="en-US" sz="2400" dirty="0"/>
              <a:t>a pumping station had been attacked </a:t>
            </a:r>
            <a:endParaRPr lang="en-US" sz="2400" dirty="0" smtClean="0"/>
          </a:p>
          <a:p>
            <a:pPr lvl="1"/>
            <a:r>
              <a:rPr lang="en-US" sz="2400" dirty="0" smtClean="0"/>
              <a:t>Several </a:t>
            </a:r>
            <a:r>
              <a:rPr lang="en-US" sz="2400" dirty="0"/>
              <a:t>physical attacks occurred to transmission elements which included cutting down trees in the ROW. </a:t>
            </a:r>
            <a:endParaRPr lang="en-US" sz="2400" dirty="0" smtClean="0"/>
          </a:p>
          <a:p>
            <a:pPr lvl="1"/>
            <a:r>
              <a:rPr lang="en-US" sz="2400" dirty="0" smtClean="0"/>
              <a:t>Attacks </a:t>
            </a:r>
            <a:r>
              <a:rPr lang="en-US" sz="2400" dirty="0"/>
              <a:t>on generators included a UAV attack on the fuel at coal </a:t>
            </a:r>
            <a:r>
              <a:rPr lang="en-US" sz="2400" dirty="0" smtClean="0"/>
              <a:t>plant</a:t>
            </a:r>
          </a:p>
          <a:p>
            <a:pPr lvl="1"/>
            <a:r>
              <a:rPr lang="en-US" sz="2400" dirty="0" smtClean="0"/>
              <a:t>A </a:t>
            </a:r>
            <a:r>
              <a:rPr lang="en-US" sz="2400" dirty="0"/>
              <a:t>car was rammed into the gas supply of a combined cycle plant.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171526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Drill Scenario</a:t>
            </a:r>
            <a:endParaRPr lang="en-US" dirty="0"/>
          </a:p>
        </p:txBody>
      </p:sp>
      <p:sp>
        <p:nvSpPr>
          <p:cNvPr id="3" name="Content Placeholder 2"/>
          <p:cNvSpPr>
            <a:spLocks noGrp="1"/>
          </p:cNvSpPr>
          <p:nvPr>
            <p:ph idx="1"/>
          </p:nvPr>
        </p:nvSpPr>
        <p:spPr>
          <a:xfrm>
            <a:off x="304800" y="838200"/>
            <a:ext cx="8534400" cy="5081833"/>
          </a:xfrm>
        </p:spPr>
        <p:txBody>
          <a:bodyPr/>
          <a:lstStyle/>
          <a:p>
            <a:r>
              <a:rPr lang="en-US" sz="2800" dirty="0" smtClean="0"/>
              <a:t>Day </a:t>
            </a:r>
            <a:r>
              <a:rPr lang="en-US" sz="2800" dirty="0" smtClean="0"/>
              <a:t>1 Simulation </a:t>
            </a:r>
            <a:r>
              <a:rPr lang="en-US" sz="2800" dirty="0" smtClean="0"/>
              <a:t>included:</a:t>
            </a:r>
          </a:p>
          <a:p>
            <a:pPr lvl="1"/>
            <a:r>
              <a:rPr lang="en-US" sz="2400" dirty="0" smtClean="0"/>
              <a:t>An </a:t>
            </a:r>
            <a:r>
              <a:rPr lang="en-US" sz="2400" dirty="0"/>
              <a:t>attack on a Transmission Operator Back up control center, where a car was abandoned with flammable materials and </a:t>
            </a:r>
            <a:r>
              <a:rPr lang="en-US" sz="2400" dirty="0" smtClean="0"/>
              <a:t>ignited.</a:t>
            </a:r>
            <a:r>
              <a:rPr lang="en-US" sz="2400" dirty="0"/>
              <a:t> </a:t>
            </a:r>
            <a:endParaRPr lang="en-US" sz="2400" dirty="0" smtClean="0"/>
          </a:p>
          <a:p>
            <a:pPr lvl="1"/>
            <a:r>
              <a:rPr lang="en-US" sz="2400" dirty="0" smtClean="0"/>
              <a:t>Cyber </a:t>
            </a:r>
            <a:r>
              <a:rPr lang="en-US" sz="2400" dirty="0"/>
              <a:t>attacks included a software update conducted on generator control systems causing some generators to become uncontrollable and required manual tripping</a:t>
            </a:r>
            <a:r>
              <a:rPr lang="en-US" sz="2400" dirty="0" smtClean="0"/>
              <a:t>.</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264904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Drill Scenario</a:t>
            </a:r>
            <a:endParaRPr lang="en-US" dirty="0"/>
          </a:p>
        </p:txBody>
      </p:sp>
      <p:sp>
        <p:nvSpPr>
          <p:cNvPr id="3" name="Content Placeholder 2"/>
          <p:cNvSpPr>
            <a:spLocks noGrp="1"/>
          </p:cNvSpPr>
          <p:nvPr>
            <p:ph idx="1"/>
          </p:nvPr>
        </p:nvSpPr>
        <p:spPr>
          <a:xfrm>
            <a:off x="304800" y="838200"/>
            <a:ext cx="8534400" cy="5334000"/>
          </a:xfrm>
        </p:spPr>
        <p:txBody>
          <a:bodyPr/>
          <a:lstStyle/>
          <a:p>
            <a:r>
              <a:rPr lang="en-US" sz="2800" dirty="0" smtClean="0"/>
              <a:t>Day </a:t>
            </a:r>
            <a:r>
              <a:rPr lang="en-US" sz="2800" dirty="0" smtClean="0"/>
              <a:t>2 </a:t>
            </a:r>
            <a:r>
              <a:rPr lang="en-US" sz="2800" dirty="0" smtClean="0"/>
              <a:t>Simulation included:</a:t>
            </a:r>
          </a:p>
          <a:p>
            <a:pPr lvl="1"/>
            <a:r>
              <a:rPr lang="en-US" sz="2400" dirty="0" smtClean="0"/>
              <a:t>Structures </a:t>
            </a:r>
            <a:r>
              <a:rPr lang="en-US" sz="2400" dirty="0"/>
              <a:t>collapsed due to </a:t>
            </a:r>
            <a:r>
              <a:rPr lang="en-US" sz="2400" dirty="0" smtClean="0"/>
              <a:t>explosives</a:t>
            </a:r>
          </a:p>
          <a:p>
            <a:pPr lvl="1"/>
            <a:r>
              <a:rPr lang="en-US" sz="2400" dirty="0" smtClean="0"/>
              <a:t>Trees </a:t>
            </a:r>
            <a:r>
              <a:rPr lang="en-US" sz="2400" dirty="0"/>
              <a:t>cut in Right of </a:t>
            </a:r>
            <a:r>
              <a:rPr lang="en-US" sz="2400" dirty="0" smtClean="0"/>
              <a:t>Ways</a:t>
            </a:r>
          </a:p>
          <a:p>
            <a:pPr lvl="1"/>
            <a:r>
              <a:rPr lang="en-US" sz="2400" dirty="0"/>
              <a:t>F</a:t>
            </a:r>
            <a:r>
              <a:rPr lang="en-US" sz="2400" dirty="0" smtClean="0"/>
              <a:t>ires </a:t>
            </a:r>
            <a:r>
              <a:rPr lang="en-US" sz="2400" dirty="0"/>
              <a:t>set in Right of </a:t>
            </a:r>
            <a:r>
              <a:rPr lang="en-US" sz="2400" dirty="0" smtClean="0"/>
              <a:t>Ways</a:t>
            </a:r>
          </a:p>
          <a:p>
            <a:pPr lvl="1"/>
            <a:r>
              <a:rPr lang="en-US" sz="2400" dirty="0"/>
              <a:t>I</a:t>
            </a:r>
            <a:r>
              <a:rPr lang="en-US" sz="2400" dirty="0" smtClean="0"/>
              <a:t>nsulators </a:t>
            </a:r>
            <a:r>
              <a:rPr lang="en-US" sz="2400" dirty="0"/>
              <a:t>shot </a:t>
            </a:r>
            <a:r>
              <a:rPr lang="en-US" sz="2400" dirty="0" smtClean="0"/>
              <a:t>out</a:t>
            </a:r>
          </a:p>
          <a:p>
            <a:pPr lvl="1"/>
            <a:r>
              <a:rPr lang="en-US" sz="2400" dirty="0"/>
              <a:t>L</a:t>
            </a:r>
            <a:r>
              <a:rPr lang="en-US" sz="2400" dirty="0" smtClean="0"/>
              <a:t>inemen </a:t>
            </a:r>
            <a:r>
              <a:rPr lang="en-US" sz="2400" dirty="0"/>
              <a:t>shot </a:t>
            </a:r>
            <a:r>
              <a:rPr lang="en-US" sz="2400" dirty="0" smtClean="0"/>
              <a:t>at</a:t>
            </a:r>
          </a:p>
          <a:p>
            <a:pPr lvl="1"/>
            <a:r>
              <a:rPr lang="en-US" sz="2400" dirty="0" smtClean="0"/>
              <a:t>Generators </a:t>
            </a:r>
            <a:r>
              <a:rPr lang="en-US" sz="2400" dirty="0"/>
              <a:t>still impacted by gas curtailments </a:t>
            </a:r>
            <a:endParaRPr lang="en-US" sz="2400" dirty="0" smtClean="0"/>
          </a:p>
          <a:p>
            <a:pPr lvl="1"/>
            <a:r>
              <a:rPr lang="en-US" sz="2400" dirty="0" smtClean="0"/>
              <a:t>UAV attacks</a:t>
            </a:r>
          </a:p>
          <a:p>
            <a:pPr lvl="1"/>
            <a:r>
              <a:rPr lang="en-US" sz="2400" dirty="0"/>
              <a:t>A</a:t>
            </a:r>
            <a:r>
              <a:rPr lang="en-US" sz="2400" dirty="0" smtClean="0"/>
              <a:t> </a:t>
            </a:r>
            <a:r>
              <a:rPr lang="en-US" sz="2400" dirty="0"/>
              <a:t>cyber attack impacted the ICCP link for a Transmission Operator which impacts the ERCOT’s EMS.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3253406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Grid Ex IV Comments</a:t>
            </a:r>
            <a:endParaRPr lang="en-US" dirty="0"/>
          </a:p>
        </p:txBody>
      </p:sp>
      <p:sp>
        <p:nvSpPr>
          <p:cNvPr id="3" name="Content Placeholder 2"/>
          <p:cNvSpPr>
            <a:spLocks noGrp="1"/>
          </p:cNvSpPr>
          <p:nvPr>
            <p:ph idx="1"/>
          </p:nvPr>
        </p:nvSpPr>
        <p:spPr>
          <a:xfrm>
            <a:off x="304800" y="762000"/>
            <a:ext cx="8534400" cy="5158033"/>
          </a:xfrm>
        </p:spPr>
        <p:txBody>
          <a:bodyPr/>
          <a:lstStyle/>
          <a:p>
            <a:r>
              <a:rPr lang="en-US" sz="2800" dirty="0"/>
              <a:t>Overall the Exercise was a </a:t>
            </a:r>
            <a:r>
              <a:rPr lang="en-US" sz="2800" dirty="0" smtClean="0"/>
              <a:t>success</a:t>
            </a:r>
          </a:p>
          <a:p>
            <a:r>
              <a:rPr lang="en-US" sz="2800" dirty="0" smtClean="0"/>
              <a:t>There </a:t>
            </a:r>
            <a:r>
              <a:rPr lang="en-US" sz="2800" dirty="0"/>
              <a:t>were many instances of great teamwork and collaborative </a:t>
            </a:r>
            <a:r>
              <a:rPr lang="en-US" sz="2800" dirty="0" smtClean="0"/>
              <a:t>troubleshooting.</a:t>
            </a:r>
          </a:p>
          <a:p>
            <a:r>
              <a:rPr lang="en-US" sz="2800" dirty="0" smtClean="0"/>
              <a:t>Market Participants and ERCOT Operators showed </a:t>
            </a:r>
            <a:r>
              <a:rPr lang="en-US" sz="2800" dirty="0"/>
              <a:t>they were extremely skilled, in fact the teams had to be sabotaged to slow them down so the full effect of the event could play out. They adapted quickly to changing conditions.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243889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Grid Ex IV Comments</a:t>
            </a:r>
            <a:endParaRPr lang="en-US" dirty="0"/>
          </a:p>
        </p:txBody>
      </p:sp>
      <p:sp>
        <p:nvSpPr>
          <p:cNvPr id="3" name="Content Placeholder 2"/>
          <p:cNvSpPr>
            <a:spLocks noGrp="1"/>
          </p:cNvSpPr>
          <p:nvPr>
            <p:ph idx="1"/>
          </p:nvPr>
        </p:nvSpPr>
        <p:spPr>
          <a:xfrm>
            <a:off x="313267" y="770466"/>
            <a:ext cx="8534400" cy="5325533"/>
          </a:xfrm>
        </p:spPr>
        <p:txBody>
          <a:bodyPr/>
          <a:lstStyle/>
          <a:p>
            <a:r>
              <a:rPr lang="en-US" sz="2800" dirty="0"/>
              <a:t>A more extensive documentation of events will ensure that all players are identified and allow the players to fully explore incident to the logical conclusion.  This will allow for:</a:t>
            </a:r>
          </a:p>
          <a:p>
            <a:pPr lvl="1"/>
            <a:r>
              <a:rPr lang="en-US" sz="2400" dirty="0"/>
              <a:t>Better indications to prevent an undesired outcomes</a:t>
            </a:r>
          </a:p>
          <a:p>
            <a:pPr lvl="1"/>
            <a:r>
              <a:rPr lang="en-US" sz="2400" dirty="0"/>
              <a:t>Ensure equipment requirements met for operation, troubleshooting and recovery </a:t>
            </a:r>
          </a:p>
          <a:p>
            <a:pPr lvl="1"/>
            <a:r>
              <a:rPr lang="en-US" sz="2400" dirty="0"/>
              <a:t>Better identification of communication requirements and </a:t>
            </a:r>
            <a:r>
              <a:rPr lang="en-US" sz="2400" dirty="0" smtClean="0"/>
              <a:t>tools</a:t>
            </a:r>
          </a:p>
          <a:p>
            <a:pPr lvl="1"/>
            <a:r>
              <a:rPr lang="en-US" sz="2400" dirty="0"/>
              <a:t>Ensure planners have clear roles</a:t>
            </a:r>
          </a:p>
          <a:p>
            <a:pPr lvl="1"/>
            <a:r>
              <a:rPr lang="en-US" sz="2400" dirty="0"/>
              <a:t>Improve coordination and minimize deviations from the MSEL.   </a:t>
            </a:r>
          </a:p>
          <a:p>
            <a:pPr lvl="1"/>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156396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Grid Ex IV Comments</a:t>
            </a:r>
            <a:endParaRPr lang="en-US" dirty="0"/>
          </a:p>
        </p:txBody>
      </p:sp>
      <p:sp>
        <p:nvSpPr>
          <p:cNvPr id="3" name="Content Placeholder 2"/>
          <p:cNvSpPr>
            <a:spLocks noGrp="1"/>
          </p:cNvSpPr>
          <p:nvPr>
            <p:ph idx="1"/>
          </p:nvPr>
        </p:nvSpPr>
        <p:spPr>
          <a:xfrm>
            <a:off x="313267" y="770466"/>
            <a:ext cx="8534400" cy="5325533"/>
          </a:xfrm>
        </p:spPr>
        <p:txBody>
          <a:bodyPr/>
          <a:lstStyle/>
          <a:p>
            <a:pPr lvl="0"/>
            <a:r>
              <a:rPr lang="en-US" sz="2800" dirty="0" smtClean="0"/>
              <a:t>Simulator </a:t>
            </a:r>
            <a:r>
              <a:rPr lang="en-US" sz="2800" dirty="0"/>
              <a:t>case was not fully groomed, which required instructors to perform switching which was misidentified as cyber-attacks</a:t>
            </a:r>
            <a:r>
              <a:rPr lang="en-US" sz="2800" dirty="0" smtClean="0"/>
              <a:t>.</a:t>
            </a:r>
            <a:endParaRPr lang="en-US" sz="2800" dirty="0"/>
          </a:p>
          <a:p>
            <a:r>
              <a:rPr lang="en-US" sz="2800" dirty="0" smtClean="0"/>
              <a:t>Due </a:t>
            </a:r>
            <a:r>
              <a:rPr lang="en-US" sz="2800" dirty="0"/>
              <a:t>to limited size and technology of wall display, operators were tipped off to some events due to the changes in the display</a:t>
            </a:r>
          </a:p>
          <a:p>
            <a:r>
              <a:rPr lang="en-US" sz="2800" dirty="0"/>
              <a:t>Some Modeled elements have incorrect </a:t>
            </a:r>
            <a:r>
              <a:rPr lang="en-US" sz="2800" dirty="0" smtClean="0"/>
              <a:t>ownership</a:t>
            </a:r>
          </a:p>
          <a:p>
            <a:pPr lvl="0"/>
            <a:r>
              <a:rPr lang="en-US" sz="2800" dirty="0"/>
              <a:t>MMAP does not default to showing de-energized lines and wall display colors</a:t>
            </a:r>
          </a:p>
          <a:p>
            <a:pPr lvl="0"/>
            <a:r>
              <a:rPr lang="en-US" sz="2800" dirty="0"/>
              <a:t>MMAP does not have logging capability so the Operators can see the events for their system.</a:t>
            </a:r>
          </a:p>
          <a:p>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Tree>
    <p:extLst>
      <p:ext uri="{BB962C8B-B14F-4D97-AF65-F5344CB8AC3E}">
        <p14:creationId xmlns:p14="http://schemas.microsoft.com/office/powerpoint/2010/main" val="114085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9713"/>
            <a:ext cx="8458200" cy="518318"/>
          </a:xfrm>
        </p:spPr>
        <p:txBody>
          <a:bodyPr/>
          <a:lstStyle/>
          <a:p>
            <a:r>
              <a:rPr lang="en-US" dirty="0" smtClean="0"/>
              <a:t>2018 Black Start Training</a:t>
            </a:r>
            <a:endParaRPr lang="en-US" dirty="0"/>
          </a:p>
        </p:txBody>
      </p:sp>
      <p:sp>
        <p:nvSpPr>
          <p:cNvPr id="3" name="Content Placeholder 2"/>
          <p:cNvSpPr>
            <a:spLocks noGrp="1"/>
          </p:cNvSpPr>
          <p:nvPr>
            <p:ph idx="1"/>
          </p:nvPr>
        </p:nvSpPr>
        <p:spPr>
          <a:xfrm>
            <a:off x="339777" y="685800"/>
            <a:ext cx="8534400" cy="5562600"/>
          </a:xfrm>
        </p:spPr>
        <p:txBody>
          <a:bodyPr/>
          <a:lstStyle/>
          <a:p>
            <a:r>
              <a:rPr lang="en-US" sz="2800" dirty="0" smtClean="0"/>
              <a:t>Schedule</a:t>
            </a:r>
          </a:p>
          <a:p>
            <a:pPr lvl="1"/>
            <a:r>
              <a:rPr lang="en-US" sz="2400" dirty="0" smtClean="0"/>
              <a:t>Pilot :</a:t>
            </a:r>
            <a:r>
              <a:rPr lang="en-US" sz="2400" dirty="0" smtClean="0"/>
              <a:t>(Primer</a:t>
            </a:r>
            <a:r>
              <a:rPr lang="en-US" sz="2400" dirty="0"/>
              <a:t>) Generator/Transmission System Dynamics (10 CEH) – January 8-9, </a:t>
            </a:r>
            <a:r>
              <a:rPr lang="en-US" sz="2400" dirty="0" smtClean="0"/>
              <a:t>2018 and </a:t>
            </a:r>
            <a:r>
              <a:rPr lang="en-US" sz="2400" dirty="0" smtClean="0"/>
              <a:t>Black Start and Restoration Course (19 CEHs) – January 9</a:t>
            </a:r>
            <a:r>
              <a:rPr lang="en-US" sz="2400" baseline="30000" dirty="0" smtClean="0"/>
              <a:t>th</a:t>
            </a:r>
            <a:r>
              <a:rPr lang="en-US" sz="2400" dirty="0" smtClean="0"/>
              <a:t> – 11</a:t>
            </a:r>
            <a:r>
              <a:rPr lang="en-US" sz="2400" baseline="30000" dirty="0" smtClean="0"/>
              <a:t>th</a:t>
            </a:r>
            <a:r>
              <a:rPr lang="en-US" sz="2400" dirty="0" smtClean="0"/>
              <a:t> </a:t>
            </a:r>
          </a:p>
          <a:p>
            <a:pPr lvl="1"/>
            <a:r>
              <a:rPr lang="en-US" sz="2400" dirty="0" smtClean="0"/>
              <a:t>Session 1: </a:t>
            </a:r>
            <a:r>
              <a:rPr lang="en-US" sz="2400" dirty="0" smtClean="0"/>
              <a:t>(Primer</a:t>
            </a:r>
            <a:r>
              <a:rPr lang="en-US" sz="2400" dirty="0"/>
              <a:t>) Generator/Transmission </a:t>
            </a:r>
            <a:r>
              <a:rPr lang="en-US" sz="2400" dirty="0"/>
              <a:t>System Dynamics (10 CEHs) </a:t>
            </a:r>
            <a:r>
              <a:rPr lang="en-US" sz="2400" dirty="0" smtClean="0"/>
              <a:t>– January </a:t>
            </a:r>
            <a:r>
              <a:rPr lang="en-US" sz="2400" dirty="0"/>
              <a:t>29</a:t>
            </a:r>
            <a:r>
              <a:rPr lang="en-US" sz="2400" baseline="30000" dirty="0"/>
              <a:t>th</a:t>
            </a:r>
            <a:r>
              <a:rPr lang="en-US" sz="2400" dirty="0"/>
              <a:t> – 30</a:t>
            </a:r>
            <a:r>
              <a:rPr lang="en-US" sz="2400" baseline="30000" dirty="0"/>
              <a:t>th</a:t>
            </a:r>
            <a:r>
              <a:rPr lang="en-US" sz="2400" dirty="0"/>
              <a:t> </a:t>
            </a:r>
            <a:r>
              <a:rPr lang="en-US" sz="2400" dirty="0" smtClean="0"/>
              <a:t>and Black Start/Restoration </a:t>
            </a:r>
            <a:r>
              <a:rPr lang="en-US" sz="2400" dirty="0"/>
              <a:t>Course (19 CEHs) January 30</a:t>
            </a:r>
            <a:r>
              <a:rPr lang="en-US" sz="2400" baseline="30000" dirty="0"/>
              <a:t>th</a:t>
            </a:r>
            <a:r>
              <a:rPr lang="en-US" sz="2400" dirty="0"/>
              <a:t> – February 1</a:t>
            </a:r>
            <a:r>
              <a:rPr lang="en-US" sz="2400" baseline="30000" dirty="0"/>
              <a:t>st</a:t>
            </a:r>
            <a:r>
              <a:rPr lang="en-US" sz="2400" dirty="0"/>
              <a:t> </a:t>
            </a:r>
            <a:endParaRPr lang="en-US" sz="2400" dirty="0" smtClean="0"/>
          </a:p>
          <a:p>
            <a:pPr lvl="1"/>
            <a:r>
              <a:rPr lang="en-US" sz="2400" dirty="0"/>
              <a:t>Session </a:t>
            </a:r>
            <a:r>
              <a:rPr lang="en-US" sz="2400" dirty="0" smtClean="0"/>
              <a:t>2: (Primer</a:t>
            </a:r>
            <a:r>
              <a:rPr lang="en-US" sz="2400" dirty="0"/>
              <a:t>) Generator/Transmission System Dynamics (10 CEHs) – February 5</a:t>
            </a:r>
            <a:r>
              <a:rPr lang="en-US" sz="2400" baseline="30000" dirty="0"/>
              <a:t>th</a:t>
            </a:r>
            <a:r>
              <a:rPr lang="en-US" sz="2400" dirty="0"/>
              <a:t> – </a:t>
            </a:r>
            <a:r>
              <a:rPr lang="en-US" sz="2400" dirty="0" smtClean="0"/>
              <a:t>6</a:t>
            </a:r>
            <a:r>
              <a:rPr lang="en-US" sz="2400" baseline="30000" dirty="0" smtClean="0"/>
              <a:t>th</a:t>
            </a:r>
            <a:r>
              <a:rPr lang="en-US" sz="2400" dirty="0" smtClean="0"/>
              <a:t> and Black </a:t>
            </a:r>
            <a:r>
              <a:rPr lang="en-US" sz="2400" dirty="0"/>
              <a:t>Start/Restoration Course (19 CEHs) – February 6</a:t>
            </a:r>
            <a:r>
              <a:rPr lang="en-US" sz="2400" baseline="30000" dirty="0"/>
              <a:t>th</a:t>
            </a:r>
            <a:r>
              <a:rPr lang="en-US" sz="2400" dirty="0"/>
              <a:t> – 8</a:t>
            </a:r>
            <a:r>
              <a:rPr lang="en-US" sz="2400" baseline="30000" dirty="0"/>
              <a:t>th</a:t>
            </a:r>
            <a:r>
              <a:rPr lang="en-US" sz="2400" dirty="0"/>
              <a:t> </a:t>
            </a:r>
          </a:p>
          <a:p>
            <a:pPr marL="457200" lvl="1"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1537638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2018 Black Start Training</a:t>
            </a:r>
            <a:endParaRPr lang="en-US" dirty="0"/>
          </a:p>
        </p:txBody>
      </p:sp>
      <p:sp>
        <p:nvSpPr>
          <p:cNvPr id="3" name="Content Placeholder 2"/>
          <p:cNvSpPr>
            <a:spLocks noGrp="1"/>
          </p:cNvSpPr>
          <p:nvPr>
            <p:ph idx="1"/>
          </p:nvPr>
        </p:nvSpPr>
        <p:spPr>
          <a:xfrm>
            <a:off x="304800" y="838200"/>
            <a:ext cx="8534400" cy="5562600"/>
          </a:xfrm>
        </p:spPr>
        <p:txBody>
          <a:bodyPr/>
          <a:lstStyle/>
          <a:p>
            <a:r>
              <a:rPr lang="en-US" sz="2800" dirty="0" smtClean="0"/>
              <a:t>Schedule</a:t>
            </a:r>
          </a:p>
          <a:p>
            <a:pPr lvl="1"/>
            <a:r>
              <a:rPr lang="en-US" sz="2400" dirty="0"/>
              <a:t>Session </a:t>
            </a:r>
            <a:r>
              <a:rPr lang="en-US" sz="2400" dirty="0" smtClean="0"/>
              <a:t>3: </a:t>
            </a:r>
            <a:r>
              <a:rPr lang="en-US" sz="2400" dirty="0"/>
              <a:t>(Primer) Generator/Transmission System Dynamics (10 CEHs) – February 12</a:t>
            </a:r>
            <a:r>
              <a:rPr lang="en-US" sz="2400" baseline="30000" dirty="0"/>
              <a:t>th</a:t>
            </a:r>
            <a:r>
              <a:rPr lang="en-US" sz="2400" dirty="0"/>
              <a:t> – 13</a:t>
            </a:r>
            <a:r>
              <a:rPr lang="en-US" sz="2400" baseline="30000" dirty="0"/>
              <a:t>th</a:t>
            </a:r>
            <a:r>
              <a:rPr lang="en-US" sz="2400" dirty="0"/>
              <a:t> and Black Start/Restoration Course (19 CEHs) – February 13</a:t>
            </a:r>
            <a:r>
              <a:rPr lang="en-US" sz="2400" baseline="30000" dirty="0"/>
              <a:t>th</a:t>
            </a:r>
            <a:r>
              <a:rPr lang="en-US" sz="2400" dirty="0"/>
              <a:t> – 15</a:t>
            </a:r>
            <a:r>
              <a:rPr lang="en-US" sz="2400" baseline="30000" dirty="0"/>
              <a:t>th</a:t>
            </a:r>
            <a:r>
              <a:rPr lang="en-US" sz="2400" dirty="0"/>
              <a:t> </a:t>
            </a:r>
            <a:endParaRPr lang="en-US" sz="2400" dirty="0" smtClean="0"/>
          </a:p>
          <a:p>
            <a:pPr lvl="1"/>
            <a:r>
              <a:rPr lang="en-US" sz="2400" dirty="0"/>
              <a:t>Session </a:t>
            </a:r>
            <a:r>
              <a:rPr lang="en-US" sz="2400" dirty="0" smtClean="0"/>
              <a:t>4: (Primer</a:t>
            </a:r>
            <a:r>
              <a:rPr lang="en-US" sz="2400" dirty="0"/>
              <a:t>) Generator/Transmission System Dynamics (10 CEHs) – February 19</a:t>
            </a:r>
            <a:r>
              <a:rPr lang="en-US" sz="2400" baseline="30000" dirty="0"/>
              <a:t>th</a:t>
            </a:r>
            <a:r>
              <a:rPr lang="en-US" sz="2400" dirty="0"/>
              <a:t> – 20</a:t>
            </a:r>
            <a:r>
              <a:rPr lang="en-US" sz="2400" baseline="30000" dirty="0"/>
              <a:t>th</a:t>
            </a:r>
            <a:r>
              <a:rPr lang="en-US" sz="2400" dirty="0"/>
              <a:t> </a:t>
            </a:r>
            <a:r>
              <a:rPr lang="en-US" sz="2400" dirty="0" smtClean="0"/>
              <a:t>and Black </a:t>
            </a:r>
            <a:r>
              <a:rPr lang="en-US" sz="2400" dirty="0"/>
              <a:t>Start/Restoration Course (19 CEHs) – February 20</a:t>
            </a:r>
            <a:r>
              <a:rPr lang="en-US" sz="2400" baseline="30000" dirty="0"/>
              <a:t>th</a:t>
            </a:r>
            <a:r>
              <a:rPr lang="en-US" sz="2400" dirty="0"/>
              <a:t> – 22</a:t>
            </a:r>
            <a:r>
              <a:rPr lang="en-US" sz="2400" baseline="30000" dirty="0"/>
              <a:t>nd</a:t>
            </a:r>
            <a:r>
              <a:rPr lang="en-US" sz="2400" dirty="0"/>
              <a:t>  </a:t>
            </a:r>
          </a:p>
          <a:p>
            <a:pPr lvl="1"/>
            <a:r>
              <a:rPr lang="en-US" sz="2400" dirty="0"/>
              <a:t>Session </a:t>
            </a:r>
            <a:r>
              <a:rPr lang="en-US" sz="2400" dirty="0" smtClean="0"/>
              <a:t>5: (Primer</a:t>
            </a:r>
            <a:r>
              <a:rPr lang="en-US" sz="2400" dirty="0"/>
              <a:t>) Generator/Transmission System Dynamics (10 CEHs) – February 26</a:t>
            </a:r>
            <a:r>
              <a:rPr lang="en-US" sz="2400" baseline="30000" dirty="0"/>
              <a:t>th</a:t>
            </a:r>
            <a:r>
              <a:rPr lang="en-US" sz="2400" dirty="0"/>
              <a:t> – </a:t>
            </a:r>
            <a:r>
              <a:rPr lang="en-US" sz="2400" dirty="0" smtClean="0"/>
              <a:t>27</a:t>
            </a:r>
            <a:r>
              <a:rPr lang="en-US" sz="2400" baseline="30000" dirty="0" smtClean="0"/>
              <a:t>th</a:t>
            </a:r>
            <a:r>
              <a:rPr lang="en-US" sz="2400" dirty="0" smtClean="0"/>
              <a:t> and Black Start/Restoration Course (19 CEHs) – February 27</a:t>
            </a:r>
            <a:r>
              <a:rPr lang="en-US" sz="2400" baseline="30000" dirty="0" smtClean="0"/>
              <a:t>th</a:t>
            </a:r>
            <a:r>
              <a:rPr lang="en-US" sz="2400" dirty="0" smtClean="0"/>
              <a:t> – March 1st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407421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85522"/>
            <a:ext cx="8534400" cy="5691477"/>
          </a:xfrm>
        </p:spPr>
        <p:txBody>
          <a:bodyPr/>
          <a:lstStyle/>
          <a:p>
            <a:r>
              <a:rPr lang="en-US" sz="2800" dirty="0" smtClean="0"/>
              <a:t>Completed Winter </a:t>
            </a:r>
            <a:r>
              <a:rPr lang="en-US" sz="2800" dirty="0"/>
              <a:t>Storm </a:t>
            </a:r>
            <a:r>
              <a:rPr lang="en-US" sz="2800" dirty="0" smtClean="0"/>
              <a:t>Drill. CEHs for the Winter Storm Drill have been administered. </a:t>
            </a:r>
          </a:p>
          <a:p>
            <a:r>
              <a:rPr lang="en-US" sz="2800" dirty="0"/>
              <a:t>ERCOT’s biennial Winter Storm Drill </a:t>
            </a:r>
            <a:r>
              <a:rPr lang="en-US" sz="2800" dirty="0" smtClean="0"/>
              <a:t>was </a:t>
            </a:r>
            <a:r>
              <a:rPr lang="en-US" sz="2800" dirty="0"/>
              <a:t>executed successfully with four major objectives:</a:t>
            </a:r>
          </a:p>
          <a:p>
            <a:pPr lvl="1"/>
            <a:r>
              <a:rPr lang="en-US" sz="2400" dirty="0"/>
              <a:t>Test ERCOT System Operations, QSE’s and TO’s serving the ERCOT region for their ability to recognize the current state of the </a:t>
            </a:r>
            <a:r>
              <a:rPr lang="en-US" sz="2400" dirty="0" smtClean="0"/>
              <a:t>system</a:t>
            </a:r>
            <a:r>
              <a:rPr lang="en-US" sz="2400" dirty="0"/>
              <a:t>, given a set of conditions;</a:t>
            </a:r>
          </a:p>
          <a:p>
            <a:pPr lvl="1"/>
            <a:r>
              <a:rPr lang="en-US" sz="2400" dirty="0"/>
              <a:t>Given a sequence of events, test appropriate response to changing system conditions;</a:t>
            </a:r>
          </a:p>
          <a:p>
            <a:pPr lvl="1"/>
            <a:r>
              <a:rPr lang="en-US" sz="2400" dirty="0"/>
              <a:t>As warranted by system </a:t>
            </a:r>
            <a:r>
              <a:rPr lang="en-US" sz="2400" dirty="0" smtClean="0"/>
              <a:t>conditions</a:t>
            </a:r>
            <a:r>
              <a:rPr lang="en-US" sz="2400" dirty="0"/>
              <a:t>, test communication of information with relevant personnel; </a:t>
            </a:r>
          </a:p>
          <a:p>
            <a:pPr lvl="1"/>
            <a:r>
              <a:rPr lang="en-US" sz="2400" dirty="0"/>
              <a:t>Test demonstration of proper three-part communication</a:t>
            </a:r>
            <a:r>
              <a:rPr lang="en-US" sz="2400" dirty="0" smtClean="0"/>
              <a:t>.</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
        <p:nvSpPr>
          <p:cNvPr id="5" name="Title 4"/>
          <p:cNvSpPr>
            <a:spLocks noGrp="1"/>
          </p:cNvSpPr>
          <p:nvPr>
            <p:ph type="title"/>
          </p:nvPr>
        </p:nvSpPr>
        <p:spPr>
          <a:xfrm>
            <a:off x="381000" y="243682"/>
            <a:ext cx="8458200" cy="541841"/>
          </a:xfrm>
        </p:spPr>
        <p:txBody>
          <a:bodyPr/>
          <a:lstStyle/>
          <a:p>
            <a:r>
              <a:rPr lang="en-US" dirty="0" smtClean="0"/>
              <a:t>Winter Storm Drill</a:t>
            </a:r>
            <a:endParaRPr lang="en-US" dirty="0"/>
          </a:p>
        </p:txBody>
      </p:sp>
    </p:spTree>
    <p:extLst>
      <p:ext uri="{BB962C8B-B14F-4D97-AF65-F5344CB8AC3E}">
        <p14:creationId xmlns:p14="http://schemas.microsoft.com/office/powerpoint/2010/main" val="2997498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2018 Black Start Training</a:t>
            </a:r>
            <a:endParaRPr lang="en-US" dirty="0"/>
          </a:p>
        </p:txBody>
      </p:sp>
      <p:sp>
        <p:nvSpPr>
          <p:cNvPr id="3" name="Content Placeholder 2"/>
          <p:cNvSpPr>
            <a:spLocks noGrp="1"/>
          </p:cNvSpPr>
          <p:nvPr>
            <p:ph idx="1"/>
          </p:nvPr>
        </p:nvSpPr>
        <p:spPr>
          <a:xfrm>
            <a:off x="304800" y="838200"/>
            <a:ext cx="8534400" cy="5562600"/>
          </a:xfrm>
        </p:spPr>
        <p:txBody>
          <a:bodyPr/>
          <a:lstStyle/>
          <a:p>
            <a:r>
              <a:rPr lang="en-US" sz="2800" dirty="0" smtClean="0"/>
              <a:t>Schedule</a:t>
            </a:r>
            <a:endParaRPr lang="en-US" sz="2800" dirty="0"/>
          </a:p>
          <a:p>
            <a:pPr lvl="1"/>
            <a:r>
              <a:rPr lang="en-US" sz="2400" dirty="0"/>
              <a:t>Session </a:t>
            </a:r>
            <a:r>
              <a:rPr lang="en-US" sz="2400" dirty="0" smtClean="0"/>
              <a:t>6: (Primer</a:t>
            </a:r>
            <a:r>
              <a:rPr lang="en-US" sz="2400" dirty="0"/>
              <a:t>) Generator/Transmission System Dynamics (10 CEHs) – March 5</a:t>
            </a:r>
            <a:r>
              <a:rPr lang="en-US" sz="2400" baseline="30000" dirty="0"/>
              <a:t>th</a:t>
            </a:r>
            <a:r>
              <a:rPr lang="en-US" sz="2400" dirty="0"/>
              <a:t> – </a:t>
            </a:r>
            <a:r>
              <a:rPr lang="en-US" sz="2400" dirty="0" smtClean="0"/>
              <a:t>6</a:t>
            </a:r>
            <a:r>
              <a:rPr lang="en-US" sz="2400" baseline="30000" dirty="0" smtClean="0"/>
              <a:t>th</a:t>
            </a:r>
            <a:r>
              <a:rPr lang="en-US" sz="2400" dirty="0" smtClean="0"/>
              <a:t> and Black </a:t>
            </a:r>
            <a:r>
              <a:rPr lang="en-US" sz="2400" dirty="0"/>
              <a:t>Start/Restoration Course (19 CEHs) – </a:t>
            </a:r>
            <a:r>
              <a:rPr lang="en-US" sz="2400" dirty="0" smtClean="0"/>
              <a:t>March </a:t>
            </a:r>
            <a:r>
              <a:rPr lang="en-US" sz="2400" dirty="0"/>
              <a:t>6</a:t>
            </a:r>
            <a:r>
              <a:rPr lang="en-US" sz="2400" baseline="30000" dirty="0"/>
              <a:t>th</a:t>
            </a:r>
            <a:r>
              <a:rPr lang="en-US" sz="2400" dirty="0"/>
              <a:t> – 8</a:t>
            </a:r>
            <a:r>
              <a:rPr lang="en-US" sz="2400" baseline="30000" dirty="0"/>
              <a:t>th</a:t>
            </a:r>
            <a:r>
              <a:rPr lang="en-US" sz="2400" dirty="0"/>
              <a:t>  </a:t>
            </a:r>
          </a:p>
          <a:p>
            <a:pPr lvl="1"/>
            <a:r>
              <a:rPr lang="en-US" sz="2400" dirty="0"/>
              <a:t>Inclement Weather </a:t>
            </a:r>
            <a:r>
              <a:rPr lang="en-US" sz="2400" dirty="0" smtClean="0"/>
              <a:t>Session: (Primer</a:t>
            </a:r>
            <a:r>
              <a:rPr lang="en-US" sz="2400" dirty="0"/>
              <a:t>) Generator/Transmission System Dynamics (10 CEHs) – March 12</a:t>
            </a:r>
            <a:r>
              <a:rPr lang="en-US" sz="2400" baseline="30000" dirty="0"/>
              <a:t>th</a:t>
            </a:r>
            <a:r>
              <a:rPr lang="en-US" sz="2400" dirty="0"/>
              <a:t> – 13</a:t>
            </a:r>
            <a:r>
              <a:rPr lang="en-US" sz="2400" baseline="30000" dirty="0"/>
              <a:t>th</a:t>
            </a:r>
            <a:r>
              <a:rPr lang="en-US" sz="2400" dirty="0"/>
              <a:t> </a:t>
            </a:r>
            <a:r>
              <a:rPr lang="en-US" sz="2400" dirty="0" smtClean="0"/>
              <a:t>and Black </a:t>
            </a:r>
            <a:r>
              <a:rPr lang="en-US" sz="2400" dirty="0"/>
              <a:t>Start/Restoration Course (19 CEHs) – </a:t>
            </a:r>
            <a:r>
              <a:rPr lang="en-US" sz="2400" dirty="0" smtClean="0"/>
              <a:t>March </a:t>
            </a:r>
            <a:r>
              <a:rPr lang="en-US" sz="2400" dirty="0"/>
              <a:t>13</a:t>
            </a:r>
            <a:r>
              <a:rPr lang="en-US" sz="2400" baseline="30000" dirty="0"/>
              <a:t>th</a:t>
            </a:r>
            <a:r>
              <a:rPr lang="en-US" sz="2400" dirty="0"/>
              <a:t> – 15</a:t>
            </a:r>
            <a:r>
              <a:rPr lang="en-US" sz="2400" baseline="30000" dirty="0"/>
              <a:t>th</a:t>
            </a:r>
            <a:r>
              <a:rPr lang="en-US" sz="2400" dirty="0"/>
              <a:t> </a:t>
            </a:r>
          </a:p>
          <a:p>
            <a:pPr lvl="1"/>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127396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2018 Operator Training Seminar (OTS)</a:t>
            </a:r>
            <a:endParaRPr lang="en-US" dirty="0"/>
          </a:p>
        </p:txBody>
      </p:sp>
      <p:sp>
        <p:nvSpPr>
          <p:cNvPr id="3" name="Content Placeholder 2"/>
          <p:cNvSpPr>
            <a:spLocks noGrp="1"/>
          </p:cNvSpPr>
          <p:nvPr>
            <p:ph idx="1"/>
          </p:nvPr>
        </p:nvSpPr>
        <p:spPr>
          <a:xfrm>
            <a:off x="304800" y="838200"/>
            <a:ext cx="8534400" cy="5562600"/>
          </a:xfrm>
        </p:spPr>
        <p:txBody>
          <a:bodyPr/>
          <a:lstStyle/>
          <a:p>
            <a:r>
              <a:rPr lang="en-US" sz="2800" dirty="0" smtClean="0"/>
              <a:t>Theme: </a:t>
            </a:r>
            <a:r>
              <a:rPr lang="en-US" sz="2800" dirty="0">
                <a:solidFill>
                  <a:schemeClr val="accent1"/>
                </a:solidFill>
              </a:rPr>
              <a:t>Generators, Markets and Transmission, Working Together to Ensure </a:t>
            </a:r>
            <a:r>
              <a:rPr lang="en-US" sz="2800" dirty="0" smtClean="0">
                <a:solidFill>
                  <a:schemeClr val="accent1"/>
                </a:solidFill>
              </a:rPr>
              <a:t>Reliability</a:t>
            </a:r>
            <a:endParaRPr lang="en-US" dirty="0" smtClean="0">
              <a:solidFill>
                <a:schemeClr val="accent1"/>
              </a:solidFill>
            </a:endParaRPr>
          </a:p>
          <a:p>
            <a:pPr lvl="1"/>
            <a:r>
              <a:rPr lang="en-US" sz="2400" dirty="0" smtClean="0"/>
              <a:t>Topics (Length 18 hours, 16 CEHs)</a:t>
            </a:r>
          </a:p>
          <a:p>
            <a:pPr lvl="2"/>
            <a:r>
              <a:rPr lang="en-US" dirty="0" smtClean="0"/>
              <a:t>CEO </a:t>
            </a:r>
            <a:r>
              <a:rPr lang="en-US" dirty="0"/>
              <a:t>Introduction (Bill </a:t>
            </a:r>
            <a:r>
              <a:rPr lang="en-US" dirty="0" err="1"/>
              <a:t>Magness</a:t>
            </a:r>
            <a:r>
              <a:rPr lang="en-US" dirty="0"/>
              <a:t> / ERCOT</a:t>
            </a:r>
            <a:r>
              <a:rPr lang="en-US" dirty="0" smtClean="0"/>
              <a:t>)</a:t>
            </a:r>
          </a:p>
          <a:p>
            <a:pPr lvl="2"/>
            <a:r>
              <a:rPr lang="en-US" dirty="0" smtClean="0"/>
              <a:t>Extreme </a:t>
            </a:r>
            <a:r>
              <a:rPr lang="en-US" dirty="0"/>
              <a:t>Natural Events </a:t>
            </a:r>
            <a:r>
              <a:rPr lang="en-US" dirty="0" smtClean="0"/>
              <a:t>(</a:t>
            </a:r>
            <a:r>
              <a:rPr lang="en-US" dirty="0"/>
              <a:t>1 CEH) (Kristi Hobbs / ERCOT) </a:t>
            </a:r>
            <a:endParaRPr lang="en-US" dirty="0" smtClean="0"/>
          </a:p>
          <a:p>
            <a:pPr lvl="2"/>
            <a:r>
              <a:rPr lang="en-US" dirty="0"/>
              <a:t>Hurricane Harvey (3 CEH)</a:t>
            </a:r>
          </a:p>
          <a:p>
            <a:pPr lvl="3"/>
            <a:r>
              <a:rPr lang="en-US" dirty="0"/>
              <a:t>Hurricane Harvey Weatherman Perspective (Chris Coleman) (50 min)</a:t>
            </a:r>
          </a:p>
          <a:p>
            <a:pPr lvl="3"/>
            <a:r>
              <a:rPr lang="en-US" dirty="0"/>
              <a:t>Hurricane Harvey </a:t>
            </a:r>
            <a:r>
              <a:rPr lang="en-US" dirty="0" err="1"/>
              <a:t>Centerpoint</a:t>
            </a:r>
            <a:r>
              <a:rPr lang="en-US" dirty="0"/>
              <a:t> Perspective (30 </a:t>
            </a:r>
            <a:r>
              <a:rPr lang="en-US" dirty="0" smtClean="0"/>
              <a:t>min)</a:t>
            </a:r>
          </a:p>
          <a:p>
            <a:pPr lvl="3"/>
            <a:r>
              <a:rPr lang="en-US" dirty="0" smtClean="0"/>
              <a:t>Hurricane </a:t>
            </a:r>
            <a:r>
              <a:rPr lang="en-US" dirty="0"/>
              <a:t>Harvey AEP Perspective (Joe Pina) (30 min)</a:t>
            </a:r>
          </a:p>
          <a:p>
            <a:pPr lvl="3"/>
            <a:r>
              <a:rPr lang="en-US" dirty="0"/>
              <a:t>Hurricane Harvey NRG Perspective (Kevin Matt) (30 min)</a:t>
            </a:r>
          </a:p>
          <a:p>
            <a:pPr lvl="3"/>
            <a:r>
              <a:rPr lang="en-US" dirty="0"/>
              <a:t>Hurricane Harvey ERCOT Perspective (Aaron Ballew, Jerry Gaddy, Jimmy Hartmann (30 min</a:t>
            </a:r>
            <a:r>
              <a:rPr lang="en-US" dirty="0" smtClean="0"/>
              <a: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2949080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2018 Operator Training Seminar (OTS)</a:t>
            </a:r>
            <a:endParaRPr lang="en-US" dirty="0"/>
          </a:p>
        </p:txBody>
      </p:sp>
      <p:sp>
        <p:nvSpPr>
          <p:cNvPr id="3" name="Content Placeholder 2"/>
          <p:cNvSpPr>
            <a:spLocks noGrp="1"/>
          </p:cNvSpPr>
          <p:nvPr>
            <p:ph idx="1"/>
          </p:nvPr>
        </p:nvSpPr>
        <p:spPr>
          <a:xfrm>
            <a:off x="304800" y="838200"/>
            <a:ext cx="8534400" cy="5562600"/>
          </a:xfrm>
        </p:spPr>
        <p:txBody>
          <a:bodyPr/>
          <a:lstStyle/>
          <a:p>
            <a:pPr lvl="1"/>
            <a:r>
              <a:rPr lang="en-US" sz="2400" dirty="0" smtClean="0"/>
              <a:t>Topics </a:t>
            </a:r>
            <a:r>
              <a:rPr lang="en-US" sz="2400" dirty="0" smtClean="0"/>
              <a:t>(Length 18 hours, 16 CEHs)</a:t>
            </a:r>
          </a:p>
          <a:p>
            <a:pPr lvl="2"/>
            <a:r>
              <a:rPr lang="en-US" dirty="0" smtClean="0"/>
              <a:t>Resource Integration Impacts(1 </a:t>
            </a:r>
            <a:r>
              <a:rPr lang="en-US" dirty="0"/>
              <a:t>CEH) </a:t>
            </a:r>
            <a:r>
              <a:rPr lang="en-US" dirty="0" smtClean="0"/>
              <a:t>(John Bernecker </a:t>
            </a:r>
            <a:r>
              <a:rPr lang="en-US" dirty="0"/>
              <a:t>/ ERCOT)</a:t>
            </a:r>
          </a:p>
          <a:p>
            <a:pPr lvl="2"/>
            <a:r>
              <a:rPr lang="en-US" dirty="0" smtClean="0"/>
              <a:t>Operating Reserve and Reliability Deployment Price Adders (1 </a:t>
            </a:r>
            <a:r>
              <a:rPr lang="en-US" dirty="0"/>
              <a:t>CEH) (David Maggio / ERCOT) </a:t>
            </a:r>
          </a:p>
          <a:p>
            <a:pPr lvl="2"/>
            <a:r>
              <a:rPr lang="en-US" dirty="0" smtClean="0"/>
              <a:t>Grid Scale Renewables(1 </a:t>
            </a:r>
            <a:r>
              <a:rPr lang="en-US" dirty="0"/>
              <a:t>CEH) (Nitika Mago / ERCOT) </a:t>
            </a:r>
          </a:p>
          <a:p>
            <a:pPr lvl="2"/>
            <a:r>
              <a:rPr lang="en-US" dirty="0" smtClean="0"/>
              <a:t>Trends in Markets and Policy (1 </a:t>
            </a:r>
            <a:r>
              <a:rPr lang="en-US" dirty="0"/>
              <a:t>CEH) </a:t>
            </a:r>
            <a:r>
              <a:rPr lang="en-US" dirty="0" smtClean="0"/>
              <a:t>(Paul Wattles / </a:t>
            </a:r>
            <a:r>
              <a:rPr lang="en-US" dirty="0"/>
              <a:t>ERCOT)</a:t>
            </a:r>
          </a:p>
          <a:p>
            <a:pPr lvl="2"/>
            <a:r>
              <a:rPr lang="en-US" dirty="0" smtClean="0"/>
              <a:t>Distributed </a:t>
            </a:r>
            <a:r>
              <a:rPr lang="en-US" dirty="0"/>
              <a:t>Energy Resources (DER) / Demand </a:t>
            </a:r>
            <a:r>
              <a:rPr lang="en-US" dirty="0" smtClean="0"/>
              <a:t>Response </a:t>
            </a:r>
            <a:r>
              <a:rPr lang="en-US" dirty="0"/>
              <a:t>(1 CEH) (Clayton Stice / ERCOT)</a:t>
            </a:r>
          </a:p>
          <a:p>
            <a:pPr lvl="2"/>
            <a:r>
              <a:rPr lang="en-US" dirty="0"/>
              <a:t>Reliability Unit Commitment Process (1 CEH)(Agee Springer / ERCOT</a:t>
            </a:r>
            <a:r>
              <a:rPr lang="en-US" dirty="0" smtClean="0"/>
              <a: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2485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2018 Operator Training Seminar (OTS)</a:t>
            </a:r>
            <a:endParaRPr lang="en-US" dirty="0"/>
          </a:p>
        </p:txBody>
      </p:sp>
      <p:sp>
        <p:nvSpPr>
          <p:cNvPr id="3" name="Content Placeholder 2"/>
          <p:cNvSpPr>
            <a:spLocks noGrp="1"/>
          </p:cNvSpPr>
          <p:nvPr>
            <p:ph idx="1"/>
          </p:nvPr>
        </p:nvSpPr>
        <p:spPr>
          <a:xfrm>
            <a:off x="304800" y="746348"/>
            <a:ext cx="8534400" cy="5792211"/>
          </a:xfrm>
        </p:spPr>
        <p:txBody>
          <a:bodyPr/>
          <a:lstStyle/>
          <a:p>
            <a:pPr lvl="1"/>
            <a:r>
              <a:rPr lang="en-US" sz="2400" dirty="0" smtClean="0"/>
              <a:t>Topics (Length 18 hours, 16 CEHs)</a:t>
            </a:r>
          </a:p>
          <a:p>
            <a:pPr lvl="2"/>
            <a:r>
              <a:rPr lang="en-US" dirty="0" smtClean="0"/>
              <a:t>Improving Resiliency (1 CEH)(John Adams / ERCOT)</a:t>
            </a:r>
          </a:p>
          <a:p>
            <a:pPr lvl="2"/>
            <a:r>
              <a:rPr lang="en-US" dirty="0" smtClean="0"/>
              <a:t>Loss </a:t>
            </a:r>
            <a:r>
              <a:rPr lang="en-US" dirty="0"/>
              <a:t>of SCADA, EMS, or LCC </a:t>
            </a:r>
            <a:r>
              <a:rPr lang="en-US" dirty="0" smtClean="0"/>
              <a:t>(</a:t>
            </a:r>
            <a:r>
              <a:rPr lang="en-US" dirty="0"/>
              <a:t>1 CEH) (Dave Penney / TRE, Mark Henry / </a:t>
            </a:r>
            <a:r>
              <a:rPr lang="en-US" dirty="0" smtClean="0"/>
              <a:t>TRE) </a:t>
            </a:r>
          </a:p>
          <a:p>
            <a:pPr lvl="2"/>
            <a:r>
              <a:rPr lang="en-US" dirty="0"/>
              <a:t>Coordinated Voltage Control (Voltage set point control) (1 CEH) (Stephen Solis / ERCOT) </a:t>
            </a:r>
          </a:p>
          <a:p>
            <a:pPr lvl="2"/>
            <a:r>
              <a:rPr lang="en-US" dirty="0"/>
              <a:t>Human Performance Improvement (1 CEH) (Brian Legg / ERCOT)</a:t>
            </a:r>
          </a:p>
          <a:p>
            <a:pPr lvl="2"/>
            <a:r>
              <a:rPr lang="en-US" dirty="0"/>
              <a:t>Physical and Cyber Security (1 CEH) (Joshua Aldridge / ERCOT)</a:t>
            </a:r>
          </a:p>
          <a:p>
            <a:pPr lvl="2"/>
            <a:r>
              <a:rPr lang="en-US" dirty="0"/>
              <a:t>Australian Black Out Event (1 CEH) (Alex Lee / ERCOT</a:t>
            </a:r>
            <a:r>
              <a:rPr lang="en-US" dirty="0" smtClean="0"/>
              <a: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3347154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Operator Training Seminar (OTS)</a:t>
            </a:r>
          </a:p>
        </p:txBody>
      </p:sp>
      <p:sp>
        <p:nvSpPr>
          <p:cNvPr id="3" name="Content Placeholder 2"/>
          <p:cNvSpPr>
            <a:spLocks noGrp="1"/>
          </p:cNvSpPr>
          <p:nvPr>
            <p:ph idx="1"/>
          </p:nvPr>
        </p:nvSpPr>
        <p:spPr>
          <a:xfrm>
            <a:off x="304800" y="826425"/>
            <a:ext cx="8534400" cy="4319832"/>
          </a:xfrm>
        </p:spPr>
        <p:txBody>
          <a:bodyPr/>
          <a:lstStyle/>
          <a:p>
            <a:r>
              <a:rPr lang="en-US" dirty="0"/>
              <a:t>Schedule</a:t>
            </a:r>
          </a:p>
          <a:p>
            <a:pPr lvl="1"/>
            <a:r>
              <a:rPr lang="en-US" dirty="0"/>
              <a:t>Pilot – January 23</a:t>
            </a:r>
            <a:r>
              <a:rPr lang="en-US" baseline="30000" dirty="0"/>
              <a:t>rd</a:t>
            </a:r>
            <a:r>
              <a:rPr lang="en-US" dirty="0"/>
              <a:t> – 25</a:t>
            </a:r>
            <a:r>
              <a:rPr lang="en-US" baseline="30000" dirty="0"/>
              <a:t>th</a:t>
            </a:r>
            <a:endParaRPr lang="en-US" dirty="0"/>
          </a:p>
          <a:p>
            <a:pPr lvl="1"/>
            <a:r>
              <a:rPr lang="en-US" dirty="0"/>
              <a:t>Session 1 – March 27</a:t>
            </a:r>
            <a:r>
              <a:rPr lang="en-US" baseline="30000" dirty="0"/>
              <a:t>th</a:t>
            </a:r>
            <a:r>
              <a:rPr lang="en-US" dirty="0"/>
              <a:t> – 29</a:t>
            </a:r>
            <a:r>
              <a:rPr lang="en-US" baseline="30000" dirty="0"/>
              <a:t>th</a:t>
            </a:r>
            <a:r>
              <a:rPr lang="en-US" dirty="0"/>
              <a:t> </a:t>
            </a:r>
            <a:endParaRPr lang="en-US" sz="1800" dirty="0"/>
          </a:p>
          <a:p>
            <a:pPr lvl="1"/>
            <a:r>
              <a:rPr lang="en-US" dirty="0"/>
              <a:t>Session 2 – April 3</a:t>
            </a:r>
            <a:r>
              <a:rPr lang="en-US" baseline="30000" dirty="0"/>
              <a:t>rd</a:t>
            </a:r>
            <a:r>
              <a:rPr lang="en-US" dirty="0"/>
              <a:t> – 5</a:t>
            </a:r>
            <a:r>
              <a:rPr lang="en-US" baseline="30000" dirty="0"/>
              <a:t>th</a:t>
            </a:r>
            <a:endParaRPr lang="en-US" sz="1800" dirty="0"/>
          </a:p>
          <a:p>
            <a:pPr lvl="1"/>
            <a:r>
              <a:rPr lang="en-US" dirty="0"/>
              <a:t>Session 3 – April 10</a:t>
            </a:r>
            <a:r>
              <a:rPr lang="en-US" baseline="30000" dirty="0"/>
              <a:t>th</a:t>
            </a:r>
            <a:r>
              <a:rPr lang="en-US" dirty="0"/>
              <a:t> – 12</a:t>
            </a:r>
            <a:r>
              <a:rPr lang="en-US" baseline="30000" dirty="0"/>
              <a:t>th</a:t>
            </a:r>
            <a:r>
              <a:rPr lang="en-US" dirty="0"/>
              <a:t> </a:t>
            </a:r>
            <a:endParaRPr lang="en-US" sz="1800" dirty="0"/>
          </a:p>
          <a:p>
            <a:pPr lvl="1"/>
            <a:r>
              <a:rPr lang="en-US" dirty="0"/>
              <a:t>Session 4 – April 17</a:t>
            </a:r>
            <a:r>
              <a:rPr lang="en-US" baseline="30000" dirty="0"/>
              <a:t>th</a:t>
            </a:r>
            <a:r>
              <a:rPr lang="en-US" dirty="0"/>
              <a:t> – 19</a:t>
            </a:r>
            <a:r>
              <a:rPr lang="en-US" baseline="30000" dirty="0"/>
              <a:t>th</a:t>
            </a:r>
            <a:endParaRPr lang="en-US" sz="1800" dirty="0"/>
          </a:p>
          <a:p>
            <a:pPr lvl="1"/>
            <a:r>
              <a:rPr lang="en-US" dirty="0"/>
              <a:t>Session 5 April 24</a:t>
            </a:r>
            <a:r>
              <a:rPr lang="en-US" baseline="30000" dirty="0"/>
              <a:t>th</a:t>
            </a:r>
            <a:r>
              <a:rPr lang="en-US" dirty="0"/>
              <a:t> – 26</a:t>
            </a:r>
            <a:r>
              <a:rPr lang="en-US" baseline="30000" dirty="0"/>
              <a:t>th</a:t>
            </a:r>
            <a:r>
              <a:rPr lang="en-US" dirty="0"/>
              <a:t> </a:t>
            </a:r>
            <a:endParaRPr lang="en-US" sz="1800" dirty="0"/>
          </a:p>
          <a:p>
            <a:pPr lvl="1"/>
            <a:r>
              <a:rPr lang="en-US" dirty="0"/>
              <a:t>Session 6 May 1</a:t>
            </a:r>
            <a:r>
              <a:rPr lang="en-US" baseline="30000" dirty="0"/>
              <a:t>st</a:t>
            </a:r>
            <a:r>
              <a:rPr lang="en-US" dirty="0"/>
              <a:t> – 3</a:t>
            </a:r>
            <a:r>
              <a:rPr lang="en-US" baseline="30000" dirty="0"/>
              <a:t>rd</a:t>
            </a:r>
            <a:r>
              <a:rPr lang="en-US" dirty="0"/>
              <a:t> </a:t>
            </a:r>
            <a:endParaRPr lang="en-US" sz="1800" dirty="0"/>
          </a:p>
          <a:p>
            <a:pPr lvl="1"/>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622467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2019 Black Start Training</a:t>
            </a:r>
            <a:endParaRPr lang="en-US" dirty="0"/>
          </a:p>
        </p:txBody>
      </p:sp>
      <p:sp>
        <p:nvSpPr>
          <p:cNvPr id="3" name="Content Placeholder 2"/>
          <p:cNvSpPr>
            <a:spLocks noGrp="1"/>
          </p:cNvSpPr>
          <p:nvPr>
            <p:ph idx="1"/>
          </p:nvPr>
        </p:nvSpPr>
        <p:spPr>
          <a:xfrm>
            <a:off x="318655" y="762000"/>
            <a:ext cx="8534400" cy="5638800"/>
          </a:xfrm>
        </p:spPr>
        <p:txBody>
          <a:bodyPr/>
          <a:lstStyle/>
          <a:p>
            <a:r>
              <a:rPr lang="en-US" sz="2800" dirty="0" smtClean="0"/>
              <a:t>Schedule</a:t>
            </a:r>
            <a:endParaRPr lang="en-US" sz="2800" dirty="0" smtClean="0"/>
          </a:p>
          <a:p>
            <a:pPr lvl="1"/>
            <a:r>
              <a:rPr lang="en-US" sz="2400" dirty="0" smtClean="0"/>
              <a:t>Pilot</a:t>
            </a:r>
            <a:r>
              <a:rPr lang="en-US" sz="2400" dirty="0"/>
              <a:t>: February 25th (Generation and Transmission Dynamics) and February 26th – 28th (Black Start and Restoration Training)</a:t>
            </a:r>
          </a:p>
          <a:p>
            <a:pPr lvl="1"/>
            <a:r>
              <a:rPr lang="en-US" sz="2400" dirty="0"/>
              <a:t>Week 1:  March 18th (Generation and Transmission Dynamics) and March 19th – 21st (Black Start and Restoration Training)</a:t>
            </a:r>
          </a:p>
          <a:p>
            <a:pPr lvl="1"/>
            <a:r>
              <a:rPr lang="en-US" sz="2400" dirty="0"/>
              <a:t>Week 2:  March 25th (Generation and Transmission Dynamics) and March 26th – 28th (Black Start and Restoration Training)</a:t>
            </a:r>
          </a:p>
          <a:p>
            <a:pPr lvl="1"/>
            <a:r>
              <a:rPr lang="en-US" sz="2400" dirty="0"/>
              <a:t>Week 3:  April 1st (Generation and Transmission Dynamics) and April 2nd – 4th (Black Start and Restoration Training</a:t>
            </a:r>
            <a:r>
              <a:rPr lang="en-US" sz="2400" dirty="0" smtClean="0"/>
              <a:t>)</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1575168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2019 Black Start Training</a:t>
            </a:r>
            <a:endParaRPr lang="en-US" dirty="0"/>
          </a:p>
        </p:txBody>
      </p:sp>
      <p:sp>
        <p:nvSpPr>
          <p:cNvPr id="3" name="Content Placeholder 2"/>
          <p:cNvSpPr>
            <a:spLocks noGrp="1"/>
          </p:cNvSpPr>
          <p:nvPr>
            <p:ph idx="1"/>
          </p:nvPr>
        </p:nvSpPr>
        <p:spPr>
          <a:xfrm>
            <a:off x="318655" y="762000"/>
            <a:ext cx="8534400" cy="5638800"/>
          </a:xfrm>
        </p:spPr>
        <p:txBody>
          <a:bodyPr/>
          <a:lstStyle/>
          <a:p>
            <a:r>
              <a:rPr lang="en-US" sz="2800" dirty="0" smtClean="0"/>
              <a:t>Schedule</a:t>
            </a:r>
          </a:p>
          <a:p>
            <a:pPr lvl="1"/>
            <a:r>
              <a:rPr lang="en-US" sz="2400" dirty="0" smtClean="0"/>
              <a:t>Week </a:t>
            </a:r>
            <a:r>
              <a:rPr lang="en-US" sz="2400" dirty="0"/>
              <a:t>4:  April 8th (Generation and Transmission Dynamics) and April 9th – 11th (Black Start and Restoration Training)</a:t>
            </a:r>
          </a:p>
          <a:p>
            <a:pPr lvl="1"/>
            <a:r>
              <a:rPr lang="en-US" sz="2400" dirty="0"/>
              <a:t>Week 5:  April 15th (Generation and Transmission Dynamics) and April 16th – 18th (Black Start and Restoration Training)</a:t>
            </a:r>
          </a:p>
          <a:p>
            <a:pPr lvl="1"/>
            <a:r>
              <a:rPr lang="en-US" sz="2400" dirty="0"/>
              <a:t>Week 6:  April 22nd (Generation and Transmission Dynamics) and April 23rd – 25th (Black Start and Restoration Training)</a:t>
            </a:r>
          </a:p>
          <a:p>
            <a:pPr lvl="1"/>
            <a:r>
              <a:rPr lang="en-US" sz="2400" dirty="0"/>
              <a:t>Inclement Weather Week: April 29th (</a:t>
            </a:r>
            <a:r>
              <a:rPr lang="en-US" sz="2400" dirty="0" smtClean="0"/>
              <a:t>G and T </a:t>
            </a:r>
            <a:r>
              <a:rPr lang="en-US" sz="2400" dirty="0"/>
              <a:t>Dynamics) and April 30th – May 2nd (Black Start and Restoration Training)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1131499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2019 Operator Training Seminar</a:t>
            </a:r>
            <a:endParaRPr lang="en-US" dirty="0"/>
          </a:p>
        </p:txBody>
      </p:sp>
      <p:sp>
        <p:nvSpPr>
          <p:cNvPr id="3" name="Content Placeholder 2"/>
          <p:cNvSpPr>
            <a:spLocks noGrp="1"/>
          </p:cNvSpPr>
          <p:nvPr>
            <p:ph idx="1"/>
          </p:nvPr>
        </p:nvSpPr>
        <p:spPr>
          <a:xfrm>
            <a:off x="304800" y="763621"/>
            <a:ext cx="8534400" cy="4624633"/>
          </a:xfrm>
        </p:spPr>
        <p:txBody>
          <a:bodyPr/>
          <a:lstStyle/>
          <a:p>
            <a:r>
              <a:rPr lang="en-US" sz="2800" dirty="0"/>
              <a:t>Start thinking about topics</a:t>
            </a:r>
          </a:p>
          <a:p>
            <a:r>
              <a:rPr lang="en-US" sz="2800" dirty="0"/>
              <a:t>Schedule</a:t>
            </a:r>
          </a:p>
          <a:p>
            <a:pPr lvl="1"/>
            <a:r>
              <a:rPr lang="en-US" sz="2400" dirty="0"/>
              <a:t>Pilot: August 13th – 15th  </a:t>
            </a:r>
          </a:p>
          <a:p>
            <a:pPr lvl="1"/>
            <a:r>
              <a:rPr lang="en-US" sz="2400" dirty="0"/>
              <a:t>Week 1: October 15th – 17th </a:t>
            </a:r>
          </a:p>
          <a:p>
            <a:pPr lvl="1"/>
            <a:r>
              <a:rPr lang="en-US" sz="2400" dirty="0"/>
              <a:t>Week 2: October 22nd – 24th </a:t>
            </a:r>
          </a:p>
          <a:p>
            <a:pPr lvl="1"/>
            <a:r>
              <a:rPr lang="en-US" sz="2400" dirty="0"/>
              <a:t>Week 3: October 29th – 31st</a:t>
            </a:r>
          </a:p>
          <a:p>
            <a:pPr lvl="1"/>
            <a:r>
              <a:rPr lang="en-US" sz="2400" dirty="0"/>
              <a:t>Week 4: November 5th – 7th</a:t>
            </a:r>
          </a:p>
          <a:p>
            <a:pPr lvl="1"/>
            <a:r>
              <a:rPr lang="en-US" sz="2400" dirty="0"/>
              <a:t>Week 5: November 12th – 14th</a:t>
            </a:r>
          </a:p>
          <a:p>
            <a:pPr lvl="1"/>
            <a:r>
              <a:rPr lang="en-US" sz="2400" dirty="0"/>
              <a:t>Week 6: November 19th – 21st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1671237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New Business</a:t>
            </a:r>
            <a:endParaRPr lang="en-US" dirty="0"/>
          </a:p>
        </p:txBody>
      </p:sp>
      <p:sp>
        <p:nvSpPr>
          <p:cNvPr id="3" name="Content Placeholder 2"/>
          <p:cNvSpPr>
            <a:spLocks noGrp="1"/>
          </p:cNvSpPr>
          <p:nvPr>
            <p:ph idx="1"/>
          </p:nvPr>
        </p:nvSpPr>
        <p:spPr>
          <a:xfrm>
            <a:off x="304800" y="838200"/>
            <a:ext cx="8534400" cy="5081833"/>
          </a:xfrm>
        </p:spPr>
        <p:txBody>
          <a:bodyPr/>
          <a:lstStyle/>
          <a:p>
            <a:r>
              <a:rPr lang="en-US" sz="2800" dirty="0" smtClean="0"/>
              <a:t>New Chair and Vice Chair</a:t>
            </a:r>
          </a:p>
          <a:p>
            <a:r>
              <a:rPr lang="en-US" sz="2800" dirty="0" smtClean="0"/>
              <a:t>New Training Building Construction has begun.</a:t>
            </a:r>
          </a:p>
          <a:p>
            <a:r>
              <a:rPr lang="en-US" sz="2800" dirty="0" smtClean="0"/>
              <a:t>ERCOT’s </a:t>
            </a:r>
            <a:r>
              <a:rPr lang="en-US" sz="2800" dirty="0"/>
              <a:t>Manager, Operations Training; Mark Spinner would like to visit all Market Participant’s control room / training facilities and meet with the Control Room Management and Training Department to obtain input on how ERCOT can assist your training program.</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spTree>
    <p:extLst>
      <p:ext uri="{BB962C8B-B14F-4D97-AF65-F5344CB8AC3E}">
        <p14:creationId xmlns:p14="http://schemas.microsoft.com/office/powerpoint/2010/main" val="3305292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New Business</a:t>
            </a:r>
            <a:endParaRPr lang="en-US" dirty="0"/>
          </a:p>
        </p:txBody>
      </p:sp>
      <p:sp>
        <p:nvSpPr>
          <p:cNvPr id="3" name="Content Placeholder 2"/>
          <p:cNvSpPr>
            <a:spLocks noGrp="1"/>
          </p:cNvSpPr>
          <p:nvPr>
            <p:ph idx="1"/>
          </p:nvPr>
        </p:nvSpPr>
        <p:spPr>
          <a:xfrm>
            <a:off x="304800" y="685800"/>
            <a:ext cx="8534400" cy="5715000"/>
          </a:xfrm>
        </p:spPr>
        <p:txBody>
          <a:bodyPr/>
          <a:lstStyle/>
          <a:p>
            <a:r>
              <a:rPr lang="en-US" sz="2800" dirty="0" smtClean="0"/>
              <a:t>Black </a:t>
            </a:r>
            <a:r>
              <a:rPr lang="en-US" sz="2800" dirty="0"/>
              <a:t>Start Seating Criteria</a:t>
            </a:r>
          </a:p>
          <a:p>
            <a:pPr lvl="1"/>
            <a:r>
              <a:rPr lang="en-US" sz="2400" dirty="0" smtClean="0"/>
              <a:t>It was identified there </a:t>
            </a:r>
            <a:r>
              <a:rPr lang="en-US" sz="2400" dirty="0"/>
              <a:t>should be some criteria for selecting who gets first chance at seats during Black Start training.</a:t>
            </a:r>
          </a:p>
          <a:p>
            <a:pPr lvl="1"/>
            <a:r>
              <a:rPr lang="en-US" sz="2400" dirty="0" smtClean="0"/>
              <a:t>Software </a:t>
            </a:r>
            <a:r>
              <a:rPr lang="en-US" sz="2400" dirty="0"/>
              <a:t>solution not available and manual methods are complex and time consuming.</a:t>
            </a:r>
          </a:p>
          <a:p>
            <a:pPr lvl="1"/>
            <a:r>
              <a:rPr lang="en-US" sz="2400" dirty="0" smtClean="0"/>
              <a:t>New </a:t>
            </a:r>
            <a:r>
              <a:rPr lang="en-US" sz="2400" dirty="0"/>
              <a:t>Training Building additional space may offer respite for a time</a:t>
            </a:r>
            <a:r>
              <a:rPr lang="en-US" sz="2400" dirty="0" smtClean="0"/>
              <a:t>.</a:t>
            </a:r>
          </a:p>
          <a:p>
            <a:pPr lvl="1"/>
            <a:r>
              <a:rPr lang="en-US" sz="2400" dirty="0" smtClean="0"/>
              <a:t>Two solutions were suggested:</a:t>
            </a:r>
          </a:p>
          <a:p>
            <a:pPr lvl="2"/>
            <a:r>
              <a:rPr lang="en-US" sz="2000" dirty="0" smtClean="0"/>
              <a:t>Early Registration limited to only operators, then open registration for everyone else. Have all required Market Participants update the required number of seats.</a:t>
            </a:r>
          </a:p>
          <a:p>
            <a:pPr lvl="2"/>
            <a:r>
              <a:rPr lang="en-US" sz="2000" dirty="0" smtClean="0"/>
              <a:t>Draft NOGGR for ERCOT Nodal Operating Guide Section 1.5 Operational Training to clearly state who shall attend and correct other issues with the section. </a:t>
            </a:r>
          </a:p>
          <a:p>
            <a:pPr lvl="1"/>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Tree>
    <p:extLst>
      <p:ext uri="{BB962C8B-B14F-4D97-AF65-F5344CB8AC3E}">
        <p14:creationId xmlns:p14="http://schemas.microsoft.com/office/powerpoint/2010/main" val="314125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Winter Storm Drill Participants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6" name="Picture 5"/>
          <p:cNvPicPr>
            <a:picLocks noChangeAspect="1"/>
          </p:cNvPicPr>
          <p:nvPr/>
        </p:nvPicPr>
        <p:blipFill>
          <a:blip r:embed="rId2"/>
          <a:stretch>
            <a:fillRect/>
          </a:stretch>
        </p:blipFill>
        <p:spPr>
          <a:xfrm>
            <a:off x="1032140" y="1295400"/>
            <a:ext cx="7155920" cy="4541683"/>
          </a:xfrm>
          <a:prstGeom prst="rect">
            <a:avLst/>
          </a:prstGeom>
        </p:spPr>
      </p:pic>
    </p:spTree>
    <p:extLst>
      <p:ext uri="{BB962C8B-B14F-4D97-AF65-F5344CB8AC3E}">
        <p14:creationId xmlns:p14="http://schemas.microsoft.com/office/powerpoint/2010/main" val="1256409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a:t>
            </a:r>
            <a:endParaRPr lang="en-US" dirty="0"/>
          </a:p>
        </p:txBody>
      </p:sp>
      <p:sp>
        <p:nvSpPr>
          <p:cNvPr id="3" name="Content Placeholder 2"/>
          <p:cNvSpPr>
            <a:spLocks noGrp="1"/>
          </p:cNvSpPr>
          <p:nvPr>
            <p:ph idx="1"/>
          </p:nvPr>
        </p:nvSpPr>
        <p:spPr>
          <a:xfrm>
            <a:off x="295072" y="810318"/>
            <a:ext cx="8534400" cy="5750820"/>
          </a:xfrm>
        </p:spPr>
        <p:txBody>
          <a:bodyPr/>
          <a:lstStyle/>
          <a:p>
            <a:r>
              <a:rPr lang="en-US" sz="2800" dirty="0"/>
              <a:t>February	</a:t>
            </a:r>
            <a:r>
              <a:rPr lang="en-US" sz="2800" dirty="0" smtClean="0"/>
              <a:t>None </a:t>
            </a:r>
            <a:r>
              <a:rPr lang="en-US" sz="2800" dirty="0"/>
              <a:t>(Black Start </a:t>
            </a:r>
            <a:r>
              <a:rPr lang="en-US" sz="2800" dirty="0" smtClean="0"/>
              <a:t>Training)</a:t>
            </a:r>
            <a:endParaRPr lang="en-US" sz="2800" dirty="0"/>
          </a:p>
          <a:p>
            <a:r>
              <a:rPr lang="en-US" sz="2800" dirty="0" smtClean="0"/>
              <a:t>March </a:t>
            </a:r>
            <a:r>
              <a:rPr lang="en-US" sz="2800" dirty="0"/>
              <a:t>8 (1 </a:t>
            </a:r>
            <a:r>
              <a:rPr lang="en-US" sz="2800" dirty="0" smtClean="0"/>
              <a:t>pm)	TCC </a:t>
            </a:r>
            <a:r>
              <a:rPr lang="en-US" sz="2800" dirty="0"/>
              <a:t>1, Rm 252 / WebEx </a:t>
            </a:r>
            <a:r>
              <a:rPr lang="en-US" sz="2800" dirty="0" smtClean="0"/>
              <a:t>				</a:t>
            </a:r>
            <a:r>
              <a:rPr lang="en-US" sz="2800" dirty="0" smtClean="0"/>
              <a:t>	(</a:t>
            </a:r>
            <a:r>
              <a:rPr lang="en-US" sz="2800" dirty="0"/>
              <a:t>after Black Start </a:t>
            </a:r>
            <a:r>
              <a:rPr lang="en-US" sz="2800" dirty="0" smtClean="0"/>
              <a:t>Week </a:t>
            </a:r>
            <a:r>
              <a:rPr lang="en-US" sz="2800" dirty="0"/>
              <a:t>6)</a:t>
            </a:r>
          </a:p>
          <a:p>
            <a:r>
              <a:rPr lang="en-US" sz="2800" dirty="0"/>
              <a:t>April 12 (1 pm)	</a:t>
            </a:r>
            <a:r>
              <a:rPr lang="en-US" sz="2800" dirty="0" smtClean="0"/>
              <a:t>	TCC </a:t>
            </a:r>
            <a:r>
              <a:rPr lang="en-US" sz="2800" dirty="0"/>
              <a:t>1, Rm 253 / WebEx </a:t>
            </a:r>
            <a:r>
              <a:rPr lang="en-US" sz="2800" dirty="0" smtClean="0"/>
              <a:t>				</a:t>
            </a:r>
            <a:r>
              <a:rPr lang="en-US" sz="2800" dirty="0" smtClean="0"/>
              <a:t>	(</a:t>
            </a:r>
            <a:r>
              <a:rPr lang="en-US" sz="2800" dirty="0"/>
              <a:t>after OTS Week 3)</a:t>
            </a:r>
          </a:p>
          <a:p>
            <a:r>
              <a:rPr lang="en-US" sz="2800" dirty="0"/>
              <a:t>May 9 (1 pm)		</a:t>
            </a:r>
            <a:r>
              <a:rPr lang="en-US" sz="2800" dirty="0" smtClean="0"/>
              <a:t>TCC </a:t>
            </a:r>
            <a:r>
              <a:rPr lang="en-US" sz="2800" dirty="0"/>
              <a:t>1, Rm 253 Trainer </a:t>
            </a:r>
            <a:r>
              <a:rPr lang="en-US" sz="2800" dirty="0" smtClean="0"/>
              <a:t>					Development</a:t>
            </a:r>
            <a:endParaRPr lang="en-US" sz="2800" dirty="0"/>
          </a:p>
          <a:p>
            <a:r>
              <a:rPr lang="en-US" sz="2800" dirty="0"/>
              <a:t>May 10 (9 am)	</a:t>
            </a:r>
            <a:r>
              <a:rPr lang="en-US" sz="2800" dirty="0" smtClean="0"/>
              <a:t>	TCC </a:t>
            </a:r>
            <a:r>
              <a:rPr lang="en-US" sz="2800" dirty="0"/>
              <a:t>1, Rm 253 / WebEx </a:t>
            </a:r>
          </a:p>
          <a:p>
            <a:r>
              <a:rPr lang="en-US" sz="2800" dirty="0"/>
              <a:t>June 14 (9 am)	</a:t>
            </a:r>
            <a:r>
              <a:rPr lang="en-US" sz="2800" dirty="0" smtClean="0"/>
              <a:t>	TCC </a:t>
            </a:r>
            <a:r>
              <a:rPr lang="en-US" sz="2800" dirty="0"/>
              <a:t>1, Rm 252 / WebEx</a:t>
            </a:r>
          </a:p>
          <a:p>
            <a:r>
              <a:rPr lang="en-US" sz="2800" dirty="0"/>
              <a:t>July 12 (9 am)	</a:t>
            </a:r>
            <a:r>
              <a:rPr lang="en-US" sz="2800" dirty="0" smtClean="0"/>
              <a:t>	TCC </a:t>
            </a:r>
            <a:r>
              <a:rPr lang="en-US" sz="2800" dirty="0"/>
              <a:t>1, Rm 253 / </a:t>
            </a:r>
            <a:r>
              <a:rPr lang="en-US" sz="2800" dirty="0" smtClean="0"/>
              <a:t>WebEx</a:t>
            </a:r>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Tree>
    <p:extLst>
      <p:ext uri="{BB962C8B-B14F-4D97-AF65-F5344CB8AC3E}">
        <p14:creationId xmlns:p14="http://schemas.microsoft.com/office/powerpoint/2010/main" val="3699160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a:t>
            </a:r>
            <a:endParaRPr lang="en-US" dirty="0"/>
          </a:p>
        </p:txBody>
      </p:sp>
      <p:sp>
        <p:nvSpPr>
          <p:cNvPr id="3" name="Content Placeholder 2"/>
          <p:cNvSpPr>
            <a:spLocks noGrp="1"/>
          </p:cNvSpPr>
          <p:nvPr>
            <p:ph idx="1"/>
          </p:nvPr>
        </p:nvSpPr>
        <p:spPr>
          <a:xfrm>
            <a:off x="295072" y="810318"/>
            <a:ext cx="8534400" cy="5750820"/>
          </a:xfrm>
        </p:spPr>
        <p:txBody>
          <a:bodyPr/>
          <a:lstStyle/>
          <a:p>
            <a:r>
              <a:rPr lang="en-US" sz="2800" dirty="0" smtClean="0"/>
              <a:t>August </a:t>
            </a:r>
            <a:r>
              <a:rPr lang="en-US" sz="2800" dirty="0"/>
              <a:t>9 (9 </a:t>
            </a:r>
            <a:r>
              <a:rPr lang="en-US" sz="2800" dirty="0" smtClean="0"/>
              <a:t>am)	TCC </a:t>
            </a:r>
            <a:r>
              <a:rPr lang="en-US" sz="2800" dirty="0"/>
              <a:t>1, Rm 253 / WebEx</a:t>
            </a:r>
          </a:p>
          <a:p>
            <a:r>
              <a:rPr lang="en-US" sz="2800" dirty="0" smtClean="0"/>
              <a:t>Sept </a:t>
            </a:r>
            <a:r>
              <a:rPr lang="en-US" sz="2800" dirty="0"/>
              <a:t>12 (1 </a:t>
            </a:r>
            <a:r>
              <a:rPr lang="en-US" sz="2800" dirty="0" smtClean="0"/>
              <a:t>pm)  </a:t>
            </a:r>
            <a:r>
              <a:rPr lang="en-US" sz="2800" dirty="0" smtClean="0"/>
              <a:t>	TCC </a:t>
            </a:r>
            <a:r>
              <a:rPr lang="en-US" sz="2800" dirty="0"/>
              <a:t>1, Rm 253 </a:t>
            </a:r>
            <a:r>
              <a:rPr lang="en-US" sz="2800" dirty="0" smtClean="0"/>
              <a:t>					</a:t>
            </a:r>
            <a:r>
              <a:rPr lang="en-US" sz="2800" dirty="0" smtClean="0"/>
              <a:t>		Trainer </a:t>
            </a:r>
            <a:r>
              <a:rPr lang="en-US" sz="2800" dirty="0"/>
              <a:t>Development</a:t>
            </a:r>
          </a:p>
          <a:p>
            <a:r>
              <a:rPr lang="en-US" sz="2800" dirty="0" smtClean="0"/>
              <a:t>Sept </a:t>
            </a:r>
            <a:r>
              <a:rPr lang="en-US" sz="2800" dirty="0"/>
              <a:t>13 (9 </a:t>
            </a:r>
            <a:r>
              <a:rPr lang="en-US" sz="2800" dirty="0" smtClean="0"/>
              <a:t>am)	</a:t>
            </a:r>
            <a:r>
              <a:rPr lang="en-US" sz="2800" dirty="0" smtClean="0"/>
              <a:t>	TCC </a:t>
            </a:r>
            <a:r>
              <a:rPr lang="en-US" sz="2800" dirty="0"/>
              <a:t>1, Rm 253 / Web Ex </a:t>
            </a:r>
          </a:p>
          <a:p>
            <a:r>
              <a:rPr lang="en-US" sz="2800" dirty="0" smtClean="0"/>
              <a:t>Oct </a:t>
            </a:r>
            <a:r>
              <a:rPr lang="en-US" sz="2800" dirty="0"/>
              <a:t>11 (9 am)	</a:t>
            </a:r>
            <a:r>
              <a:rPr lang="en-US" sz="2800" dirty="0" smtClean="0"/>
              <a:t>	TCC </a:t>
            </a:r>
            <a:r>
              <a:rPr lang="en-US" sz="2800" dirty="0"/>
              <a:t>1, Rm 253 / WebEx</a:t>
            </a:r>
          </a:p>
          <a:p>
            <a:r>
              <a:rPr lang="en-US" sz="2800" dirty="0" smtClean="0"/>
              <a:t>Nov </a:t>
            </a:r>
            <a:r>
              <a:rPr lang="en-US" sz="2800" dirty="0"/>
              <a:t>8 (9 am)		TCC 1, Rm 252 / WebEx</a:t>
            </a:r>
          </a:p>
          <a:p>
            <a:r>
              <a:rPr lang="en-US" sz="2800" dirty="0" smtClean="0"/>
              <a:t>Dec </a:t>
            </a:r>
            <a:r>
              <a:rPr lang="en-US" sz="2800" dirty="0"/>
              <a:t>13 (9 am)	</a:t>
            </a:r>
            <a:r>
              <a:rPr lang="en-US" sz="2800" dirty="0" smtClean="0"/>
              <a:t>	TCC </a:t>
            </a:r>
            <a:r>
              <a:rPr lang="en-US" sz="2800" dirty="0"/>
              <a:t>1, Rm 253 / WebEx</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Tree>
    <p:extLst>
      <p:ext uri="{BB962C8B-B14F-4D97-AF65-F5344CB8AC3E}">
        <p14:creationId xmlns:p14="http://schemas.microsoft.com/office/powerpoint/2010/main" val="210007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Drill Scenario</a:t>
            </a:r>
            <a:endParaRPr lang="en-US" dirty="0"/>
          </a:p>
        </p:txBody>
      </p:sp>
      <p:sp>
        <p:nvSpPr>
          <p:cNvPr id="3" name="Content Placeholder 2"/>
          <p:cNvSpPr>
            <a:spLocks noGrp="1"/>
          </p:cNvSpPr>
          <p:nvPr>
            <p:ph idx="1"/>
          </p:nvPr>
        </p:nvSpPr>
        <p:spPr>
          <a:xfrm>
            <a:off x="304800" y="838200"/>
            <a:ext cx="8534400" cy="5562600"/>
          </a:xfrm>
        </p:spPr>
        <p:txBody>
          <a:bodyPr/>
          <a:lstStyle/>
          <a:p>
            <a:r>
              <a:rPr lang="en-US" sz="2800" dirty="0"/>
              <a:t>The drill included simulations such as; </a:t>
            </a:r>
            <a:endParaRPr lang="en-US" sz="2800" dirty="0" smtClean="0"/>
          </a:p>
          <a:p>
            <a:pPr lvl="1"/>
            <a:r>
              <a:rPr lang="en-US" sz="2400" dirty="0" smtClean="0"/>
              <a:t>High winds and icing </a:t>
            </a:r>
            <a:r>
              <a:rPr lang="en-US" sz="2400" dirty="0"/>
              <a:t>shutting down wind </a:t>
            </a:r>
            <a:r>
              <a:rPr lang="en-US" sz="2400" dirty="0" smtClean="0"/>
              <a:t>units</a:t>
            </a:r>
          </a:p>
          <a:p>
            <a:pPr lvl="1"/>
            <a:r>
              <a:rPr lang="en-US" sz="2400" dirty="0" smtClean="0"/>
              <a:t>Control </a:t>
            </a:r>
            <a:r>
              <a:rPr lang="en-US" sz="2400" dirty="0"/>
              <a:t>transmitters freezing causing a loss of fossil </a:t>
            </a:r>
            <a:r>
              <a:rPr lang="en-US" sz="2400" dirty="0" smtClean="0"/>
              <a:t>generation</a:t>
            </a:r>
          </a:p>
          <a:p>
            <a:pPr lvl="1"/>
            <a:r>
              <a:rPr lang="en-US" sz="2400" dirty="0" smtClean="0"/>
              <a:t>Galloping </a:t>
            </a:r>
            <a:r>
              <a:rPr lang="en-US" sz="2400" dirty="0"/>
              <a:t>conductors tripping </a:t>
            </a:r>
            <a:r>
              <a:rPr lang="en-US" sz="2400" dirty="0" smtClean="0"/>
              <a:t>lines</a:t>
            </a:r>
          </a:p>
          <a:p>
            <a:pPr lvl="1"/>
            <a:r>
              <a:rPr lang="en-US" sz="2400" dirty="0" smtClean="0"/>
              <a:t>Gas </a:t>
            </a:r>
            <a:r>
              <a:rPr lang="en-US" sz="2400" dirty="0"/>
              <a:t>curtailments causing loss of some generation and reduced output of others. </a:t>
            </a:r>
            <a:endParaRPr lang="en-US" sz="2400" dirty="0" smtClean="0"/>
          </a:p>
          <a:p>
            <a:pPr lvl="1"/>
            <a:r>
              <a:rPr lang="en-US" sz="2400" dirty="0" smtClean="0"/>
              <a:t>Boiler </a:t>
            </a:r>
            <a:r>
              <a:rPr lang="en-US" sz="2400" dirty="0"/>
              <a:t>tube </a:t>
            </a:r>
            <a:r>
              <a:rPr lang="en-US" sz="2400" dirty="0" smtClean="0"/>
              <a:t>leaks</a:t>
            </a:r>
          </a:p>
          <a:p>
            <a:pPr lvl="1"/>
            <a:r>
              <a:rPr lang="en-US" sz="2400" dirty="0" smtClean="0"/>
              <a:t>Loss </a:t>
            </a:r>
            <a:r>
              <a:rPr lang="en-US" sz="2400" dirty="0"/>
              <a:t>of </a:t>
            </a:r>
            <a:r>
              <a:rPr lang="en-US" sz="2400" dirty="0" smtClean="0"/>
              <a:t>other transmission </a:t>
            </a:r>
            <a:r>
              <a:rPr lang="en-US" sz="2400" dirty="0"/>
              <a:t>elements not necessarily related to the storm for the purpose of achieving EEA 1, 2 and 3 conditions.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428274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Winter Storm Drill Comments</a:t>
            </a:r>
            <a:endParaRPr lang="en-US" dirty="0"/>
          </a:p>
        </p:txBody>
      </p:sp>
      <p:sp>
        <p:nvSpPr>
          <p:cNvPr id="3" name="Content Placeholder 2"/>
          <p:cNvSpPr>
            <a:spLocks noGrp="1"/>
          </p:cNvSpPr>
          <p:nvPr>
            <p:ph idx="1"/>
          </p:nvPr>
        </p:nvSpPr>
        <p:spPr>
          <a:xfrm>
            <a:off x="304800" y="914400"/>
            <a:ext cx="8534400" cy="5257800"/>
          </a:xfrm>
        </p:spPr>
        <p:txBody>
          <a:bodyPr/>
          <a:lstStyle/>
          <a:p>
            <a:r>
              <a:rPr lang="en-US" sz="2800" dirty="0"/>
              <a:t>ERCOT experienced issues several issues with the Consortium system during Day</a:t>
            </a:r>
            <a:r>
              <a:rPr lang="en-US" sz="2800" b="1" dirty="0"/>
              <a:t> </a:t>
            </a:r>
            <a:r>
              <a:rPr lang="en-US" sz="2800" dirty="0"/>
              <a:t>1 hotline calls forcing ERCOT operators to make some individual hotline calls to participants</a:t>
            </a:r>
            <a:r>
              <a:rPr lang="en-US" sz="2800" dirty="0" smtClean="0"/>
              <a:t>.</a:t>
            </a:r>
          </a:p>
          <a:p>
            <a:r>
              <a:rPr lang="en-US" sz="2800" dirty="0" smtClean="0"/>
              <a:t>The </a:t>
            </a:r>
            <a:r>
              <a:rPr lang="en-US" sz="2800" dirty="0"/>
              <a:t>original script timelines which were sent out with the market notice did not match with the Day 1 timeline. </a:t>
            </a:r>
            <a:endParaRPr lang="en-US" sz="2800" dirty="0" smtClean="0"/>
          </a:p>
          <a:p>
            <a:r>
              <a:rPr lang="en-US" sz="2800" dirty="0"/>
              <a:t>Overall, the MMAP refresher received much praise for timeliness. </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79917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Winter Storm Drill Comments</a:t>
            </a:r>
            <a:endParaRPr lang="en-US" dirty="0"/>
          </a:p>
        </p:txBody>
      </p:sp>
      <p:sp>
        <p:nvSpPr>
          <p:cNvPr id="3" name="Content Placeholder 2"/>
          <p:cNvSpPr>
            <a:spLocks noGrp="1"/>
          </p:cNvSpPr>
          <p:nvPr>
            <p:ph idx="1"/>
          </p:nvPr>
        </p:nvSpPr>
        <p:spPr>
          <a:xfrm>
            <a:off x="304800" y="762000"/>
            <a:ext cx="8534400" cy="5158033"/>
          </a:xfrm>
        </p:spPr>
        <p:txBody>
          <a:bodyPr/>
          <a:lstStyle/>
          <a:p>
            <a:r>
              <a:rPr lang="en-US" sz="2800" dirty="0"/>
              <a:t>The ERCOT Operators had favorable response to the simulation. They stated that it was important to them to step through the procedures, take actions and see the impacts. </a:t>
            </a:r>
            <a:endParaRPr lang="en-US" sz="2800" dirty="0" smtClean="0"/>
          </a:p>
          <a:p>
            <a:r>
              <a:rPr lang="en-US" sz="2800" dirty="0" smtClean="0"/>
              <a:t>One </a:t>
            </a:r>
            <a:r>
              <a:rPr lang="en-US" sz="2800" dirty="0"/>
              <a:t>operator stated that he failed to predict PRC response to deployment actions of load resources done to restore frequency and it was important that he understand that impact</a:t>
            </a:r>
            <a:r>
              <a:rPr lang="en-US" sz="2800" dirty="0" smtClean="0"/>
              <a:t>.</a:t>
            </a:r>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308259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Winter Storm Drill Comments</a:t>
            </a:r>
            <a:endParaRPr lang="en-US" dirty="0"/>
          </a:p>
        </p:txBody>
      </p:sp>
      <p:sp>
        <p:nvSpPr>
          <p:cNvPr id="3" name="Content Placeholder 2"/>
          <p:cNvSpPr>
            <a:spLocks noGrp="1"/>
          </p:cNvSpPr>
          <p:nvPr>
            <p:ph idx="1"/>
          </p:nvPr>
        </p:nvSpPr>
        <p:spPr>
          <a:xfrm>
            <a:off x="304800" y="762000"/>
            <a:ext cx="8534400" cy="5158033"/>
          </a:xfrm>
        </p:spPr>
        <p:txBody>
          <a:bodyPr/>
          <a:lstStyle/>
          <a:p>
            <a:r>
              <a:rPr lang="en-US" sz="2800" dirty="0" smtClean="0"/>
              <a:t>Overall </a:t>
            </a:r>
            <a:r>
              <a:rPr lang="en-US" sz="2800" dirty="0"/>
              <a:t>the </a:t>
            </a:r>
            <a:r>
              <a:rPr lang="en-US" sz="2800" dirty="0" smtClean="0"/>
              <a:t>Market Participant Operators </a:t>
            </a:r>
            <a:r>
              <a:rPr lang="en-US" sz="2800" dirty="0"/>
              <a:t>stated it was a good exercise and simulation to test our response to real-world events.</a:t>
            </a:r>
          </a:p>
          <a:p>
            <a:r>
              <a:rPr lang="en-US" sz="2800" dirty="0"/>
              <a:t>The </a:t>
            </a:r>
            <a:r>
              <a:rPr lang="en-US" sz="2800" dirty="0" smtClean="0"/>
              <a:t>also stated </a:t>
            </a:r>
            <a:r>
              <a:rPr lang="en-US" sz="2800" dirty="0"/>
              <a:t>it was an excellent simulation of real system emergency conditions. </a:t>
            </a:r>
          </a:p>
          <a:p>
            <a:r>
              <a:rPr lang="en-US" sz="2800" dirty="0" smtClean="0"/>
              <a:t>There were some problems programming events in the simulator</a:t>
            </a:r>
            <a:r>
              <a:rPr lang="en-US" sz="2800" dirty="0" smtClean="0"/>
              <a:t>.</a:t>
            </a:r>
          </a:p>
          <a:p>
            <a:r>
              <a:rPr lang="en-US" sz="2800" dirty="0"/>
              <a:t>Request to have a little more detail on the timeline of weather </a:t>
            </a:r>
            <a:r>
              <a:rPr lang="en-US" sz="2800" dirty="0" smtClean="0"/>
              <a:t>events</a:t>
            </a:r>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259518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Winter Storm Comments</a:t>
            </a:r>
            <a:endParaRPr lang="en-US" dirty="0"/>
          </a:p>
        </p:txBody>
      </p:sp>
      <p:sp>
        <p:nvSpPr>
          <p:cNvPr id="3" name="Content Placeholder 2"/>
          <p:cNvSpPr>
            <a:spLocks noGrp="1"/>
          </p:cNvSpPr>
          <p:nvPr>
            <p:ph idx="1"/>
          </p:nvPr>
        </p:nvSpPr>
        <p:spPr>
          <a:xfrm>
            <a:off x="304800" y="762000"/>
            <a:ext cx="8534400" cy="5158033"/>
          </a:xfrm>
        </p:spPr>
        <p:txBody>
          <a:bodyPr/>
          <a:lstStyle/>
          <a:p>
            <a:r>
              <a:rPr lang="en-US" sz="2800" dirty="0" smtClean="0"/>
              <a:t>Although </a:t>
            </a:r>
            <a:r>
              <a:rPr lang="en-US" sz="2800" dirty="0"/>
              <a:t>majority of participants expressed value using MMAP for this type of simulation, suggestions were received in areas for enhancement:</a:t>
            </a:r>
          </a:p>
          <a:p>
            <a:pPr lvl="1"/>
            <a:r>
              <a:rPr lang="en-US" sz="2400" dirty="0"/>
              <a:t>Alarm log for TO’s to view individual lines as they go out</a:t>
            </a:r>
          </a:p>
          <a:p>
            <a:pPr lvl="1"/>
            <a:r>
              <a:rPr lang="en-US" sz="2400" dirty="0"/>
              <a:t>State Estimator tool in the MMAP</a:t>
            </a:r>
          </a:p>
          <a:p>
            <a:pPr lvl="1"/>
            <a:r>
              <a:rPr lang="en-US" sz="2400" dirty="0"/>
              <a:t>MMAP default to showing de-energized lines and wall board </a:t>
            </a:r>
            <a:r>
              <a:rPr lang="en-US" sz="2400" dirty="0" smtClean="0"/>
              <a:t>colors</a:t>
            </a:r>
          </a:p>
          <a:p>
            <a:pPr lvl="1"/>
            <a:r>
              <a:rPr lang="en-US" sz="2400" dirty="0" smtClean="0"/>
              <a:t>Would </a:t>
            </a:r>
            <a:r>
              <a:rPr lang="en-US" sz="2400" dirty="0"/>
              <a:t>like more time committed to learning Macomber Map.</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180899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Grid Ex IV</a:t>
            </a:r>
            <a:endParaRPr lang="en-US" sz="3200" dirty="0"/>
          </a:p>
        </p:txBody>
      </p:sp>
      <p:sp>
        <p:nvSpPr>
          <p:cNvPr id="3" name="Content Placeholder 2"/>
          <p:cNvSpPr>
            <a:spLocks noGrp="1"/>
          </p:cNvSpPr>
          <p:nvPr>
            <p:ph idx="1"/>
          </p:nvPr>
        </p:nvSpPr>
        <p:spPr>
          <a:xfrm>
            <a:off x="304800" y="762000"/>
            <a:ext cx="8534400" cy="5410200"/>
          </a:xfrm>
        </p:spPr>
        <p:txBody>
          <a:bodyPr/>
          <a:lstStyle/>
          <a:p>
            <a:r>
              <a:rPr lang="en-US" sz="2800" dirty="0" smtClean="0"/>
              <a:t>Completed Grid Ex IV Nov 15 – 16, 2017</a:t>
            </a:r>
          </a:p>
          <a:p>
            <a:r>
              <a:rPr lang="en-US" sz="2800" dirty="0" err="1"/>
              <a:t>GridEx</a:t>
            </a:r>
            <a:r>
              <a:rPr lang="en-US" sz="2800" dirty="0"/>
              <a:t> is a biennial exercise designed to simulate a cyber/physical attack on electric and other critical infrastructures across North America.</a:t>
            </a:r>
          </a:p>
          <a:p>
            <a:endParaRPr lang="en-US" sz="2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67000"/>
            <a:ext cx="2336800" cy="3505200"/>
          </a:xfrm>
          <a:prstGeom prst="rect">
            <a:avLst/>
          </a:prstGeom>
        </p:spPr>
      </p:pic>
      <p:pic>
        <p:nvPicPr>
          <p:cNvPr id="6" name="Picture 5"/>
          <p:cNvPicPr>
            <a:picLocks noChangeAspect="1"/>
          </p:cNvPicPr>
          <p:nvPr/>
        </p:nvPicPr>
        <p:blipFill rotWithShape="1">
          <a:blip r:embed="rId4"/>
          <a:srcRect l="58187" t="21483" r="3804" b="47388"/>
          <a:stretch/>
        </p:blipFill>
        <p:spPr>
          <a:xfrm>
            <a:off x="3098800" y="3048000"/>
            <a:ext cx="5740400" cy="2384474"/>
          </a:xfrm>
          <a:prstGeom prst="rect">
            <a:avLst/>
          </a:prstGeom>
        </p:spPr>
      </p:pic>
    </p:spTree>
    <p:extLst>
      <p:ext uri="{BB962C8B-B14F-4D97-AF65-F5344CB8AC3E}">
        <p14:creationId xmlns:p14="http://schemas.microsoft.com/office/powerpoint/2010/main" val="2200793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A35E88E82CE54C93D2E1D31972296F" ma:contentTypeVersion="0" ma:contentTypeDescription="Create a new document." ma:contentTypeScope="" ma:versionID="8252339fbf0a82d6989e58909ff2bba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91D1C1BA-4D37-4FDE-91D6-B70B5F3ED9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B248F63C-08AC-4CDD-B36F-0851B11853CB}">
  <ds:schemaRefs>
    <ds:schemaRef ds:uri="http://purl.org/dc/elements/1.1/"/>
    <ds:schemaRef ds:uri="c34af464-7aa1-4edd-9be4-83dffc1cb926"/>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dcmitype/"/>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7551</TotalTime>
  <Words>1981</Words>
  <Application>Microsoft Office PowerPoint</Application>
  <PresentationFormat>On-screen Show (4:3)</PresentationFormat>
  <Paragraphs>227</Paragraphs>
  <Slides>31</Slides>
  <Notes>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31</vt:i4>
      </vt:variant>
    </vt:vector>
  </HeadingPairs>
  <TitlesOfParts>
    <vt:vector size="36" baseType="lpstr">
      <vt:lpstr>Arial</vt:lpstr>
      <vt:lpstr>Calibri</vt:lpstr>
      <vt:lpstr>1_Custom Design</vt:lpstr>
      <vt:lpstr>Office Theme</vt:lpstr>
      <vt:lpstr>Custom Design</vt:lpstr>
      <vt:lpstr>PowerPoint Presentation</vt:lpstr>
      <vt:lpstr>Winter Storm Drill</vt:lpstr>
      <vt:lpstr>Winter Storm Drill Participants</vt:lpstr>
      <vt:lpstr>Drill Scenario</vt:lpstr>
      <vt:lpstr>Winter Storm Drill Comments</vt:lpstr>
      <vt:lpstr>Winter Storm Drill Comments</vt:lpstr>
      <vt:lpstr>Winter Storm Drill Comments</vt:lpstr>
      <vt:lpstr>Winter Storm Comments</vt:lpstr>
      <vt:lpstr>Grid Ex IV</vt:lpstr>
      <vt:lpstr>Grid Ex IV</vt:lpstr>
      <vt:lpstr>Grid Ex IV Participants</vt:lpstr>
      <vt:lpstr>Drill Scenario</vt:lpstr>
      <vt:lpstr>Drill Scenario</vt:lpstr>
      <vt:lpstr>Drill Scenario</vt:lpstr>
      <vt:lpstr>Grid Ex IV Comments</vt:lpstr>
      <vt:lpstr>Grid Ex IV Comments</vt:lpstr>
      <vt:lpstr>Grid Ex IV Comments</vt:lpstr>
      <vt:lpstr>2018 Black Start Training</vt:lpstr>
      <vt:lpstr>2018 Black Start Training</vt:lpstr>
      <vt:lpstr>2018 Black Start Training</vt:lpstr>
      <vt:lpstr>2018 Operator Training Seminar (OTS)</vt:lpstr>
      <vt:lpstr>2018 Operator Training Seminar (OTS)</vt:lpstr>
      <vt:lpstr>2018 Operator Training Seminar (OTS)</vt:lpstr>
      <vt:lpstr>2018 Operator Training Seminar (OTS)</vt:lpstr>
      <vt:lpstr>2019 Black Start Training</vt:lpstr>
      <vt:lpstr>2019 Black Start Training</vt:lpstr>
      <vt:lpstr>2019 Operator Training Seminar</vt:lpstr>
      <vt:lpstr>New Business</vt:lpstr>
      <vt:lpstr>New Business</vt:lpstr>
      <vt:lpstr>Next Meeting</vt:lpstr>
      <vt:lpstr>Next Meeting</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Spinner, Mark</cp:lastModifiedBy>
  <cp:revision>371</cp:revision>
  <cp:lastPrinted>2017-04-24T20:09:12Z</cp:lastPrinted>
  <dcterms:created xsi:type="dcterms:W3CDTF">2016-01-21T15:20:31Z</dcterms:created>
  <dcterms:modified xsi:type="dcterms:W3CDTF">2018-01-09T14:11:29Z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0x010100BDA35E88E82CE54C93D2E1D31972296F</vt:lpwstr>
  </property>
</Properties>
</file>