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59" r:id="rId5"/>
    <p:sldId id="261" r:id="rId6"/>
    <p:sldId id="263" r:id="rId7"/>
    <p:sldId id="264" r:id="rId8"/>
    <p:sldId id="266" r:id="rId9"/>
    <p:sldId id="267" r:id="rId10"/>
    <p:sldId id="268"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p:scale>
          <a:sx n="101" d="100"/>
          <a:sy n="101" d="100"/>
        </p:scale>
        <p:origin x="-96" y="-3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1/10/2018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Operations Working Group	</a:t>
            </a:r>
            <a:endParaRPr lang="en-US" dirty="0"/>
          </a:p>
        </p:txBody>
      </p:sp>
      <p:sp>
        <p:nvSpPr>
          <p:cNvPr id="3" name="Subtitle 2"/>
          <p:cNvSpPr>
            <a:spLocks noGrp="1"/>
          </p:cNvSpPr>
          <p:nvPr>
            <p:ph type="subTitle" idx="1"/>
          </p:nvPr>
        </p:nvSpPr>
        <p:spPr/>
        <p:txBody>
          <a:bodyPr/>
          <a:lstStyle/>
          <a:p>
            <a:r>
              <a:rPr lang="en-US" dirty="0" smtClean="0"/>
              <a:t>Chair-Matt Carter</a:t>
            </a:r>
          </a:p>
          <a:p>
            <a:r>
              <a:rPr lang="en-US" dirty="0" smtClean="0"/>
              <a:t>Vice-Chair-Rick Gillean</a:t>
            </a:r>
          </a:p>
          <a:p>
            <a:r>
              <a:rPr lang="en-US" smtClean="0"/>
              <a:t>01/11/2018</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a:solidFill>
                  <a:srgbClr val="000000"/>
                </a:solidFill>
                <a:latin typeface="Calibri"/>
              </a:rPr>
              <a:t/>
            </a:r>
            <a:br>
              <a:rPr lang="en-US" sz="6000" dirty="0">
                <a:solidFill>
                  <a:srgbClr val="000000"/>
                </a:solidFill>
                <a:latin typeface="Calibri"/>
              </a:rPr>
            </a:br>
            <a:r>
              <a:rPr lang="en-US" sz="2400" b="1" dirty="0">
                <a:solidFill>
                  <a:srgbClr val="000000"/>
                </a:solidFill>
                <a:latin typeface="+mn-lt"/>
              </a:rPr>
              <a:t>Southern Cross Transmission (SCT) Directive 9: </a:t>
            </a:r>
            <a:r>
              <a:rPr lang="en-US" sz="2400" b="1" i="1" dirty="0">
                <a:solidFill>
                  <a:srgbClr val="000000"/>
                </a:solidFill>
                <a:latin typeface="+mn-lt"/>
              </a:rPr>
              <a:t>Ancillary Services; Issues related to Most Severe Single Contingency (MSSC) and the Margin between Minimum Responsive Reserve Service (RRS) Procurement and Contingency Reserve Requirements</a:t>
            </a:r>
            <a:r>
              <a:rPr lang="en-US" sz="2400" b="1" dirty="0">
                <a:solidFill>
                  <a:srgbClr val="000000"/>
                </a:solidFill>
                <a:latin typeface="+mn-lt"/>
              </a:rPr>
              <a:t>. </a:t>
            </a:r>
            <a:r>
              <a:rPr lang="en-US" sz="2400" dirty="0">
                <a:solidFill>
                  <a:srgbClr val="000000"/>
                </a:solidFill>
                <a:latin typeface="+mn-lt"/>
              </a:rPr>
              <a:t/>
            </a:r>
            <a:br>
              <a:rPr lang="en-US" sz="2400" dirty="0">
                <a:solidFill>
                  <a:srgbClr val="000000"/>
                </a:solidFill>
                <a:latin typeface="+mn-lt"/>
              </a:rPr>
            </a:br>
            <a:endParaRPr lang="en-US" sz="2400" dirty="0">
              <a:latin typeface="+mn-lt"/>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 </a:t>
            </a:r>
            <a:r>
              <a:rPr lang="en-US" dirty="0"/>
              <a:t>OWG reviewed the PUC directive regarding the MSSC and whether changes will be needed to the minimum Non-Spinning Reserve Service (</a:t>
            </a:r>
            <a:r>
              <a:rPr lang="en-US" dirty="0" smtClean="0"/>
              <a:t>NSRS</a:t>
            </a:r>
            <a:r>
              <a:rPr lang="en-US" dirty="0"/>
              <a:t>) and Responsive Reserve Service (RRS</a:t>
            </a:r>
            <a:r>
              <a:rPr lang="en-US" dirty="0" smtClean="0"/>
              <a:t>).</a:t>
            </a:r>
            <a:endParaRPr lang="en-US" dirty="0"/>
          </a:p>
          <a:p>
            <a:pPr marL="0" indent="0">
              <a:buNone/>
            </a:pPr>
            <a:endParaRPr lang="en-US" dirty="0" smtClean="0"/>
          </a:p>
          <a:p>
            <a:pPr marL="0" indent="0">
              <a:buNone/>
            </a:pPr>
            <a:r>
              <a:rPr lang="en-US" dirty="0" smtClean="0"/>
              <a:t>ERCOT </a:t>
            </a:r>
            <a:r>
              <a:rPr lang="en-US" dirty="0"/>
              <a:t>said that they will reach out to other ISOs and will</a:t>
            </a:r>
          </a:p>
          <a:p>
            <a:pPr marL="0" indent="0">
              <a:buNone/>
            </a:pPr>
            <a:r>
              <a:rPr lang="en-US" dirty="0"/>
              <a:t>continue to seek feedback.</a:t>
            </a:r>
          </a:p>
          <a:p>
            <a:pPr marL="0" indent="0">
              <a:buNone/>
            </a:pPr>
            <a:endParaRPr lang="en-US" dirty="0"/>
          </a:p>
        </p:txBody>
      </p:sp>
    </p:spTree>
    <p:extLst>
      <p:ext uri="{BB962C8B-B14F-4D97-AF65-F5344CB8AC3E}">
        <p14:creationId xmlns:p14="http://schemas.microsoft.com/office/powerpoint/2010/main" val="3284988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000000"/>
                </a:solidFill>
                <a:latin typeface="Calibri"/>
              </a:rPr>
              <a:t>2018 </a:t>
            </a:r>
            <a:r>
              <a:rPr lang="en-US" sz="2400" b="1" dirty="0">
                <a:solidFill>
                  <a:srgbClr val="000000"/>
                </a:solidFill>
                <a:latin typeface="Calibri"/>
              </a:rPr>
              <a:t>Emergency Operation </a:t>
            </a:r>
            <a:r>
              <a:rPr lang="en-US" sz="2400" b="1" dirty="0" smtClean="0">
                <a:solidFill>
                  <a:srgbClr val="000000"/>
                </a:solidFill>
                <a:latin typeface="Calibri"/>
              </a:rPr>
              <a:t>Plans. </a:t>
            </a:r>
            <a:endParaRPr lang="en-US" sz="2400" dirty="0">
              <a:solidFill>
                <a:srgbClr val="000000"/>
              </a:solidFill>
              <a:latin typeface="Calibri"/>
            </a:endParaRPr>
          </a:p>
        </p:txBody>
      </p:sp>
      <p:sp>
        <p:nvSpPr>
          <p:cNvPr id="3" name="Content Placeholder 2"/>
          <p:cNvSpPr>
            <a:spLocks noGrp="1"/>
          </p:cNvSpPr>
          <p:nvPr>
            <p:ph idx="1"/>
          </p:nvPr>
        </p:nvSpPr>
        <p:spPr/>
        <p:txBody>
          <a:bodyPr/>
          <a:lstStyle/>
          <a:p>
            <a:endParaRPr lang="en-US" sz="4000" dirty="0">
              <a:solidFill>
                <a:srgbClr val="000000"/>
              </a:solidFill>
            </a:endParaRPr>
          </a:p>
          <a:p>
            <a:pPr marL="0" indent="0">
              <a:buNone/>
            </a:pPr>
            <a:r>
              <a:rPr lang="en-US" sz="2200" dirty="0">
                <a:solidFill>
                  <a:srgbClr val="000000"/>
                </a:solidFill>
              </a:rPr>
              <a:t>ERCOT Operations reminded the group that the emergency operations plans are to be submitted by Feb 15th each year. ERCOT plans to send a reminder to stakeholders by December 1, 2017 with the goal of getting the responses back by March 16, 2018</a:t>
            </a:r>
            <a:r>
              <a:rPr lang="en-US" dirty="0">
                <a:solidFill>
                  <a:srgbClr val="000000"/>
                </a:solidFill>
              </a:rPr>
              <a:t>. </a:t>
            </a:r>
          </a:p>
        </p:txBody>
      </p:sp>
    </p:spTree>
    <p:extLst>
      <p:ext uri="{BB962C8B-B14F-4D97-AF65-F5344CB8AC3E}">
        <p14:creationId xmlns:p14="http://schemas.microsoft.com/office/powerpoint/2010/main" val="44363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dirty="0">
                <a:latin typeface="+mn-lt"/>
              </a:rPr>
              <a:t>NPR 849 -  Clarification of the Range of Voltage Set Points at a Generation Resource’s Point of Interconnection (POI).</a:t>
            </a:r>
            <a:endParaRPr lang="en-US" sz="2200" b="1" dirty="0">
              <a:latin typeface="+mn-lt"/>
            </a:endParaRPr>
          </a:p>
        </p:txBody>
      </p:sp>
      <p:sp>
        <p:nvSpPr>
          <p:cNvPr id="3" name="Content Placeholder 2"/>
          <p:cNvSpPr>
            <a:spLocks noGrp="1"/>
          </p:cNvSpPr>
          <p:nvPr>
            <p:ph idx="1"/>
          </p:nvPr>
        </p:nvSpPr>
        <p:spPr/>
        <p:txBody>
          <a:bodyPr>
            <a:noAutofit/>
          </a:bodyPr>
          <a:lstStyle/>
          <a:p>
            <a:pPr marL="0" indent="0">
              <a:buNone/>
            </a:pPr>
            <a:r>
              <a:rPr lang="en-US" sz="2200" dirty="0"/>
              <a:t>ERCOT </a:t>
            </a:r>
            <a:r>
              <a:rPr lang="en-US" sz="2200" dirty="0" smtClean="0"/>
              <a:t>states </a:t>
            </a:r>
            <a:r>
              <a:rPr lang="en-US" sz="2200" dirty="0"/>
              <a:t>that while the Protocols do not expressly prescribe any limit on the range of voltages, ERCOT may specify Voltage Set Points in a Voltage Profile. ERCOT has historically interpreted this range to extend from 0.95 to 1.05 per unit </a:t>
            </a:r>
            <a:r>
              <a:rPr lang="en-US" sz="2200" dirty="0" smtClean="0"/>
              <a:t>voltage</a:t>
            </a:r>
          </a:p>
          <a:p>
            <a:pPr marL="0" indent="0">
              <a:buNone/>
            </a:pPr>
            <a:endParaRPr lang="en-US" sz="2200" dirty="0"/>
          </a:p>
          <a:p>
            <a:pPr marL="0" indent="0">
              <a:buNone/>
            </a:pPr>
            <a:r>
              <a:rPr lang="en-US" sz="2200" dirty="0" smtClean="0"/>
              <a:t>ERCOT </a:t>
            </a:r>
            <a:r>
              <a:rPr lang="en-US" sz="2200" dirty="0"/>
              <a:t>is proposing to limit the range of voltages that a Generation Resource may be asked to support under normal operating conditions.</a:t>
            </a:r>
            <a:endParaRPr lang="en-US" sz="2200" dirty="0" smtClean="0"/>
          </a:p>
        </p:txBody>
      </p:sp>
    </p:spTree>
    <p:extLst>
      <p:ext uri="{BB962C8B-B14F-4D97-AF65-F5344CB8AC3E}">
        <p14:creationId xmlns:p14="http://schemas.microsoft.com/office/powerpoint/2010/main" val="2666575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dirty="0">
                <a:latin typeface="+mn-lt"/>
              </a:rPr>
              <a:t>NPR 849 -  Clarification of the Range of Voltage Set Points at a Generation Resource’s Point of Interconnection (POI).</a:t>
            </a:r>
            <a:endParaRPr lang="en-US" sz="2200" b="1" dirty="0">
              <a:latin typeface="+mn-lt"/>
            </a:endParaRPr>
          </a:p>
        </p:txBody>
      </p:sp>
      <p:sp>
        <p:nvSpPr>
          <p:cNvPr id="3" name="Content Placeholder 2"/>
          <p:cNvSpPr>
            <a:spLocks noGrp="1"/>
          </p:cNvSpPr>
          <p:nvPr>
            <p:ph idx="1"/>
          </p:nvPr>
        </p:nvSpPr>
        <p:spPr/>
        <p:txBody>
          <a:bodyPr>
            <a:noAutofit/>
          </a:bodyPr>
          <a:lstStyle/>
          <a:p>
            <a:pPr marL="0" indent="0">
              <a:buNone/>
            </a:pPr>
            <a:r>
              <a:rPr lang="en-US" sz="2200" dirty="0"/>
              <a:t>The NPRR revises paragraphs (3)(a) and (3)(b) of Section 3.15 to clarify the range of voltages at the POI and circumstances for which a Generation Resource’s reactive capability must be designed to meet and adds a new paragraph (3)(e) within the same section to clarify the ability of ERCOT and the Transmission Service Provider (TSP), or its designated agent (e.g. Transmission Operator (TO)) to issue an instruction for any available reactive capability at voltages outside of the reactive capability requirements identified in paragraphs (3)(a) and (3)(b). This NPRR does not modify any other provisions within Section 3.15 or its subsections; does not change the Generation Resource’s responsibility to adhere to Voltage Set Points; and, does not modify the 2% tolerance band identified in paragraph (4) of Nodal Operating Guide Section 2.7.3.5, Resource Entity Responsibilities and Generation Resource Requirements. Rather, this NPRR simply aims to more clearly specify the reactive capability the Generation Resource must be designed to provide.</a:t>
            </a:r>
            <a:endParaRPr lang="en-US" sz="2200" dirty="0" smtClean="0"/>
          </a:p>
        </p:txBody>
      </p:sp>
    </p:spTree>
    <p:extLst>
      <p:ext uri="{BB962C8B-B14F-4D97-AF65-F5344CB8AC3E}">
        <p14:creationId xmlns:p14="http://schemas.microsoft.com/office/powerpoint/2010/main" val="1209535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dirty="0" smtClean="0">
                <a:latin typeface="+mn-lt"/>
              </a:rPr>
              <a:t>NPR 849 – NRG Comments</a:t>
            </a:r>
            <a:r>
              <a:rPr lang="en-US" sz="2200" dirty="0">
                <a:latin typeface="+mn-lt"/>
              </a:rPr>
              <a:t>, </a:t>
            </a:r>
            <a:endParaRPr lang="en-US" sz="2200" b="1" dirty="0">
              <a:latin typeface="+mn-lt"/>
            </a:endParaRPr>
          </a:p>
        </p:txBody>
      </p:sp>
      <p:sp>
        <p:nvSpPr>
          <p:cNvPr id="3" name="Content Placeholder 2"/>
          <p:cNvSpPr>
            <a:spLocks noGrp="1"/>
          </p:cNvSpPr>
          <p:nvPr>
            <p:ph idx="1"/>
          </p:nvPr>
        </p:nvSpPr>
        <p:spPr/>
        <p:txBody>
          <a:bodyPr>
            <a:noAutofit/>
          </a:bodyPr>
          <a:lstStyle/>
          <a:p>
            <a:pPr marL="0" indent="0">
              <a:buNone/>
            </a:pPr>
            <a:r>
              <a:rPr lang="en-US" sz="3600" dirty="0" smtClean="0">
                <a:solidFill>
                  <a:srgbClr val="000000"/>
                </a:solidFill>
              </a:rPr>
              <a:t> </a:t>
            </a:r>
            <a:r>
              <a:rPr lang="en-US" sz="2400" dirty="0">
                <a:solidFill>
                  <a:srgbClr val="000000"/>
                </a:solidFill>
              </a:rPr>
              <a:t>NRG asserts that ERCOT’s proposed changes fall short in addressing the physical realities of generator construction and the ability to maintain maximum dynamic response on Generation Resources. </a:t>
            </a:r>
            <a:endParaRPr lang="en-US" sz="2400" dirty="0" smtClean="0">
              <a:solidFill>
                <a:srgbClr val="000000"/>
              </a:solidFill>
            </a:endParaRPr>
          </a:p>
          <a:p>
            <a:pPr marL="0" indent="0">
              <a:buNone/>
            </a:pPr>
            <a:r>
              <a:rPr lang="en-US" sz="2400" dirty="0" smtClean="0">
                <a:solidFill>
                  <a:srgbClr val="000000"/>
                </a:solidFill>
              </a:rPr>
              <a:t>NRG </a:t>
            </a:r>
            <a:r>
              <a:rPr lang="en-US" sz="2400" dirty="0">
                <a:solidFill>
                  <a:srgbClr val="000000"/>
                </a:solidFill>
              </a:rPr>
              <a:t>proposes that ERCOT should utilize more reasonable limits identified in the North American Electric Reliability Corporation (NERC) </a:t>
            </a:r>
            <a:r>
              <a:rPr lang="en-US" sz="2400" dirty="0">
                <a:solidFill>
                  <a:srgbClr val="0000FF"/>
                </a:solidFill>
              </a:rPr>
              <a:t>white paper</a:t>
            </a:r>
            <a:r>
              <a:rPr lang="en-US" sz="2400" dirty="0">
                <a:solidFill>
                  <a:srgbClr val="000000"/>
                </a:solidFill>
              </a:rPr>
              <a:t>. </a:t>
            </a:r>
            <a:endParaRPr lang="en-US" sz="2400" dirty="0" smtClean="0">
              <a:solidFill>
                <a:srgbClr val="000000"/>
              </a:solidFill>
            </a:endParaRPr>
          </a:p>
          <a:p>
            <a:pPr marL="0" indent="0">
              <a:buNone/>
            </a:pPr>
            <a:r>
              <a:rPr lang="en-US" sz="2400" dirty="0" smtClean="0">
                <a:solidFill>
                  <a:srgbClr val="000000"/>
                </a:solidFill>
              </a:rPr>
              <a:t>The </a:t>
            </a:r>
            <a:r>
              <a:rPr lang="en-US" sz="2400" dirty="0">
                <a:solidFill>
                  <a:srgbClr val="000000"/>
                </a:solidFill>
              </a:rPr>
              <a:t>Wind Coalition expressed concern at the meeting that the changes, which apply to both new and existing generation, could be costly. </a:t>
            </a:r>
            <a:endParaRPr lang="en-US" sz="2400" dirty="0" smtClean="0">
              <a:solidFill>
                <a:srgbClr val="000000"/>
              </a:solidFill>
            </a:endParaRPr>
          </a:p>
          <a:p>
            <a:pPr marL="0" indent="0">
              <a:buNone/>
            </a:pPr>
            <a:r>
              <a:rPr lang="en-US" sz="2400" dirty="0" smtClean="0">
                <a:solidFill>
                  <a:srgbClr val="000000"/>
                </a:solidFill>
              </a:rPr>
              <a:t>Others </a:t>
            </a:r>
            <a:r>
              <a:rPr lang="en-US" sz="2400" dirty="0">
                <a:solidFill>
                  <a:srgbClr val="000000"/>
                </a:solidFill>
              </a:rPr>
              <a:t>in the meeting were concerned that not enough attention was being paid to the proposed Revision Request. </a:t>
            </a:r>
            <a:endParaRPr lang="en-US" sz="2200" dirty="0" smtClean="0"/>
          </a:p>
        </p:txBody>
      </p:sp>
    </p:spTree>
    <p:extLst>
      <p:ext uri="{BB962C8B-B14F-4D97-AF65-F5344CB8AC3E}">
        <p14:creationId xmlns:p14="http://schemas.microsoft.com/office/powerpoint/2010/main" val="113601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dirty="0" smtClean="0">
                <a:latin typeface="+mn-lt"/>
              </a:rPr>
              <a:t>NPR 849 – OWG NPR 849 Summary  </a:t>
            </a:r>
            <a:endParaRPr lang="en-US" sz="2200" b="1" dirty="0">
              <a:latin typeface="+mn-lt"/>
            </a:endParaRPr>
          </a:p>
        </p:txBody>
      </p:sp>
      <p:sp>
        <p:nvSpPr>
          <p:cNvPr id="3" name="Content Placeholder 2"/>
          <p:cNvSpPr>
            <a:spLocks noGrp="1"/>
          </p:cNvSpPr>
          <p:nvPr>
            <p:ph idx="1"/>
          </p:nvPr>
        </p:nvSpPr>
        <p:spPr/>
        <p:txBody>
          <a:bodyPr>
            <a:noAutofit/>
          </a:bodyPr>
          <a:lstStyle/>
          <a:p>
            <a:r>
              <a:rPr lang="en-US" sz="2000" dirty="0">
                <a:solidFill>
                  <a:srgbClr val="000000"/>
                </a:solidFill>
              </a:rPr>
              <a:t>ERCOT was surprised by the pushback from Generation Resources given that they view their changes as a relaxation of the current requirements. ERCOT also said that they expected to get pushback from the Transmission Service Providers (TSPs) who were, </a:t>
            </a:r>
            <a:r>
              <a:rPr lang="en-US" sz="2000" dirty="0" smtClean="0">
                <a:solidFill>
                  <a:srgbClr val="000000"/>
                </a:solidFill>
              </a:rPr>
              <a:t> </a:t>
            </a:r>
            <a:r>
              <a:rPr lang="en-US" sz="2000" dirty="0">
                <a:solidFill>
                  <a:srgbClr val="000000"/>
                </a:solidFill>
              </a:rPr>
              <a:t>quiet during the discussion. </a:t>
            </a:r>
            <a:endParaRPr lang="en-US" sz="2000" dirty="0" smtClean="0">
              <a:solidFill>
                <a:srgbClr val="000000"/>
              </a:solidFill>
            </a:endParaRPr>
          </a:p>
          <a:p>
            <a:r>
              <a:rPr lang="en-US" sz="2000" dirty="0" smtClean="0">
                <a:solidFill>
                  <a:srgbClr val="000000"/>
                </a:solidFill>
              </a:rPr>
              <a:t>One TSP noted </a:t>
            </a:r>
            <a:r>
              <a:rPr lang="en-US" sz="2000" dirty="0">
                <a:solidFill>
                  <a:srgbClr val="000000"/>
                </a:solidFill>
              </a:rPr>
              <a:t>that they do have comments but they are </a:t>
            </a:r>
            <a:r>
              <a:rPr lang="en-US" sz="2000" dirty="0" smtClean="0">
                <a:solidFill>
                  <a:srgbClr val="000000"/>
                </a:solidFill>
              </a:rPr>
              <a:t>waiting for the process to </a:t>
            </a:r>
            <a:r>
              <a:rPr lang="en-US" sz="2000" dirty="0">
                <a:solidFill>
                  <a:srgbClr val="000000"/>
                </a:solidFill>
              </a:rPr>
              <a:t>move forward </a:t>
            </a:r>
            <a:r>
              <a:rPr lang="en-US" sz="2000" dirty="0" smtClean="0">
                <a:solidFill>
                  <a:srgbClr val="000000"/>
                </a:solidFill>
              </a:rPr>
              <a:t> </a:t>
            </a:r>
            <a:r>
              <a:rPr lang="en-US" sz="2000" dirty="0">
                <a:solidFill>
                  <a:srgbClr val="000000"/>
                </a:solidFill>
              </a:rPr>
              <a:t>before filing anything. </a:t>
            </a:r>
            <a:endParaRPr lang="en-US" sz="2000" dirty="0" smtClean="0">
              <a:solidFill>
                <a:srgbClr val="000000"/>
              </a:solidFill>
            </a:endParaRPr>
          </a:p>
          <a:p>
            <a:r>
              <a:rPr lang="en-US" sz="2000" dirty="0" smtClean="0">
                <a:solidFill>
                  <a:srgbClr val="000000"/>
                </a:solidFill>
              </a:rPr>
              <a:t>A </a:t>
            </a:r>
            <a:r>
              <a:rPr lang="en-US" sz="2000" dirty="0">
                <a:solidFill>
                  <a:srgbClr val="000000"/>
                </a:solidFill>
              </a:rPr>
              <a:t>workshop to be held in early 2018 was ultimately proposed in an effort to spread the word about the changes and will include examples from both ERCOT and Generation Resource perspectives</a:t>
            </a:r>
            <a:r>
              <a:rPr lang="en-US" sz="2000" dirty="0" smtClean="0">
                <a:solidFill>
                  <a:srgbClr val="000000"/>
                </a:solidFill>
              </a:rPr>
              <a:t>.</a:t>
            </a:r>
          </a:p>
          <a:p>
            <a:r>
              <a:rPr lang="en-US" sz="2000" dirty="0" smtClean="0">
                <a:solidFill>
                  <a:srgbClr val="000000"/>
                </a:solidFill>
              </a:rPr>
              <a:t>ERCOT </a:t>
            </a:r>
            <a:r>
              <a:rPr lang="en-US" sz="2000" dirty="0">
                <a:solidFill>
                  <a:srgbClr val="000000"/>
                </a:solidFill>
              </a:rPr>
              <a:t>said that they plan to file comments a week prior to the next Reliability and Operations Subcommittee (ROS) meeting. </a:t>
            </a:r>
            <a:r>
              <a:rPr lang="en-US" sz="2000" dirty="0" smtClean="0">
                <a:solidFill>
                  <a:srgbClr val="000000"/>
                </a:solidFill>
              </a:rPr>
              <a:t>ERCOT’s stated there comments </a:t>
            </a:r>
            <a:r>
              <a:rPr lang="en-US" sz="2000" dirty="0">
                <a:solidFill>
                  <a:srgbClr val="000000"/>
                </a:solidFill>
              </a:rPr>
              <a:t>will talk about abnormal operations and will point to other guides and Protocol language to ensure consistency. Regarding NRG’s comments, ERCOT said that they want to be more conservative than the NERC paper refers to due to a high penetration of renewable generation. </a:t>
            </a:r>
          </a:p>
          <a:p>
            <a:endParaRPr lang="en-US" sz="2200" dirty="0">
              <a:solidFill>
                <a:srgbClr val="000000"/>
              </a:solidFill>
            </a:endParaRPr>
          </a:p>
        </p:txBody>
      </p:sp>
    </p:spTree>
    <p:extLst>
      <p:ext uri="{BB962C8B-B14F-4D97-AF65-F5344CB8AC3E}">
        <p14:creationId xmlns:p14="http://schemas.microsoft.com/office/powerpoint/2010/main" val="128176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200" dirty="0" smtClean="0">
                <a:latin typeface="+mn-lt"/>
              </a:rPr>
              <a:t>NPR 851 –  </a:t>
            </a:r>
            <a:r>
              <a:rPr lang="en-US" sz="2200" dirty="0" smtClean="0">
                <a:solidFill>
                  <a:srgbClr val="000000"/>
                </a:solidFill>
                <a:latin typeface="Calibri"/>
              </a:rPr>
              <a:t>Procedure </a:t>
            </a:r>
            <a:r>
              <a:rPr lang="en-US" sz="2200" dirty="0">
                <a:solidFill>
                  <a:srgbClr val="000000"/>
                </a:solidFill>
                <a:latin typeface="Calibri"/>
              </a:rPr>
              <a:t>for Managing Disconnections for Bidirectional Electrical Connections at Transmission Level Voltages. </a:t>
            </a:r>
            <a:br>
              <a:rPr lang="en-US" sz="2200" dirty="0">
                <a:solidFill>
                  <a:srgbClr val="000000"/>
                </a:solidFill>
                <a:latin typeface="Calibri"/>
              </a:rPr>
            </a:br>
            <a:endParaRPr lang="en-US" sz="2200" b="1" dirty="0">
              <a:latin typeface="+mn-lt"/>
            </a:endParaRPr>
          </a:p>
        </p:txBody>
      </p:sp>
      <p:sp>
        <p:nvSpPr>
          <p:cNvPr id="3" name="Content Placeholder 2"/>
          <p:cNvSpPr>
            <a:spLocks noGrp="1"/>
          </p:cNvSpPr>
          <p:nvPr>
            <p:ph idx="1"/>
          </p:nvPr>
        </p:nvSpPr>
        <p:spPr/>
        <p:txBody>
          <a:bodyPr>
            <a:noAutofit/>
          </a:bodyPr>
          <a:lstStyle/>
          <a:p>
            <a:pPr marL="0" indent="0">
              <a:buNone/>
            </a:pPr>
            <a:endParaRPr lang="en-US" sz="2200" dirty="0" smtClean="0">
              <a:solidFill>
                <a:srgbClr val="000000"/>
              </a:solidFill>
            </a:endParaRPr>
          </a:p>
          <a:p>
            <a:pPr marL="0" indent="0">
              <a:buNone/>
            </a:pPr>
            <a:r>
              <a:rPr lang="en-US" sz="2200" dirty="0" smtClean="0">
                <a:solidFill>
                  <a:srgbClr val="000000"/>
                </a:solidFill>
              </a:rPr>
              <a:t>This </a:t>
            </a:r>
            <a:r>
              <a:rPr lang="en-US" sz="2200" dirty="0">
                <a:solidFill>
                  <a:srgbClr val="000000"/>
                </a:solidFill>
              </a:rPr>
              <a:t>NPRR was developed to fully implement the market design envisioned in NPRR 596, External Load Serving Entities. This NPRR establishes a clearly defined disconnection process within ERCOT market rules applicable to a transmission voltage connection to the ERCOT grid which utilizes one electrical connection for both generation and load services. </a:t>
            </a:r>
            <a:endParaRPr lang="en-US" sz="2200" dirty="0" smtClean="0">
              <a:solidFill>
                <a:srgbClr val="000000"/>
              </a:solidFill>
            </a:endParaRPr>
          </a:p>
          <a:p>
            <a:pPr marL="0" indent="0">
              <a:buNone/>
            </a:pPr>
            <a:endParaRPr lang="en-US" sz="2200" dirty="0">
              <a:solidFill>
                <a:srgbClr val="000000"/>
              </a:solidFill>
            </a:endParaRPr>
          </a:p>
          <a:p>
            <a:pPr marL="0" indent="0">
              <a:buNone/>
            </a:pPr>
            <a:r>
              <a:rPr lang="en-US" sz="2200" dirty="0" smtClean="0">
                <a:solidFill>
                  <a:srgbClr val="000000"/>
                </a:solidFill>
              </a:rPr>
              <a:t>Tabled by OWG</a:t>
            </a:r>
            <a:endParaRPr lang="en-US" sz="2200" dirty="0">
              <a:solidFill>
                <a:srgbClr val="000000"/>
              </a:solidFill>
            </a:endParaRPr>
          </a:p>
        </p:txBody>
      </p:sp>
    </p:spTree>
    <p:extLst>
      <p:ext uri="{BB962C8B-B14F-4D97-AF65-F5344CB8AC3E}">
        <p14:creationId xmlns:p14="http://schemas.microsoft.com/office/powerpoint/2010/main" val="341464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latin typeface="+mn-lt"/>
              </a:rPr>
              <a:t>NOGRR 169 -  </a:t>
            </a:r>
            <a:r>
              <a:rPr lang="en-US" sz="2400" dirty="0" smtClean="0">
                <a:solidFill>
                  <a:srgbClr val="000000"/>
                </a:solidFill>
                <a:latin typeface="Calibri"/>
              </a:rPr>
              <a:t>Disturbance </a:t>
            </a:r>
            <a:r>
              <a:rPr lang="en-US" sz="2400" dirty="0">
                <a:solidFill>
                  <a:srgbClr val="000000"/>
                </a:solidFill>
                <a:latin typeface="Calibri"/>
              </a:rPr>
              <a:t>Monitoring Requirements Update to Align with NERC Reliability Standard </a:t>
            </a:r>
            <a:r>
              <a:rPr lang="en-US" sz="2400" dirty="0" smtClean="0">
                <a:solidFill>
                  <a:srgbClr val="000000"/>
                </a:solidFill>
                <a:latin typeface="Calibri"/>
              </a:rPr>
              <a:t>PRC -002-2.</a:t>
            </a:r>
            <a:r>
              <a:rPr lang="en-US" sz="2400" dirty="0">
                <a:solidFill>
                  <a:srgbClr val="000000"/>
                </a:solidFill>
                <a:latin typeface="Calibri"/>
              </a:rPr>
              <a:t/>
            </a:r>
            <a:br>
              <a:rPr lang="en-US" sz="2400" dirty="0">
                <a:solidFill>
                  <a:srgbClr val="000000"/>
                </a:solidFill>
                <a:latin typeface="Calibri"/>
              </a:rPr>
            </a:br>
            <a:endParaRPr lang="en-US" sz="2200" dirty="0">
              <a:latin typeface="+mn-lt"/>
            </a:endParaRPr>
          </a:p>
        </p:txBody>
      </p:sp>
      <p:sp>
        <p:nvSpPr>
          <p:cNvPr id="3" name="Content Placeholder 2"/>
          <p:cNvSpPr>
            <a:spLocks noGrp="1"/>
          </p:cNvSpPr>
          <p:nvPr>
            <p:ph idx="1"/>
          </p:nvPr>
        </p:nvSpPr>
        <p:spPr/>
        <p:txBody>
          <a:bodyPr/>
          <a:lstStyle/>
          <a:p>
            <a:endParaRPr lang="en-US" sz="4000" dirty="0">
              <a:solidFill>
                <a:srgbClr val="000000"/>
              </a:solidFill>
            </a:endParaRPr>
          </a:p>
          <a:p>
            <a:pPr marL="0" indent="0">
              <a:buNone/>
            </a:pPr>
            <a:r>
              <a:rPr lang="en-US" sz="2200" dirty="0">
                <a:solidFill>
                  <a:srgbClr val="000000"/>
                </a:solidFill>
              </a:rPr>
              <a:t>This NOGRR aligns language in Operating Guide Section 6.1, Disturbance Monitoring Requirements with NERC Reliability Standard Performance and Control (PRC)-002-2, </a:t>
            </a:r>
            <a:r>
              <a:rPr lang="en-US" sz="2200" i="1" dirty="0">
                <a:solidFill>
                  <a:srgbClr val="000000"/>
                </a:solidFill>
              </a:rPr>
              <a:t>Define Regional Disturbance Monitoring and Reporting Requirements. </a:t>
            </a:r>
            <a:r>
              <a:rPr lang="en-US" sz="2200" dirty="0">
                <a:solidFill>
                  <a:srgbClr val="000000"/>
                </a:solidFill>
              </a:rPr>
              <a:t>This NOGRR was filed by Bret </a:t>
            </a:r>
            <a:r>
              <a:rPr lang="en-US" sz="2200" dirty="0" err="1">
                <a:solidFill>
                  <a:srgbClr val="000000"/>
                </a:solidFill>
              </a:rPr>
              <a:t>Burford</a:t>
            </a:r>
            <a:r>
              <a:rPr lang="en-US" sz="2200" dirty="0">
                <a:solidFill>
                  <a:srgbClr val="000000"/>
                </a:solidFill>
              </a:rPr>
              <a:t> with AEP on behalf of the System Protection Working Group (SPWG). The IA showed that there is no impact and the NOGRR will move out of OWG. </a:t>
            </a:r>
          </a:p>
          <a:p>
            <a:pPr marL="0" indent="0">
              <a:buNone/>
            </a:pPr>
            <a:endParaRPr lang="en-US" dirty="0"/>
          </a:p>
        </p:txBody>
      </p:sp>
    </p:spTree>
    <p:extLst>
      <p:ext uri="{BB962C8B-B14F-4D97-AF65-F5344CB8AC3E}">
        <p14:creationId xmlns:p14="http://schemas.microsoft.com/office/powerpoint/2010/main" val="2422042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000000"/>
                </a:solidFill>
                <a:latin typeface="+mn-lt"/>
              </a:rPr>
              <a:t>Draft </a:t>
            </a:r>
            <a:r>
              <a:rPr lang="en-US" sz="2400" dirty="0">
                <a:solidFill>
                  <a:srgbClr val="000000"/>
                </a:solidFill>
                <a:latin typeface="+mn-lt"/>
              </a:rPr>
              <a:t>NOGRR Regarding the Clarification of Automatic Under-Frequency Load Shed (UFLS) Requirement. </a:t>
            </a:r>
            <a:br>
              <a:rPr lang="en-US" sz="2400" dirty="0">
                <a:solidFill>
                  <a:srgbClr val="000000"/>
                </a:solidFill>
                <a:latin typeface="+mn-lt"/>
              </a:rPr>
            </a:b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100" dirty="0" smtClean="0">
                <a:solidFill>
                  <a:srgbClr val="000000"/>
                </a:solidFill>
              </a:rPr>
              <a:t>Matt </a:t>
            </a:r>
            <a:r>
              <a:rPr lang="en-US" sz="2100" dirty="0">
                <a:solidFill>
                  <a:srgbClr val="000000"/>
                </a:solidFill>
              </a:rPr>
              <a:t>Mereness with ERCOT went through a </a:t>
            </a:r>
            <a:r>
              <a:rPr lang="en-US" sz="2100" dirty="0">
                <a:solidFill>
                  <a:srgbClr val="0000FF"/>
                </a:solidFill>
              </a:rPr>
              <a:t>presentation </a:t>
            </a:r>
            <a:r>
              <a:rPr lang="en-US" sz="2100" dirty="0">
                <a:solidFill>
                  <a:srgbClr val="000000"/>
                </a:solidFill>
              </a:rPr>
              <a:t>that highlighted the key issues regarding UFLS as it pertains to Emergency Response Service (ERS). Currently, the Nodal Operating Guide states that to meet the 25% automatic firm Load shedding requirement, there is an exclusion for circuits “not equipped with high-set under-frequency relays” and is silent on the impacts of Emergency Response Service (ERS). </a:t>
            </a:r>
            <a:endParaRPr lang="en-US" sz="2100" dirty="0" smtClean="0">
              <a:solidFill>
                <a:srgbClr val="000000"/>
              </a:solidFill>
            </a:endParaRPr>
          </a:p>
          <a:p>
            <a:pPr marL="0" indent="0">
              <a:buNone/>
            </a:pPr>
            <a:r>
              <a:rPr lang="en-US" sz="2100" dirty="0" smtClean="0">
                <a:solidFill>
                  <a:srgbClr val="000000"/>
                </a:solidFill>
              </a:rPr>
              <a:t>As </a:t>
            </a:r>
            <a:r>
              <a:rPr lang="en-US" sz="2100" dirty="0">
                <a:solidFill>
                  <a:srgbClr val="000000"/>
                </a:solidFill>
              </a:rPr>
              <a:t>discussed at the three UFLS workshops (on Feb 20, April 20, and June 28, 2017), this NOGRR updates the Nodal Operating Guides to reflect operational expectations during an UFLS event</a:t>
            </a:r>
            <a:r>
              <a:rPr lang="en-US" sz="2100" dirty="0" smtClean="0">
                <a:solidFill>
                  <a:srgbClr val="000000"/>
                </a:solidFill>
              </a:rPr>
              <a:t>.</a:t>
            </a:r>
          </a:p>
          <a:p>
            <a:pPr marL="0" indent="0">
              <a:buNone/>
            </a:pPr>
            <a:r>
              <a:rPr lang="en-US" sz="2100" dirty="0" smtClean="0">
                <a:solidFill>
                  <a:srgbClr val="000000"/>
                </a:solidFill>
              </a:rPr>
              <a:t> </a:t>
            </a:r>
            <a:r>
              <a:rPr lang="en-US" sz="2100" dirty="0">
                <a:solidFill>
                  <a:srgbClr val="000000"/>
                </a:solidFill>
              </a:rPr>
              <a:t>ERCOT also walked through their </a:t>
            </a:r>
            <a:r>
              <a:rPr lang="en-US" sz="2100" dirty="0">
                <a:solidFill>
                  <a:srgbClr val="0000FF"/>
                </a:solidFill>
              </a:rPr>
              <a:t>draft NOGRR </a:t>
            </a:r>
            <a:r>
              <a:rPr lang="en-US" sz="2100" dirty="0">
                <a:solidFill>
                  <a:srgbClr val="000000"/>
                </a:solidFill>
              </a:rPr>
              <a:t>which removes the historical exclusion of Load Resources equipped with high-set under-frequency relays from the expected system-wide 25% response in an under-frequency event by measuring compliance in an event using the Load at a frequency level of 59.3 Hz; provides clarification of Distribution Service Provider (DSP) and Transmission Operator (TO) responsibilities; clarifies two separate compliance requirements within Section 2.6.1; paragraph (1) for an actual event, and paragraph (2) for an annual survey; </a:t>
            </a:r>
          </a:p>
        </p:txBody>
      </p:sp>
    </p:spTree>
    <p:extLst>
      <p:ext uri="{BB962C8B-B14F-4D97-AF65-F5344CB8AC3E}">
        <p14:creationId xmlns:p14="http://schemas.microsoft.com/office/powerpoint/2010/main" val="308430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solidFill>
                  <a:srgbClr val="000000"/>
                </a:solidFill>
                <a:latin typeface="+mn-lt"/>
              </a:rPr>
              <a:t>Draft NOGRR Regarding the Clarification of Automatic Under-Frequency Load Shed (UFLS) Requirement. </a:t>
            </a:r>
            <a:br>
              <a:rPr lang="en-US" sz="2200" dirty="0">
                <a:solidFill>
                  <a:srgbClr val="000000"/>
                </a:solidFill>
                <a:latin typeface="+mn-lt"/>
              </a:rPr>
            </a:br>
            <a:endParaRPr lang="en-US" sz="2200" dirty="0">
              <a:latin typeface="+mn-lt"/>
            </a:endParaRPr>
          </a:p>
        </p:txBody>
      </p:sp>
      <p:sp>
        <p:nvSpPr>
          <p:cNvPr id="3" name="Content Placeholder 2"/>
          <p:cNvSpPr>
            <a:spLocks noGrp="1"/>
          </p:cNvSpPr>
          <p:nvPr>
            <p:ph idx="1"/>
          </p:nvPr>
        </p:nvSpPr>
        <p:spPr/>
        <p:txBody>
          <a:bodyPr/>
          <a:lstStyle/>
          <a:p>
            <a:endParaRPr lang="en-US" sz="4000" dirty="0">
              <a:solidFill>
                <a:srgbClr val="000000"/>
              </a:solidFill>
            </a:endParaRPr>
          </a:p>
          <a:p>
            <a:pPr marL="0" lvl="0" indent="0">
              <a:buNone/>
            </a:pPr>
            <a:r>
              <a:rPr lang="en-US" sz="2400" dirty="0">
                <a:solidFill>
                  <a:srgbClr val="000000"/>
                </a:solidFill>
              </a:rPr>
              <a:t>provides a </a:t>
            </a:r>
            <a:r>
              <a:rPr lang="en-US" sz="2200" dirty="0" smtClean="0">
                <a:solidFill>
                  <a:srgbClr val="000000"/>
                </a:solidFill>
              </a:rPr>
              <a:t>new </a:t>
            </a:r>
            <a:r>
              <a:rPr lang="en-US" sz="2200" dirty="0">
                <a:solidFill>
                  <a:srgbClr val="000000"/>
                </a:solidFill>
              </a:rPr>
              <a:t>requirement for ERCOT to provide an annual inventory to the TO of the registered Load Resources in the DSP footprint; and, retires a summer 2001 five-year study reference to avoid any conflicts with current NERC Reliability Standard </a:t>
            </a:r>
            <a:r>
              <a:rPr lang="en-US" sz="2200" dirty="0">
                <a:solidFill>
                  <a:srgbClr val="0000FF"/>
                </a:solidFill>
              </a:rPr>
              <a:t>PRC-006-3</a:t>
            </a:r>
            <a:r>
              <a:rPr lang="en-US" sz="2200" dirty="0">
                <a:solidFill>
                  <a:srgbClr val="000000"/>
                </a:solidFill>
              </a:rPr>
              <a:t>, </a:t>
            </a:r>
            <a:r>
              <a:rPr lang="en-US" sz="2200" i="1" dirty="0">
                <a:solidFill>
                  <a:srgbClr val="000000"/>
                </a:solidFill>
              </a:rPr>
              <a:t>Automatic Under-frequency Load Shedding. </a:t>
            </a:r>
            <a:endParaRPr lang="en-US" sz="2200" i="1" dirty="0" smtClean="0">
              <a:solidFill>
                <a:srgbClr val="000000"/>
              </a:solidFill>
            </a:endParaRPr>
          </a:p>
          <a:p>
            <a:pPr marL="0" lvl="0" indent="0">
              <a:buNone/>
            </a:pPr>
            <a:r>
              <a:rPr lang="en-US" sz="2200" dirty="0" smtClean="0">
                <a:solidFill>
                  <a:srgbClr val="000000"/>
                </a:solidFill>
              </a:rPr>
              <a:t>ERCOT </a:t>
            </a:r>
            <a:r>
              <a:rPr lang="en-US" sz="2200" dirty="0">
                <a:solidFill>
                  <a:srgbClr val="000000"/>
                </a:solidFill>
              </a:rPr>
              <a:t>said that they want to make sure that the NOGRR doesn’t blur lines between TO and DSP responsibilities. ERCOT is asking for feedback on their draft NPRR. </a:t>
            </a:r>
          </a:p>
        </p:txBody>
      </p:sp>
    </p:spTree>
    <p:extLst>
      <p:ext uri="{BB962C8B-B14F-4D97-AF65-F5344CB8AC3E}">
        <p14:creationId xmlns:p14="http://schemas.microsoft.com/office/powerpoint/2010/main" val="374041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1167</Words>
  <Application>Microsoft Office PowerPoint</Application>
  <PresentationFormat>Custom</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Operations Working Group </vt:lpstr>
      <vt:lpstr>NPR 849 -  Clarification of the Range of Voltage Set Points at a Generation Resource’s Point of Interconnection (POI).</vt:lpstr>
      <vt:lpstr>NPR 849 -  Clarification of the Range of Voltage Set Points at a Generation Resource’s Point of Interconnection (POI).</vt:lpstr>
      <vt:lpstr>NPR 849 – NRG Comments, </vt:lpstr>
      <vt:lpstr>NPR 849 – OWG NPR 849 Summary  </vt:lpstr>
      <vt:lpstr>NPR 851 –  Procedure for Managing Disconnections for Bidirectional Electrical Connections at Transmission Level Voltages.  </vt:lpstr>
      <vt:lpstr>NOGRR 169 -  Disturbance Monitoring Requirements Update to Align with NERC Reliability Standard PRC -002-2. </vt:lpstr>
      <vt:lpstr>Draft NOGRR Regarding the Clarification of Automatic Under-Frequency Load Shed (UFLS) Requirement.  </vt:lpstr>
      <vt:lpstr>Draft NOGRR Regarding the Clarification of Automatic Under-Frequency Load Shed (UFLS) Requirement.  </vt:lpstr>
      <vt:lpstr> Southern Cross Transmission (SCT) Directive 9: Ancillary Services; Issues related to Most Severe Single Contingency (MSSC) and the Margin between Minimum Responsive Reserve Service (RRS) Procurement and Contingency Reserve Requirements.  </vt:lpstr>
      <vt:lpstr>2018 Emergency Operation Plans. </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LSP</cp:lastModifiedBy>
  <cp:revision>39</cp:revision>
  <dcterms:created xsi:type="dcterms:W3CDTF">2017-05-03T20:12:06Z</dcterms:created>
  <dcterms:modified xsi:type="dcterms:W3CDTF">2018-01-10T15:44:56Z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