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89" r:id="rId4"/>
    <p:sldMasterId id="2147493467" r:id="rId5"/>
  </p:sldMasterIdLst>
  <p:notesMasterIdLst>
    <p:notesMasterId r:id="rId23"/>
  </p:notesMasterIdLst>
  <p:handoutMasterIdLst>
    <p:handoutMasterId r:id="rId24"/>
  </p:handoutMasterIdLst>
  <p:sldIdLst>
    <p:sldId id="260" r:id="rId6"/>
    <p:sldId id="284" r:id="rId7"/>
    <p:sldId id="261" r:id="rId8"/>
    <p:sldId id="275" r:id="rId9"/>
    <p:sldId id="294" r:id="rId10"/>
    <p:sldId id="295" r:id="rId11"/>
    <p:sldId id="276" r:id="rId12"/>
    <p:sldId id="286" r:id="rId13"/>
    <p:sldId id="307" r:id="rId14"/>
    <p:sldId id="297" r:id="rId15"/>
    <p:sldId id="301" r:id="rId16"/>
    <p:sldId id="302" r:id="rId17"/>
    <p:sldId id="303" r:id="rId18"/>
    <p:sldId id="304" r:id="rId19"/>
    <p:sldId id="305" r:id="rId20"/>
    <p:sldId id="306" r:id="rId21"/>
    <p:sldId id="262" r:id="rId2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33926FF-832A-42D0-9291-3EA76F20DFDB}">
          <p14:sldIdLst>
            <p14:sldId id="260"/>
            <p14:sldId id="284"/>
          </p14:sldIdLst>
        </p14:section>
        <p14:section name="Meeting Minutes" id="{D18BE402-A6BF-4A3B-BBC7-FD970CD5DCEF}">
          <p14:sldIdLst>
            <p14:sldId id="261"/>
          </p14:sldIdLst>
        </p14:section>
        <p14:section name="FMEs &amp; IMFR" id="{7B07A7F3-E643-48FA-B8F7-0A8F95EAB17B}">
          <p14:sldIdLst>
            <p14:sldId id="275"/>
            <p14:sldId id="294"/>
            <p14:sldId id="295"/>
            <p14:sldId id="276"/>
          </p14:sldIdLst>
        </p14:section>
        <p14:section name="Frequency Control" id="{B8F210D6-5D03-4ACD-A13A-59DB9A6E0761}">
          <p14:sldIdLst>
            <p14:sldId id="286"/>
            <p14:sldId id="307"/>
            <p14:sldId id="297"/>
            <p14:sldId id="301"/>
            <p14:sldId id="302"/>
            <p14:sldId id="303"/>
            <p14:sldId id="304"/>
            <p14:sldId id="305"/>
            <p14:sldId id="306"/>
          </p14:sldIdLst>
        </p14:section>
        <p14:section name="Questions" id="{96F416E3-8143-44F1-BC34-31FDEEEDC0B2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87429" autoAdjust="0"/>
  </p:normalViewPr>
  <p:slideViewPr>
    <p:cSldViewPr snapToGrid="0" snapToObjects="1">
      <p:cViewPr>
        <p:scale>
          <a:sx n="109" d="100"/>
          <a:sy n="109" d="100"/>
        </p:scale>
        <p:origin x="-1662" y="12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87" d="100"/>
          <a:sy n="87" d="100"/>
        </p:scale>
        <p:origin x="-3768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1/11/2018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ROS 1/11/2018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1/11/2018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ROS 1/11/2018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ROS 1/11/2018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ROS 1/11/2018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301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ROS 1/11/2018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9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ROS 1/11/2018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73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Overall Slow for the 19</a:t>
            </a:r>
            <a:r>
              <a:rPr lang="en-US" baseline="30000" dirty="0" smtClean="0"/>
              <a:t>th</a:t>
            </a:r>
            <a:r>
              <a:rPr lang="en-US" dirty="0" smtClean="0"/>
              <a:t> and 20</a:t>
            </a:r>
            <a:r>
              <a:rPr lang="en-US" baseline="30000" dirty="0" smtClean="0"/>
              <a:t>th</a:t>
            </a:r>
            <a:r>
              <a:rPr lang="en-US" dirty="0" smtClean="0"/>
              <a:t>. Fast for the 22nd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Weather</a:t>
            </a:r>
            <a:r>
              <a:rPr lang="en-US" baseline="0" dirty="0" smtClean="0"/>
              <a:t> Forecast Error</a:t>
            </a:r>
            <a:endParaRPr lang="en-US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19th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dirty="0" smtClean="0"/>
              <a:t>~950</a:t>
            </a:r>
            <a:r>
              <a:rPr lang="en-US" baseline="0" dirty="0" smtClean="0"/>
              <a:t> MW under forecast</a:t>
            </a:r>
            <a:endParaRPr lang="en-US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20th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~740 MW under forecast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22nd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~2000 MW over forecast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23rd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~300 MW over forecast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ROS 1/11/2018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897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01/11/2018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01/11/2018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01/11/2018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01/11/2018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01/11/2018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01/11/2018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01/11/2018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01/11/2018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01/11/2018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01/11/2018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 smtClean="0"/>
              <a:t>ROS</a:t>
            </a:r>
            <a:endParaRPr lang="en-US" sz="1050" b="1" dirty="0"/>
          </a:p>
          <a:p>
            <a:pPr algn="l"/>
            <a:r>
              <a:rPr lang="en-US" sz="1050" dirty="0" smtClean="0"/>
              <a:t>12/7/2017</a:t>
            </a:r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01/11/2018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87400" y="2804577"/>
            <a:ext cx="7543800" cy="2586136"/>
            <a:chOff x="787400" y="1852613"/>
            <a:chExt cx="7543800" cy="2586136"/>
          </a:xfrm>
        </p:grpSpPr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PDCWG Report to ROS </a:t>
              </a:r>
            </a:p>
            <a:p>
              <a:endParaRPr lang="en-US" b="1" dirty="0" smtClean="0"/>
            </a:p>
            <a:p>
              <a:r>
                <a:rPr lang="en-US" sz="2000" i="1" dirty="0" smtClean="0"/>
                <a:t>Chair: </a:t>
              </a:r>
              <a:r>
                <a:rPr lang="en-US" sz="2000" dirty="0" smtClean="0"/>
                <a:t>Percy Galliguez, Brazos Electric Power Cooperative, Inc.</a:t>
              </a:r>
            </a:p>
            <a:p>
              <a:r>
                <a:rPr lang="en-US" sz="2000" i="1" dirty="0" smtClean="0"/>
                <a:t>Vice Chair: </a:t>
              </a:r>
              <a:r>
                <a:rPr lang="en-US" sz="2000" dirty="0" smtClean="0"/>
                <a:t>Lei Ye, Austin Energy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ROS</a:t>
              </a:r>
            </a:p>
            <a:p>
              <a:r>
                <a:rPr lang="en-US" dirty="0" smtClean="0"/>
                <a:t>January 11, 2018</a:t>
              </a:r>
              <a:endParaRPr lang="en-US" dirty="0" smtClean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914400"/>
            <a:ext cx="8229599" cy="518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12-</a:t>
            </a:r>
            <a:fld id="{B2DBFFA1-52A7-4674-A08F-BE043582FC5F}" type="slidenum">
              <a:rPr lang="en-US" smtClean="0"/>
              <a:t>10</a:t>
            </a:fld>
            <a:r>
              <a:rPr lang="en-US" dirty="0" smtClean="0"/>
              <a:t>Month </a:t>
            </a:r>
            <a:r>
              <a:rPr lang="en-US" dirty="0" smtClean="0"/>
              <a:t>Rolling Average CPS1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914400"/>
            <a:ext cx="3693319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400" dirty="0" smtClean="0"/>
              <a:t>Current 12-Month Rolling Average: 174.65%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1980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RMS1 of ERCOT Frequency by Month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914400"/>
            <a:ext cx="8229599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60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Profile Comparison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914400"/>
            <a:ext cx="82296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35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Daily Time Error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1000" y="914400"/>
            <a:ext cx="82296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99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Energy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914400"/>
            <a:ext cx="82296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60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Energy from Wind Generation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914400"/>
            <a:ext cx="82296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05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% Energy from Wind Generation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914400"/>
            <a:ext cx="82296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25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95400" y="2736053"/>
            <a:ext cx="6553200" cy="1385895"/>
            <a:chOff x="1295400" y="2799182"/>
            <a:chExt cx="6553200" cy="1385895"/>
          </a:xfrm>
        </p:grpSpPr>
        <p:sp>
          <p:nvSpPr>
            <p:cNvPr id="2" name="TextBox 1"/>
            <p:cNvSpPr txBox="1"/>
            <p:nvPr/>
          </p:nvSpPr>
          <p:spPr>
            <a:xfrm>
              <a:off x="1295400" y="3199742"/>
              <a:ext cx="655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/>
                <a:t>Questions?</a:t>
              </a:r>
              <a:endParaRPr lang="en-US" b="1" dirty="0" smtClean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428750" y="2799182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38275" y="4185077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01/11/2018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4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Report Overview</a:t>
            </a:r>
          </a:p>
          <a:p>
            <a:pPr lvl="1"/>
            <a:r>
              <a:rPr lang="en-US" sz="2000" dirty="0" smtClean="0"/>
              <a:t>Meeting Minutes</a:t>
            </a:r>
          </a:p>
          <a:p>
            <a:pPr lvl="1"/>
            <a:r>
              <a:rPr lang="en-US" sz="2000" dirty="0" smtClean="0"/>
              <a:t>BAL-001-TRE-1 </a:t>
            </a:r>
            <a:r>
              <a:rPr lang="en-US" sz="2000" dirty="0"/>
              <a:t>FMEs &amp; IMFR</a:t>
            </a:r>
          </a:p>
          <a:p>
            <a:pPr lvl="2"/>
            <a:r>
              <a:rPr lang="en-US" sz="1600" dirty="0"/>
              <a:t>4</a:t>
            </a:r>
            <a:r>
              <a:rPr lang="en-US" sz="1600" dirty="0" smtClean="0"/>
              <a:t> FME in the month of </a:t>
            </a:r>
            <a:r>
              <a:rPr lang="en-US" sz="1600" dirty="0" smtClean="0"/>
              <a:t>November</a:t>
            </a:r>
            <a:endParaRPr lang="en-US" sz="1600" dirty="0" smtClean="0"/>
          </a:p>
          <a:p>
            <a:pPr lvl="1"/>
            <a:r>
              <a:rPr lang="en-US" sz="2000" dirty="0" smtClean="0"/>
              <a:t>Frequency </a:t>
            </a:r>
            <a:r>
              <a:rPr lang="en-US" sz="2000" dirty="0"/>
              <a:t>Control Report</a:t>
            </a:r>
          </a:p>
          <a:p>
            <a:pPr lvl="2"/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Overview &amp;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66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208231"/>
          </a:xfrm>
        </p:spPr>
        <p:txBody>
          <a:bodyPr>
            <a:normAutofit/>
          </a:bodyPr>
          <a:lstStyle/>
          <a:p>
            <a:r>
              <a:rPr lang="en-US" sz="2400" b="1" kern="0" dirty="0" smtClean="0"/>
              <a:t>PDCWG Meeting </a:t>
            </a:r>
            <a:r>
              <a:rPr lang="en-US" sz="2400" b="1" kern="0" dirty="0" smtClean="0"/>
              <a:t>12/13/17</a:t>
            </a:r>
            <a:endParaRPr lang="en-US" sz="1800" kern="0" dirty="0" smtClean="0"/>
          </a:p>
          <a:p>
            <a:pPr lvl="1"/>
            <a:r>
              <a:rPr lang="en-US" sz="1800" kern="0" dirty="0" smtClean="0"/>
              <a:t>Southern Cross DC Tie Transmission </a:t>
            </a:r>
            <a:r>
              <a:rPr lang="en-US" sz="1800" kern="0" dirty="0" smtClean="0"/>
              <a:t>Project-Directive 8 ERCOT White Paper Draft</a:t>
            </a:r>
          </a:p>
          <a:p>
            <a:pPr lvl="1"/>
            <a:r>
              <a:rPr lang="en-US" sz="1800" kern="0" dirty="0" smtClean="0"/>
              <a:t>NPRR </a:t>
            </a:r>
            <a:r>
              <a:rPr lang="en-US" sz="1800" kern="0" dirty="0" smtClean="0"/>
              <a:t>Draft RRS Limit</a:t>
            </a:r>
          </a:p>
          <a:p>
            <a:pPr lvl="1"/>
            <a:r>
              <a:rPr lang="en-US" sz="1800" kern="0" dirty="0" smtClean="0"/>
              <a:t>Regulation </a:t>
            </a:r>
            <a:r>
              <a:rPr lang="en-US" sz="1800" kern="0" dirty="0"/>
              <a:t>&amp; Frequency Control </a:t>
            </a:r>
            <a:r>
              <a:rPr lang="en-US" sz="1800" kern="0" dirty="0" smtClean="0"/>
              <a:t>Reports</a:t>
            </a:r>
          </a:p>
          <a:p>
            <a:pPr lvl="1"/>
            <a:r>
              <a:rPr lang="en-US" sz="1800" kern="0" dirty="0"/>
              <a:t>BAL-001-TRE-001 Discussion</a:t>
            </a:r>
          </a:p>
          <a:p>
            <a:pPr lvl="2"/>
            <a:r>
              <a:rPr lang="en-US" sz="1400" kern="0" dirty="0" smtClean="0"/>
              <a:t>Directives ROS Assigned</a:t>
            </a:r>
          </a:p>
          <a:p>
            <a:pPr lvl="1"/>
            <a:r>
              <a:rPr lang="en-US" sz="1800" kern="0" dirty="0" smtClean="0"/>
              <a:t>NOGRR Proposal(MOD-026-1 Alignment)</a:t>
            </a:r>
            <a:endParaRPr lang="en-US" sz="1800" kern="0" dirty="0"/>
          </a:p>
          <a:p>
            <a:pPr lvl="2"/>
            <a:r>
              <a:rPr lang="en-US" sz="1400" kern="0" dirty="0"/>
              <a:t>NOGRR Proposal/Review </a:t>
            </a:r>
            <a:r>
              <a:rPr lang="en-US" sz="1400" kern="0" dirty="0" smtClean="0"/>
              <a:t>Status</a:t>
            </a:r>
            <a:endParaRPr lang="en-US" sz="1400" kern="0" dirty="0"/>
          </a:p>
          <a:p>
            <a:pPr lvl="1"/>
            <a:r>
              <a:rPr lang="en-US" sz="1800" kern="0" dirty="0" smtClean="0"/>
              <a:t>Chair and Vice-Chair Selection</a:t>
            </a:r>
            <a:endParaRPr lang="en-US" sz="1800" kern="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Minutes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63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Measurable Events Performance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01/11/2018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89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There was </a:t>
            </a:r>
            <a:r>
              <a:rPr lang="en-US" sz="2800" dirty="0"/>
              <a:t>4</a:t>
            </a:r>
            <a:r>
              <a:rPr lang="en-US" sz="2800" dirty="0" smtClean="0"/>
              <a:t> FMEs in </a:t>
            </a:r>
            <a:r>
              <a:rPr lang="en-US" sz="2800" dirty="0" smtClean="0"/>
              <a:t>November</a:t>
            </a:r>
            <a:endParaRPr lang="en-US" sz="2800" dirty="0" smtClean="0"/>
          </a:p>
          <a:p>
            <a:pPr lvl="1"/>
            <a:r>
              <a:rPr lang="en-US" sz="2200" dirty="0" smtClean="0"/>
              <a:t>11/6/2017 09:08:22</a:t>
            </a:r>
            <a:endParaRPr lang="en-US" sz="2200" dirty="0" smtClean="0"/>
          </a:p>
          <a:p>
            <a:pPr lvl="2"/>
            <a:r>
              <a:rPr lang="en-US" sz="1900" dirty="0" smtClean="0"/>
              <a:t>Loss </a:t>
            </a:r>
            <a:r>
              <a:rPr lang="en-US" sz="1900" dirty="0"/>
              <a:t>of </a:t>
            </a:r>
            <a:r>
              <a:rPr lang="en-US" sz="1900" dirty="0" smtClean="0"/>
              <a:t>550 MW(IMFR=1038MW/0.1Hz)</a:t>
            </a:r>
            <a:endParaRPr lang="en-US" sz="1900" dirty="0" smtClean="0"/>
          </a:p>
          <a:p>
            <a:pPr lvl="2"/>
            <a:r>
              <a:rPr lang="en-US" sz="1900" dirty="0" smtClean="0"/>
              <a:t>Interconnection Frequency Response:</a:t>
            </a:r>
          </a:p>
          <a:p>
            <a:pPr lvl="2"/>
            <a:r>
              <a:rPr lang="en-US" sz="1900" dirty="0" smtClean="0"/>
              <a:t>10 </a:t>
            </a:r>
            <a:r>
              <a:rPr lang="en-US" sz="1900" dirty="0" smtClean="0"/>
              <a:t>of </a:t>
            </a:r>
            <a:r>
              <a:rPr lang="en-US" sz="1900" dirty="0" smtClean="0"/>
              <a:t>49(0 of 36 RRS providers) Evaluated </a:t>
            </a:r>
            <a:r>
              <a:rPr lang="en-US" sz="1900" dirty="0" smtClean="0"/>
              <a:t>Generation </a:t>
            </a:r>
            <a:r>
              <a:rPr lang="en-US" sz="1900" dirty="0" smtClean="0"/>
              <a:t>Resources </a:t>
            </a:r>
            <a:r>
              <a:rPr lang="en-US" sz="1900" dirty="0" smtClean="0"/>
              <a:t>had </a:t>
            </a:r>
            <a:r>
              <a:rPr lang="en-US" sz="1900" dirty="0" smtClean="0"/>
              <a:t>less than 75% of their expected Initial Primary Frequency Response.</a:t>
            </a:r>
          </a:p>
          <a:p>
            <a:pPr lvl="2"/>
            <a:r>
              <a:rPr lang="en-US" sz="1900" dirty="0" smtClean="0"/>
              <a:t>7 </a:t>
            </a:r>
            <a:r>
              <a:rPr lang="en-US" sz="1900" dirty="0" smtClean="0"/>
              <a:t>of </a:t>
            </a:r>
            <a:r>
              <a:rPr lang="en-US" sz="1900" dirty="0" smtClean="0"/>
              <a:t>49(0 of 36 RRS providers) </a:t>
            </a:r>
            <a:r>
              <a:rPr lang="en-US" sz="1900" dirty="0" smtClean="0"/>
              <a:t>Evaluated Generation Resources had less than 75% of their expected Sustained Primary Frequency Response.</a:t>
            </a:r>
          </a:p>
          <a:p>
            <a:pPr marL="914400" lvl="2" indent="0">
              <a:buNone/>
            </a:pPr>
            <a:endParaRPr lang="en-US" sz="1900" dirty="0" smtClean="0"/>
          </a:p>
          <a:p>
            <a:pPr lvl="1"/>
            <a:r>
              <a:rPr lang="en-US" sz="2200" dirty="0" smtClean="0"/>
              <a:t>11/13/2017 15:16:13</a:t>
            </a:r>
            <a:endParaRPr lang="en-US" sz="2200" dirty="0"/>
          </a:p>
          <a:p>
            <a:pPr lvl="2"/>
            <a:r>
              <a:rPr lang="en-US" sz="1900" dirty="0" smtClean="0"/>
              <a:t>Loss </a:t>
            </a:r>
            <a:r>
              <a:rPr lang="en-US" sz="1900" dirty="0"/>
              <a:t>of </a:t>
            </a:r>
            <a:r>
              <a:rPr lang="en-US" sz="1900" dirty="0" smtClean="0"/>
              <a:t>692 </a:t>
            </a:r>
            <a:r>
              <a:rPr lang="en-US" sz="1900" dirty="0" smtClean="0"/>
              <a:t>MW(IMFR=733MW/0.1Hz)</a:t>
            </a:r>
            <a:endParaRPr lang="en-US" sz="1900" dirty="0"/>
          </a:p>
          <a:p>
            <a:pPr lvl="2"/>
            <a:r>
              <a:rPr lang="en-US" sz="1900" dirty="0"/>
              <a:t>Interconnection Frequency Response:</a:t>
            </a:r>
          </a:p>
          <a:p>
            <a:pPr lvl="2"/>
            <a:r>
              <a:rPr lang="en-US" sz="1900" dirty="0" smtClean="0"/>
              <a:t>5 </a:t>
            </a:r>
            <a:r>
              <a:rPr lang="en-US" sz="1900" dirty="0"/>
              <a:t>of </a:t>
            </a:r>
            <a:r>
              <a:rPr lang="en-US" sz="1900" dirty="0" smtClean="0"/>
              <a:t>35(1 of 36 RRS providers) </a:t>
            </a:r>
            <a:r>
              <a:rPr lang="en-US" sz="1900" dirty="0"/>
              <a:t>Evaluated Generation Resources had less than 75% of their expected Initial Primary Frequency Response.</a:t>
            </a:r>
          </a:p>
          <a:p>
            <a:pPr lvl="2"/>
            <a:r>
              <a:rPr lang="en-US" sz="1900" dirty="0" smtClean="0"/>
              <a:t>4 </a:t>
            </a:r>
            <a:r>
              <a:rPr lang="en-US" sz="1900" dirty="0"/>
              <a:t>of </a:t>
            </a:r>
            <a:r>
              <a:rPr lang="en-US" sz="1900" dirty="0" smtClean="0"/>
              <a:t>35(0 of 36 RRS providers) </a:t>
            </a:r>
            <a:r>
              <a:rPr lang="en-US" sz="1900" dirty="0"/>
              <a:t>Evaluated Generation Resources had less than 75% of their expected Sustained Primary Frequency Response</a:t>
            </a:r>
            <a:r>
              <a:rPr lang="en-US" sz="1900" dirty="0" smtClean="0"/>
              <a:t>.</a:t>
            </a:r>
            <a:endParaRPr lang="en-US" sz="1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Measurable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00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sz="2200" dirty="0" smtClean="0"/>
              <a:t>11/18/2017 02:30:36</a:t>
            </a:r>
            <a:endParaRPr lang="en-US" sz="2200" dirty="0" smtClean="0"/>
          </a:p>
          <a:p>
            <a:pPr lvl="2"/>
            <a:r>
              <a:rPr lang="en-US" sz="1900" dirty="0" smtClean="0"/>
              <a:t>Loss </a:t>
            </a:r>
            <a:r>
              <a:rPr lang="en-US" sz="1900" dirty="0"/>
              <a:t>of </a:t>
            </a:r>
            <a:r>
              <a:rPr lang="en-US" sz="1900" dirty="0" smtClean="0"/>
              <a:t>474 MW(IMFR=817MW/0.1Hz)</a:t>
            </a:r>
            <a:endParaRPr lang="en-US" sz="1900" dirty="0" smtClean="0"/>
          </a:p>
          <a:p>
            <a:pPr lvl="2"/>
            <a:r>
              <a:rPr lang="en-US" sz="1900" dirty="0" smtClean="0"/>
              <a:t>Interconnection Frequency Response:</a:t>
            </a:r>
          </a:p>
          <a:p>
            <a:pPr lvl="2"/>
            <a:r>
              <a:rPr lang="en-US" sz="1900" dirty="0" smtClean="0"/>
              <a:t>14 </a:t>
            </a:r>
            <a:r>
              <a:rPr lang="en-US" sz="1900" dirty="0" smtClean="0"/>
              <a:t>of </a:t>
            </a:r>
            <a:r>
              <a:rPr lang="en-US" sz="1900" dirty="0" smtClean="0"/>
              <a:t>41(0 of 31 RRS providers) </a:t>
            </a:r>
            <a:r>
              <a:rPr lang="en-US" sz="1900" dirty="0" smtClean="0"/>
              <a:t>Evaluated Generation Resources had less than 75% of their expected Initial Primary Frequency Response.</a:t>
            </a:r>
          </a:p>
          <a:p>
            <a:pPr lvl="2"/>
            <a:r>
              <a:rPr lang="en-US" sz="1900" dirty="0" smtClean="0"/>
              <a:t>13</a:t>
            </a:r>
            <a:r>
              <a:rPr lang="en-US" sz="1900" dirty="0" smtClean="0"/>
              <a:t> </a:t>
            </a:r>
            <a:r>
              <a:rPr lang="en-US" sz="1900" dirty="0" smtClean="0"/>
              <a:t>of </a:t>
            </a:r>
            <a:r>
              <a:rPr lang="en-US" sz="1900" dirty="0" smtClean="0"/>
              <a:t>41(1 of 31 RRS providers) </a:t>
            </a:r>
            <a:r>
              <a:rPr lang="en-US" sz="1900" dirty="0" smtClean="0"/>
              <a:t>Evaluated Generation Resources had less than 75% of their expected Sustained Primary Frequency Response.</a:t>
            </a:r>
          </a:p>
          <a:p>
            <a:pPr lvl="2"/>
            <a:endParaRPr lang="en-US" sz="1900" dirty="0" smtClean="0"/>
          </a:p>
          <a:p>
            <a:pPr lvl="1"/>
            <a:r>
              <a:rPr lang="en-US" sz="2200" dirty="0" smtClean="0"/>
              <a:t>11/25/2017 20:24:34</a:t>
            </a:r>
            <a:endParaRPr lang="en-US" sz="2200" dirty="0"/>
          </a:p>
          <a:p>
            <a:pPr lvl="2"/>
            <a:r>
              <a:rPr lang="en-US" sz="1900" dirty="0"/>
              <a:t>Loss of </a:t>
            </a:r>
            <a:r>
              <a:rPr lang="en-US" sz="1900" dirty="0" smtClean="0"/>
              <a:t>1219 MW(IMFR=1033MW/0.1Hz)</a:t>
            </a:r>
            <a:endParaRPr lang="en-US" sz="1900" dirty="0"/>
          </a:p>
          <a:p>
            <a:pPr lvl="2"/>
            <a:r>
              <a:rPr lang="en-US" sz="1900" dirty="0"/>
              <a:t>Interconnection Frequency Response:</a:t>
            </a:r>
          </a:p>
          <a:p>
            <a:pPr lvl="2"/>
            <a:r>
              <a:rPr lang="en-US" sz="1900" dirty="0"/>
              <a:t>5</a:t>
            </a:r>
            <a:r>
              <a:rPr lang="en-US" sz="1900" dirty="0" smtClean="0"/>
              <a:t> </a:t>
            </a:r>
            <a:r>
              <a:rPr lang="en-US" sz="1900" dirty="0"/>
              <a:t>of </a:t>
            </a:r>
            <a:r>
              <a:rPr lang="en-US" sz="1900" dirty="0" smtClean="0"/>
              <a:t>37(1 of 33 RRS providers) </a:t>
            </a:r>
            <a:r>
              <a:rPr lang="en-US" sz="1900" dirty="0"/>
              <a:t>Evaluated Generation Resources had less than 75% of their expected Initial Primary Frequency Response.</a:t>
            </a:r>
          </a:p>
          <a:p>
            <a:pPr lvl="2"/>
            <a:r>
              <a:rPr lang="en-US" sz="1900" dirty="0"/>
              <a:t>7</a:t>
            </a:r>
            <a:r>
              <a:rPr lang="en-US" sz="1900" dirty="0" smtClean="0"/>
              <a:t> </a:t>
            </a:r>
            <a:r>
              <a:rPr lang="en-US" sz="1900" dirty="0"/>
              <a:t>of </a:t>
            </a:r>
            <a:r>
              <a:rPr lang="en-US" sz="1900" dirty="0" smtClean="0"/>
              <a:t>37(1 of 33 RRS providers) </a:t>
            </a:r>
            <a:r>
              <a:rPr lang="en-US" sz="1900" dirty="0"/>
              <a:t>Evaluated Generation Resources had less than 75% of their expected Sustained Primary Frequency Response.</a:t>
            </a:r>
          </a:p>
          <a:p>
            <a:pPr lvl="2"/>
            <a:endParaRPr lang="en-US" sz="1900" dirty="0" smtClean="0"/>
          </a:p>
          <a:p>
            <a:pPr marL="914400" lvl="2" indent="0">
              <a:buNone/>
            </a:pPr>
            <a:endParaRPr lang="en-US" sz="19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Measurable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79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77795" y="828675"/>
            <a:ext cx="7974227" cy="511651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Interconnection Minimum Frequency Response (IMFR) Performance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235430" y="2914650"/>
            <a:ext cx="21247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IMFR Performance currently 907.27 MW/0.1Hz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5995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Frequency Control Report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01/11/2018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09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BAAL Exceedances</a:t>
            </a:r>
            <a:r>
              <a:rPr lang="en-US" dirty="0"/>
              <a:t> </a:t>
            </a:r>
            <a:r>
              <a:rPr lang="en-US" dirty="0" smtClean="0"/>
              <a:t>&amp; Violations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There were </a:t>
            </a:r>
            <a:r>
              <a:rPr lang="en-US" sz="2400" dirty="0"/>
              <a:t>2</a:t>
            </a:r>
            <a:r>
              <a:rPr lang="en-US" sz="2400" dirty="0" smtClean="0"/>
              <a:t> BAAL exceedances</a:t>
            </a:r>
          </a:p>
          <a:p>
            <a:pPr lvl="1"/>
            <a:r>
              <a:rPr lang="en-US" sz="2000" dirty="0" smtClean="0"/>
              <a:t>November 25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2017</a:t>
            </a:r>
          </a:p>
          <a:p>
            <a:pPr lvl="2"/>
            <a:r>
              <a:rPr lang="en-US" sz="1600" dirty="0" smtClean="0"/>
              <a:t>FME at 20:24:34</a:t>
            </a:r>
          </a:p>
          <a:p>
            <a:pPr lvl="2"/>
            <a:r>
              <a:rPr lang="en-US" sz="1600" dirty="0" smtClean="0"/>
              <a:t>Loss </a:t>
            </a:r>
            <a:r>
              <a:rPr lang="en-US" sz="1600" dirty="0" smtClean="0"/>
              <a:t>of 1219 MW</a:t>
            </a:r>
          </a:p>
          <a:p>
            <a:pPr lvl="2"/>
            <a:r>
              <a:rPr lang="en-US" sz="1600" dirty="0" smtClean="0"/>
              <a:t>Less than 59.91 for 2 minutes</a:t>
            </a:r>
          </a:p>
        </p:txBody>
      </p:sp>
    </p:spTree>
    <p:extLst>
      <p:ext uri="{BB962C8B-B14F-4D97-AF65-F5344CB8AC3E}">
        <p14:creationId xmlns:p14="http://schemas.microsoft.com/office/powerpoint/2010/main" val="113342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34af464-7aa1-4edd-9be4-83dffc1cb92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9009</TotalTime>
  <Words>484</Words>
  <Application>Microsoft Office PowerPoint</Application>
  <PresentationFormat>On-screen Show (4:3)</PresentationFormat>
  <Paragraphs>91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Custom Design</vt:lpstr>
      <vt:lpstr>PowerPoint Presentation</vt:lpstr>
      <vt:lpstr>Report Overview &amp; Notes</vt:lpstr>
      <vt:lpstr>Meeting Minutes</vt:lpstr>
      <vt:lpstr>Frequency Measurable Events Performance</vt:lpstr>
      <vt:lpstr>Frequency Measurable Events</vt:lpstr>
      <vt:lpstr>Frequency Measurable Events</vt:lpstr>
      <vt:lpstr>Interconnection Minimum Frequency Response (IMFR) Performance</vt:lpstr>
      <vt:lpstr>Frequency Control Report</vt:lpstr>
      <vt:lpstr>BAAL Exceedances &amp; Violations</vt:lpstr>
      <vt:lpstr>12-10Month Rolling Average CPS1</vt:lpstr>
      <vt:lpstr>Daily RMS1 of ERCOT Frequency by Month</vt:lpstr>
      <vt:lpstr>Frequency Profile Comparison</vt:lpstr>
      <vt:lpstr>ERCOT Daily Time Error</vt:lpstr>
      <vt:lpstr>Total Energy</vt:lpstr>
      <vt:lpstr>Total Energy from Wind Generation</vt:lpstr>
      <vt:lpstr>% Energy from Wind Generation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Percy A. Galliguez</cp:lastModifiedBy>
  <cp:revision>368</cp:revision>
  <cp:lastPrinted>2013-01-30T23:16:36Z</cp:lastPrinted>
  <dcterms:created xsi:type="dcterms:W3CDTF">2010-04-12T23:12:02Z</dcterms:created>
  <dcterms:modified xsi:type="dcterms:W3CDTF">2018-01-09T21:44:35Z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