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5" r:id="rId3"/>
    <p:sldId id="258" r:id="rId4"/>
    <p:sldId id="271" r:id="rId5"/>
    <p:sldId id="272" r:id="rId6"/>
    <p:sldId id="273"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4149FF3E-744A-4647-B8BD-E60BC25EA4CE}"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49FF3E-744A-4647-B8BD-E60BC25EA4CE}"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49FF3E-744A-4647-B8BD-E60BC25EA4CE}"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4149FF3E-744A-4647-B8BD-E60BC25EA4CE}"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49FF3E-744A-4647-B8BD-E60BC25EA4CE}"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149FF3E-744A-4647-B8BD-E60BC25EA4CE}"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149FF3E-744A-4647-B8BD-E60BC25EA4CE}"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49FF3E-744A-4647-B8BD-E60BC25EA4CE}"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49FF3E-744A-4647-B8BD-E60BC25EA4CE}"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49FF3E-744A-4647-B8BD-E60BC25EA4CE}"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49FF3E-744A-4647-B8BD-E60BC25EA4CE}"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96424E-4102-4B8E-913E-4710D3058C0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4149FF3E-744A-4647-B8BD-E60BC25EA4CE}" type="datetimeFigureOut">
              <a:rPr lang="en-US" smtClean="0"/>
              <a:t>1/3/2018</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496424E-4102-4B8E-913E-4710D3058C0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pPr algn="ctr"/>
            <a:r>
              <a:rPr lang="en-US" sz="2800" dirty="0">
                <a:latin typeface="+mj-lt"/>
              </a:rPr>
              <a:t>Jan 11, 2018</a:t>
            </a:r>
          </a:p>
        </p:txBody>
      </p:sp>
      <p:sp>
        <p:nvSpPr>
          <p:cNvPr id="2" name="Title 1"/>
          <p:cNvSpPr>
            <a:spLocks noGrp="1"/>
          </p:cNvSpPr>
          <p:nvPr>
            <p:ph type="ctrTitle"/>
          </p:nvPr>
        </p:nvSpPr>
        <p:spPr/>
        <p:txBody>
          <a:bodyPr>
            <a:normAutofit/>
          </a:bodyPr>
          <a:lstStyle/>
          <a:p>
            <a:pPr algn="ctr"/>
            <a:r>
              <a:rPr lang="en-US" sz="5000" dirty="0">
                <a:solidFill>
                  <a:srgbClr val="00B0F0"/>
                </a:solidFill>
              </a:rPr>
              <a:t>RDWG Update to ROS</a:t>
            </a:r>
          </a:p>
        </p:txBody>
      </p:sp>
    </p:spTree>
    <p:extLst>
      <p:ext uri="{BB962C8B-B14F-4D97-AF65-F5344CB8AC3E}">
        <p14:creationId xmlns:p14="http://schemas.microsoft.com/office/powerpoint/2010/main" val="3076301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715962"/>
          </a:xfrm>
        </p:spPr>
        <p:txBody>
          <a:bodyPr/>
          <a:lstStyle/>
          <a:p>
            <a:pPr algn="ctr"/>
            <a:r>
              <a:rPr lang="en-US" sz="4000" dirty="0">
                <a:solidFill>
                  <a:srgbClr val="00B0F0"/>
                </a:solidFill>
              </a:rPr>
              <a:t>Nov 27 RDWG Meeting</a:t>
            </a:r>
          </a:p>
        </p:txBody>
      </p:sp>
      <p:sp>
        <p:nvSpPr>
          <p:cNvPr id="3" name="Content Placeholder 2"/>
          <p:cNvSpPr>
            <a:spLocks noGrp="1"/>
          </p:cNvSpPr>
          <p:nvPr>
            <p:ph sz="quarter" idx="13"/>
          </p:nvPr>
        </p:nvSpPr>
        <p:spPr/>
        <p:txBody>
          <a:bodyPr>
            <a:normAutofit/>
          </a:bodyPr>
          <a:lstStyle/>
          <a:p>
            <a:r>
              <a:rPr lang="en-US" sz="2600" dirty="0">
                <a:solidFill>
                  <a:schemeClr val="tx2"/>
                </a:solidFill>
                <a:latin typeface="+mj-lt"/>
              </a:rPr>
              <a:t>The RDWG met on Nov 27, and drafted RRGRR016, which seeks to add clarification to select items in the glossary in order to improve solar forecasting.</a:t>
            </a:r>
          </a:p>
          <a:p>
            <a:pPr marL="457200" lvl="1" indent="0">
              <a:buNone/>
            </a:pPr>
            <a:br>
              <a:rPr lang="en-US" sz="2600" dirty="0">
                <a:solidFill>
                  <a:schemeClr val="tx2"/>
                </a:solidFill>
                <a:latin typeface="+mj-lt"/>
              </a:rPr>
            </a:br>
            <a:endParaRPr lang="en-US" sz="2600" dirty="0">
              <a:solidFill>
                <a:schemeClr val="tx2"/>
              </a:solidFill>
              <a:latin typeface="+mj-lt"/>
            </a:endParaRPr>
          </a:p>
        </p:txBody>
      </p:sp>
    </p:spTree>
    <p:extLst>
      <p:ext uri="{BB962C8B-B14F-4D97-AF65-F5344CB8AC3E}">
        <p14:creationId xmlns:p14="http://schemas.microsoft.com/office/powerpoint/2010/main" val="2621311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pPr algn="ctr"/>
            <a:br>
              <a:rPr lang="en-US" dirty="0"/>
            </a:br>
            <a:br>
              <a:rPr lang="en-US" dirty="0"/>
            </a:br>
            <a:br>
              <a:rPr lang="en-US" dirty="0"/>
            </a:br>
            <a:r>
              <a:rPr lang="en-US" sz="3100" dirty="0">
                <a:solidFill>
                  <a:srgbClr val="00B0F0"/>
                </a:solidFill>
              </a:rPr>
              <a:t>rrgrr016</a:t>
            </a:r>
            <a:endParaRPr lang="en-US" dirty="0"/>
          </a:p>
        </p:txBody>
      </p:sp>
      <p:sp>
        <p:nvSpPr>
          <p:cNvPr id="3" name="Content Placeholder 2"/>
          <p:cNvSpPr>
            <a:spLocks noGrp="1"/>
          </p:cNvSpPr>
          <p:nvPr>
            <p:ph sz="quarter" idx="13"/>
          </p:nvPr>
        </p:nvSpPr>
        <p:spPr>
          <a:xfrm>
            <a:off x="609600" y="1600200"/>
            <a:ext cx="7924800" cy="4343400"/>
          </a:xfrm>
        </p:spPr>
        <p:txBody>
          <a:bodyPr>
            <a:normAutofit fontScale="70000" lnSpcReduction="20000"/>
          </a:bodyPr>
          <a:lstStyle/>
          <a:p>
            <a:r>
              <a:rPr lang="en-US" sz="4200" dirty="0">
                <a:solidFill>
                  <a:schemeClr val="tx2"/>
                </a:solidFill>
                <a:latin typeface="Calibri" panose="020F0502020204030204" pitchFamily="34" charset="0"/>
              </a:rPr>
              <a:t>Working with input from the ERCOT SME and solar forecasting vendor, the RDWG drafted RRGRR016, which builds on RRGRR007 (Adding Solar Resource Registration Inputs), proposing a total of 4 changes to the glossary.</a:t>
            </a:r>
            <a:br>
              <a:rPr lang="en-US" sz="4200" dirty="0">
                <a:solidFill>
                  <a:schemeClr val="tx2"/>
                </a:solidFill>
                <a:latin typeface="Calibri" panose="020F0502020204030204" pitchFamily="34" charset="0"/>
              </a:rPr>
            </a:br>
            <a:br>
              <a:rPr lang="en-US" sz="4200" dirty="0">
                <a:solidFill>
                  <a:schemeClr val="tx2"/>
                </a:solidFill>
                <a:latin typeface="Calibri" panose="020F0502020204030204" pitchFamily="34" charset="0"/>
              </a:rPr>
            </a:br>
            <a:endParaRPr lang="en-US" sz="4200" dirty="0">
              <a:solidFill>
                <a:schemeClr val="tx2"/>
              </a:solidFill>
              <a:latin typeface="Calibri" panose="020F0502020204030204" pitchFamily="34" charset="0"/>
            </a:endParaRPr>
          </a:p>
          <a:p>
            <a:r>
              <a:rPr lang="en-US" sz="4200" dirty="0">
                <a:solidFill>
                  <a:schemeClr val="tx2"/>
                </a:solidFill>
                <a:latin typeface="Calibri" panose="020F0502020204030204" pitchFamily="34" charset="0"/>
              </a:rPr>
              <a:t>The RDWG is in consensus, (unsurprisingly), to recommend that the ROS advance the RRGRR to the next approval level.</a:t>
            </a:r>
            <a:br>
              <a:rPr lang="en-US" sz="4200" dirty="0">
                <a:solidFill>
                  <a:schemeClr val="tx2"/>
                </a:solidFill>
                <a:latin typeface="Calibri" panose="020F0502020204030204" pitchFamily="34" charset="0"/>
              </a:rPr>
            </a:br>
            <a:endParaRPr lang="en-US" sz="4200" dirty="0">
              <a:solidFill>
                <a:schemeClr val="tx2"/>
              </a:solidFill>
              <a:latin typeface="Calibri" panose="020F0502020204030204" pitchFamily="34" charset="0"/>
            </a:endParaRPr>
          </a:p>
          <a:p>
            <a:endParaRPr lang="en-US" sz="2400" dirty="0">
              <a:latin typeface="Calibri" panose="020F0502020204030204" pitchFamily="34" charset="0"/>
            </a:endParaRPr>
          </a:p>
          <a:p>
            <a:endParaRPr lang="en-US" sz="2400" dirty="0">
              <a:latin typeface="Calibri" panose="020F0502020204030204" pitchFamily="34" charset="0"/>
            </a:endParaRPr>
          </a:p>
        </p:txBody>
      </p:sp>
    </p:spTree>
    <p:extLst>
      <p:ext uri="{BB962C8B-B14F-4D97-AF65-F5344CB8AC3E}">
        <p14:creationId xmlns:p14="http://schemas.microsoft.com/office/powerpoint/2010/main" val="76453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rPr>
              <a:t>Proposed Glossary Changes</a:t>
            </a:r>
          </a:p>
        </p:txBody>
      </p:sp>
      <p:graphicFrame>
        <p:nvGraphicFramePr>
          <p:cNvPr id="16" name="Content Placeholder 15">
            <a:extLst>
              <a:ext uri="{FF2B5EF4-FFF2-40B4-BE49-F238E27FC236}">
                <a16:creationId xmlns:a16="http://schemas.microsoft.com/office/drawing/2014/main" id="{18E5C323-BA93-4F56-843E-DF9E472ED424}"/>
              </a:ext>
            </a:extLst>
          </p:cNvPr>
          <p:cNvGraphicFramePr>
            <a:graphicFrameLocks noGrp="1"/>
          </p:cNvGraphicFramePr>
          <p:nvPr>
            <p:ph sz="quarter" idx="13"/>
            <p:extLst>
              <p:ext uri="{D42A27DB-BD31-4B8C-83A1-F6EECF244321}">
                <p14:modId xmlns:p14="http://schemas.microsoft.com/office/powerpoint/2010/main" val="3927635719"/>
              </p:ext>
            </p:extLst>
          </p:nvPr>
        </p:nvGraphicFramePr>
        <p:xfrm>
          <a:off x="381000" y="1443038"/>
          <a:ext cx="7924798" cy="1415759"/>
        </p:xfrm>
        <a:graphic>
          <a:graphicData uri="http://schemas.openxmlformats.org/drawingml/2006/table">
            <a:tbl>
              <a:tblPr firstRow="1" firstCol="1" bandRow="1">
                <a:tableStyleId>{5C22544A-7EE6-4342-B048-85BDC9FD1C3A}</a:tableStyleId>
              </a:tblPr>
              <a:tblGrid>
                <a:gridCol w="569757">
                  <a:extLst>
                    <a:ext uri="{9D8B030D-6E8A-4147-A177-3AD203B41FA5}">
                      <a16:colId xmlns:a16="http://schemas.microsoft.com/office/drawing/2014/main" val="1773089769"/>
                    </a:ext>
                  </a:extLst>
                </a:gridCol>
                <a:gridCol w="258980">
                  <a:extLst>
                    <a:ext uri="{9D8B030D-6E8A-4147-A177-3AD203B41FA5}">
                      <a16:colId xmlns:a16="http://schemas.microsoft.com/office/drawing/2014/main" val="3030061841"/>
                    </a:ext>
                  </a:extLst>
                </a:gridCol>
                <a:gridCol w="310776">
                  <a:extLst>
                    <a:ext uri="{9D8B030D-6E8A-4147-A177-3AD203B41FA5}">
                      <a16:colId xmlns:a16="http://schemas.microsoft.com/office/drawing/2014/main" val="3865538872"/>
                    </a:ext>
                  </a:extLst>
                </a:gridCol>
                <a:gridCol w="362573">
                  <a:extLst>
                    <a:ext uri="{9D8B030D-6E8A-4147-A177-3AD203B41FA5}">
                      <a16:colId xmlns:a16="http://schemas.microsoft.com/office/drawing/2014/main" val="3820571169"/>
                    </a:ext>
                  </a:extLst>
                </a:gridCol>
                <a:gridCol w="258980">
                  <a:extLst>
                    <a:ext uri="{9D8B030D-6E8A-4147-A177-3AD203B41FA5}">
                      <a16:colId xmlns:a16="http://schemas.microsoft.com/office/drawing/2014/main" val="608168601"/>
                    </a:ext>
                  </a:extLst>
                </a:gridCol>
                <a:gridCol w="258980">
                  <a:extLst>
                    <a:ext uri="{9D8B030D-6E8A-4147-A177-3AD203B41FA5}">
                      <a16:colId xmlns:a16="http://schemas.microsoft.com/office/drawing/2014/main" val="2633779725"/>
                    </a:ext>
                  </a:extLst>
                </a:gridCol>
                <a:gridCol w="258980">
                  <a:extLst>
                    <a:ext uri="{9D8B030D-6E8A-4147-A177-3AD203B41FA5}">
                      <a16:colId xmlns:a16="http://schemas.microsoft.com/office/drawing/2014/main" val="3208777352"/>
                    </a:ext>
                  </a:extLst>
                </a:gridCol>
                <a:gridCol w="598532">
                  <a:extLst>
                    <a:ext uri="{9D8B030D-6E8A-4147-A177-3AD203B41FA5}">
                      <a16:colId xmlns:a16="http://schemas.microsoft.com/office/drawing/2014/main" val="3826536663"/>
                    </a:ext>
                  </a:extLst>
                </a:gridCol>
                <a:gridCol w="1202820">
                  <a:extLst>
                    <a:ext uri="{9D8B030D-6E8A-4147-A177-3AD203B41FA5}">
                      <a16:colId xmlns:a16="http://schemas.microsoft.com/office/drawing/2014/main" val="1789958486"/>
                    </a:ext>
                  </a:extLst>
                </a:gridCol>
                <a:gridCol w="1853724">
                  <a:extLst>
                    <a:ext uri="{9D8B030D-6E8A-4147-A177-3AD203B41FA5}">
                      <a16:colId xmlns:a16="http://schemas.microsoft.com/office/drawing/2014/main" val="738887293"/>
                    </a:ext>
                  </a:extLst>
                </a:gridCol>
                <a:gridCol w="370630">
                  <a:extLst>
                    <a:ext uri="{9D8B030D-6E8A-4147-A177-3AD203B41FA5}">
                      <a16:colId xmlns:a16="http://schemas.microsoft.com/office/drawing/2014/main" val="4256966797"/>
                    </a:ext>
                  </a:extLst>
                </a:gridCol>
                <a:gridCol w="581267">
                  <a:extLst>
                    <a:ext uri="{9D8B030D-6E8A-4147-A177-3AD203B41FA5}">
                      <a16:colId xmlns:a16="http://schemas.microsoft.com/office/drawing/2014/main" val="1573942466"/>
                    </a:ext>
                  </a:extLst>
                </a:gridCol>
                <a:gridCol w="343005">
                  <a:extLst>
                    <a:ext uri="{9D8B030D-6E8A-4147-A177-3AD203B41FA5}">
                      <a16:colId xmlns:a16="http://schemas.microsoft.com/office/drawing/2014/main" val="733906101"/>
                    </a:ext>
                  </a:extLst>
                </a:gridCol>
                <a:gridCol w="385018">
                  <a:extLst>
                    <a:ext uri="{9D8B030D-6E8A-4147-A177-3AD203B41FA5}">
                      <a16:colId xmlns:a16="http://schemas.microsoft.com/office/drawing/2014/main" val="2929522552"/>
                    </a:ext>
                  </a:extLst>
                </a:gridCol>
                <a:gridCol w="310776">
                  <a:extLst>
                    <a:ext uri="{9D8B030D-6E8A-4147-A177-3AD203B41FA5}">
                      <a16:colId xmlns:a16="http://schemas.microsoft.com/office/drawing/2014/main" val="366683648"/>
                    </a:ext>
                  </a:extLst>
                </a:gridCol>
              </a:tblGrid>
              <a:tr h="1415759">
                <a:tc>
                  <a:txBody>
                    <a:bodyPr/>
                    <a:lstStyle/>
                    <a:p>
                      <a:pPr marL="0" marR="0" algn="ctr">
                        <a:lnSpc>
                          <a:spcPct val="107000"/>
                        </a:lnSpc>
                        <a:spcBef>
                          <a:spcPts val="0"/>
                        </a:spcBef>
                        <a:spcAft>
                          <a:spcPts val="0"/>
                        </a:spcAft>
                      </a:pPr>
                      <a:r>
                        <a:rPr lang="en-US" sz="900" dirty="0">
                          <a:effectLst/>
                        </a:rPr>
                        <a:t>RARF Tab</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Wind</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Solar Photovoltaic (PV)</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Conventional Generation (Gen)</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Combined Cycle (CC)</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Load  Resources</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Distributed Generation</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Notes</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Field Name</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Definition / Detailed Description</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Screening Study (SS) </a:t>
                      </a:r>
                      <a:br>
                        <a:rPr lang="en-US" sz="900" dirty="0">
                          <a:effectLst/>
                        </a:rPr>
                      </a:br>
                      <a:r>
                        <a:rPr lang="en-US" sz="900" dirty="0">
                          <a:effectLst/>
                        </a:rPr>
                        <a:t>(R, C, O, A)</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Full Interconnect Study (FIS) </a:t>
                      </a:r>
                      <a:br>
                        <a:rPr lang="en-US" sz="900" dirty="0">
                          <a:effectLst/>
                        </a:rPr>
                      </a:br>
                      <a:r>
                        <a:rPr lang="en-US" sz="900" dirty="0">
                          <a:effectLst/>
                        </a:rPr>
                        <a:t>(R, C, O, A)</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Planning Model</a:t>
                      </a:r>
                      <a:br>
                        <a:rPr lang="en-US" sz="900" dirty="0">
                          <a:effectLst/>
                        </a:rPr>
                      </a:br>
                      <a:r>
                        <a:rPr lang="en-US" sz="900" dirty="0">
                          <a:effectLst/>
                        </a:rPr>
                        <a:t>(R, C, O, A) </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Full Registration </a:t>
                      </a:r>
                      <a:br>
                        <a:rPr lang="en-US" sz="900" dirty="0">
                          <a:effectLst/>
                        </a:rPr>
                      </a:br>
                      <a:r>
                        <a:rPr lang="en-US" sz="900" dirty="0">
                          <a:effectLst/>
                        </a:rPr>
                        <a:t>(R, C, O, A) </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tc>
                  <a:txBody>
                    <a:bodyPr/>
                    <a:lstStyle/>
                    <a:p>
                      <a:pPr marL="0" marR="0" algn="ctr">
                        <a:lnSpc>
                          <a:spcPct val="107000"/>
                        </a:lnSpc>
                        <a:spcBef>
                          <a:spcPts val="0"/>
                        </a:spcBef>
                        <a:spcAft>
                          <a:spcPts val="0"/>
                        </a:spcAft>
                      </a:pPr>
                      <a:r>
                        <a:rPr lang="en-US" sz="900" dirty="0">
                          <a:effectLst/>
                        </a:rPr>
                        <a:t>Effective Date</a:t>
                      </a:r>
                      <a:endParaRPr lang="en-US" sz="1100" dirty="0">
                        <a:effectLst/>
                        <a:latin typeface="Times New Roman" panose="02020603050405020304" pitchFamily="18" charset="0"/>
                        <a:ea typeface="Times New Roman" panose="02020603050405020304" pitchFamily="18" charset="0"/>
                      </a:endParaRPr>
                    </a:p>
                  </a:txBody>
                  <a:tcPr marL="62155" marR="62155" marT="0" marB="0" vert="vert270" anchor="ctr">
                    <a:solidFill>
                      <a:schemeClr val="bg1"/>
                    </a:solidFill>
                  </a:tcPr>
                </a:tc>
                <a:extLst>
                  <a:ext uri="{0D108BD9-81ED-4DB2-BD59-A6C34878D82A}">
                    <a16:rowId xmlns:a16="http://schemas.microsoft.com/office/drawing/2014/main" val="3073363936"/>
                  </a:ext>
                </a:extLst>
              </a:tr>
            </a:tbl>
          </a:graphicData>
        </a:graphic>
      </p:graphicFrame>
      <p:graphicFrame>
        <p:nvGraphicFramePr>
          <p:cNvPr id="19" name="Table 18">
            <a:extLst>
              <a:ext uri="{FF2B5EF4-FFF2-40B4-BE49-F238E27FC236}">
                <a16:creationId xmlns:a16="http://schemas.microsoft.com/office/drawing/2014/main" id="{B47B5D1F-D83E-451E-BFB7-6B571E3E801F}"/>
              </a:ext>
            </a:extLst>
          </p:cNvPr>
          <p:cNvGraphicFramePr>
            <a:graphicFrameLocks noGrp="1"/>
          </p:cNvGraphicFramePr>
          <p:nvPr>
            <p:extLst>
              <p:ext uri="{D42A27DB-BD31-4B8C-83A1-F6EECF244321}">
                <p14:modId xmlns:p14="http://schemas.microsoft.com/office/powerpoint/2010/main" val="1565689009"/>
              </p:ext>
            </p:extLst>
          </p:nvPr>
        </p:nvGraphicFramePr>
        <p:xfrm>
          <a:off x="381000" y="3048000"/>
          <a:ext cx="7924798" cy="1034540"/>
        </p:xfrm>
        <a:graphic>
          <a:graphicData uri="http://schemas.openxmlformats.org/drawingml/2006/table">
            <a:tbl>
              <a:tblPr firstRow="1" firstCol="1" bandRow="1"/>
              <a:tblGrid>
                <a:gridCol w="569757">
                  <a:extLst>
                    <a:ext uri="{9D8B030D-6E8A-4147-A177-3AD203B41FA5}">
                      <a16:colId xmlns:a16="http://schemas.microsoft.com/office/drawing/2014/main" val="203401031"/>
                    </a:ext>
                  </a:extLst>
                </a:gridCol>
                <a:gridCol w="258980">
                  <a:extLst>
                    <a:ext uri="{9D8B030D-6E8A-4147-A177-3AD203B41FA5}">
                      <a16:colId xmlns:a16="http://schemas.microsoft.com/office/drawing/2014/main" val="635757219"/>
                    </a:ext>
                  </a:extLst>
                </a:gridCol>
                <a:gridCol w="310776">
                  <a:extLst>
                    <a:ext uri="{9D8B030D-6E8A-4147-A177-3AD203B41FA5}">
                      <a16:colId xmlns:a16="http://schemas.microsoft.com/office/drawing/2014/main" val="744571614"/>
                    </a:ext>
                  </a:extLst>
                </a:gridCol>
                <a:gridCol w="362573">
                  <a:extLst>
                    <a:ext uri="{9D8B030D-6E8A-4147-A177-3AD203B41FA5}">
                      <a16:colId xmlns:a16="http://schemas.microsoft.com/office/drawing/2014/main" val="4197211638"/>
                    </a:ext>
                  </a:extLst>
                </a:gridCol>
                <a:gridCol w="258980">
                  <a:extLst>
                    <a:ext uri="{9D8B030D-6E8A-4147-A177-3AD203B41FA5}">
                      <a16:colId xmlns:a16="http://schemas.microsoft.com/office/drawing/2014/main" val="398044355"/>
                    </a:ext>
                  </a:extLst>
                </a:gridCol>
                <a:gridCol w="258980">
                  <a:extLst>
                    <a:ext uri="{9D8B030D-6E8A-4147-A177-3AD203B41FA5}">
                      <a16:colId xmlns:a16="http://schemas.microsoft.com/office/drawing/2014/main" val="2537598664"/>
                    </a:ext>
                  </a:extLst>
                </a:gridCol>
                <a:gridCol w="258980">
                  <a:extLst>
                    <a:ext uri="{9D8B030D-6E8A-4147-A177-3AD203B41FA5}">
                      <a16:colId xmlns:a16="http://schemas.microsoft.com/office/drawing/2014/main" val="2239714792"/>
                    </a:ext>
                  </a:extLst>
                </a:gridCol>
                <a:gridCol w="598532">
                  <a:extLst>
                    <a:ext uri="{9D8B030D-6E8A-4147-A177-3AD203B41FA5}">
                      <a16:colId xmlns:a16="http://schemas.microsoft.com/office/drawing/2014/main" val="1941278233"/>
                    </a:ext>
                  </a:extLst>
                </a:gridCol>
                <a:gridCol w="1202820">
                  <a:extLst>
                    <a:ext uri="{9D8B030D-6E8A-4147-A177-3AD203B41FA5}">
                      <a16:colId xmlns:a16="http://schemas.microsoft.com/office/drawing/2014/main" val="2916847972"/>
                    </a:ext>
                  </a:extLst>
                </a:gridCol>
                <a:gridCol w="1853724">
                  <a:extLst>
                    <a:ext uri="{9D8B030D-6E8A-4147-A177-3AD203B41FA5}">
                      <a16:colId xmlns:a16="http://schemas.microsoft.com/office/drawing/2014/main" val="339391886"/>
                    </a:ext>
                  </a:extLst>
                </a:gridCol>
                <a:gridCol w="370630">
                  <a:extLst>
                    <a:ext uri="{9D8B030D-6E8A-4147-A177-3AD203B41FA5}">
                      <a16:colId xmlns:a16="http://schemas.microsoft.com/office/drawing/2014/main" val="2065053527"/>
                    </a:ext>
                  </a:extLst>
                </a:gridCol>
                <a:gridCol w="581267">
                  <a:extLst>
                    <a:ext uri="{9D8B030D-6E8A-4147-A177-3AD203B41FA5}">
                      <a16:colId xmlns:a16="http://schemas.microsoft.com/office/drawing/2014/main" val="1714058472"/>
                    </a:ext>
                  </a:extLst>
                </a:gridCol>
                <a:gridCol w="365450">
                  <a:extLst>
                    <a:ext uri="{9D8B030D-6E8A-4147-A177-3AD203B41FA5}">
                      <a16:colId xmlns:a16="http://schemas.microsoft.com/office/drawing/2014/main" val="541670949"/>
                    </a:ext>
                  </a:extLst>
                </a:gridCol>
                <a:gridCol w="362573">
                  <a:extLst>
                    <a:ext uri="{9D8B030D-6E8A-4147-A177-3AD203B41FA5}">
                      <a16:colId xmlns:a16="http://schemas.microsoft.com/office/drawing/2014/main" val="3122147944"/>
                    </a:ext>
                  </a:extLst>
                </a:gridCol>
                <a:gridCol w="310776">
                  <a:extLst>
                    <a:ext uri="{9D8B030D-6E8A-4147-A177-3AD203B41FA5}">
                      <a16:colId xmlns:a16="http://schemas.microsoft.com/office/drawing/2014/main" val="3893992468"/>
                    </a:ext>
                  </a:extLst>
                </a:gridCol>
              </a:tblGrid>
              <a:tr h="1034540">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Panel Details</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X</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List</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Tracking Type</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What type of tracking system does this plant use? </a:t>
                      </a:r>
                      <a:r>
                        <a:rPr lang="en-US" sz="900" dirty="0">
                          <a:solidFill>
                            <a:srgbClr val="00B0F0"/>
                          </a:solidFill>
                          <a:effectLst/>
                          <a:latin typeface="Arial" panose="020B0604020202020204" pitchFamily="34" charset="0"/>
                          <a:ea typeface="Times New Roman" panose="02020603050405020304" pitchFamily="18" charset="0"/>
                        </a:rPr>
                        <a:t>(</a:t>
                      </a:r>
                      <a:r>
                        <a:rPr lang="en-US" sz="900" strike="sngStrike" dirty="0">
                          <a:solidFill>
                            <a:srgbClr val="00B0F0"/>
                          </a:solidFill>
                          <a:effectLst/>
                          <a:latin typeface="Arial" panose="020B0604020202020204" pitchFamily="34" charset="0"/>
                          <a:ea typeface="Times New Roman" panose="02020603050405020304" pitchFamily="18" charset="0"/>
                        </a:rPr>
                        <a:t>None, Azimuth only, Tilt only, Azimuth and Tilt</a:t>
                      </a:r>
                      <a:r>
                        <a:rPr lang="en-US" sz="900" dirty="0">
                          <a:solidFill>
                            <a:srgbClr val="00B0F0"/>
                          </a:solidFill>
                          <a:effectLst/>
                          <a:latin typeface="Arial" panose="020B0604020202020204" pitchFamily="34" charset="0"/>
                          <a:ea typeface="Times New Roman" panose="02020603050405020304" pitchFamily="18" charset="0"/>
                        </a:rPr>
                        <a:t>) </a:t>
                      </a:r>
                      <a:r>
                        <a:rPr lang="en-US" sz="900" dirty="0">
                          <a:solidFill>
                            <a:srgbClr val="FFFF00"/>
                          </a:solidFill>
                          <a:effectLst/>
                          <a:latin typeface="Arial" panose="020B0604020202020204" pitchFamily="34" charset="0"/>
                          <a:ea typeface="Times New Roman" panose="02020603050405020304" pitchFamily="18" charset="0"/>
                        </a:rPr>
                        <a:t>(</a:t>
                      </a:r>
                      <a:r>
                        <a:rPr lang="en-US" sz="900" strike="sngStrike" dirty="0">
                          <a:solidFill>
                            <a:srgbClr val="00B0F0"/>
                          </a:solidFill>
                          <a:effectLst/>
                          <a:latin typeface="Arial" panose="020B0604020202020204" pitchFamily="34" charset="0"/>
                          <a:ea typeface="Times New Roman" panose="02020603050405020304" pitchFamily="18" charset="0"/>
                        </a:rPr>
                        <a:t>Single Axis </a:t>
                      </a:r>
                      <a:r>
                        <a:rPr lang="en-US" sz="900" strike="sngStrike" dirty="0">
                          <a:solidFill>
                            <a:srgbClr val="FFFF00"/>
                          </a:solidFill>
                          <a:effectLst/>
                          <a:latin typeface="Arial" panose="020B0604020202020204" pitchFamily="34" charset="0"/>
                          <a:ea typeface="Times New Roman" panose="02020603050405020304" pitchFamily="18" charset="0"/>
                        </a:rPr>
                        <a:t>(</a:t>
                      </a:r>
                      <a:r>
                        <a:rPr lang="en-US" sz="900" dirty="0">
                          <a:solidFill>
                            <a:srgbClr val="FFFF00"/>
                          </a:solidFill>
                          <a:effectLst/>
                          <a:latin typeface="Arial" panose="020B0604020202020204" pitchFamily="34" charset="0"/>
                          <a:ea typeface="Times New Roman" panose="02020603050405020304" pitchFamily="18" charset="0"/>
                        </a:rPr>
                        <a:t>Tilt Tracking Only, Azimuth Tracking Only, Double Axis, Fixed/None)</a:t>
                      </a:r>
                      <a:endParaRPr lang="en-US" sz="1100" dirty="0">
                        <a:solidFill>
                          <a:srgbClr val="FFFF00"/>
                        </a:solidFill>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0"/>
                        </a:spcAft>
                      </a:pPr>
                      <a:r>
                        <a:rPr lang="en-US" sz="900" u="none" strike="noStrike"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R</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893825"/>
                  </a:ext>
                </a:extLst>
              </a:tr>
            </a:tbl>
          </a:graphicData>
        </a:graphic>
      </p:graphicFrame>
      <p:graphicFrame>
        <p:nvGraphicFramePr>
          <p:cNvPr id="20" name="Table 19">
            <a:extLst>
              <a:ext uri="{FF2B5EF4-FFF2-40B4-BE49-F238E27FC236}">
                <a16:creationId xmlns:a16="http://schemas.microsoft.com/office/drawing/2014/main" id="{2BAF8454-C7CB-43F0-89C0-3E1985F88C09}"/>
              </a:ext>
            </a:extLst>
          </p:cNvPr>
          <p:cNvGraphicFramePr>
            <a:graphicFrameLocks noGrp="1"/>
          </p:cNvGraphicFramePr>
          <p:nvPr>
            <p:extLst>
              <p:ext uri="{D42A27DB-BD31-4B8C-83A1-F6EECF244321}">
                <p14:modId xmlns:p14="http://schemas.microsoft.com/office/powerpoint/2010/main" val="918129801"/>
              </p:ext>
            </p:extLst>
          </p:nvPr>
        </p:nvGraphicFramePr>
        <p:xfrm>
          <a:off x="381000" y="4082540"/>
          <a:ext cx="7924798" cy="295583"/>
        </p:xfrm>
        <a:graphic>
          <a:graphicData uri="http://schemas.openxmlformats.org/drawingml/2006/table">
            <a:tbl>
              <a:tblPr firstRow="1" firstCol="1" bandRow="1"/>
              <a:tblGrid>
                <a:gridCol w="569757">
                  <a:extLst>
                    <a:ext uri="{9D8B030D-6E8A-4147-A177-3AD203B41FA5}">
                      <a16:colId xmlns:a16="http://schemas.microsoft.com/office/drawing/2014/main" val="2161351726"/>
                    </a:ext>
                  </a:extLst>
                </a:gridCol>
                <a:gridCol w="258980">
                  <a:extLst>
                    <a:ext uri="{9D8B030D-6E8A-4147-A177-3AD203B41FA5}">
                      <a16:colId xmlns:a16="http://schemas.microsoft.com/office/drawing/2014/main" val="3006238471"/>
                    </a:ext>
                  </a:extLst>
                </a:gridCol>
                <a:gridCol w="310776">
                  <a:extLst>
                    <a:ext uri="{9D8B030D-6E8A-4147-A177-3AD203B41FA5}">
                      <a16:colId xmlns:a16="http://schemas.microsoft.com/office/drawing/2014/main" val="1938728751"/>
                    </a:ext>
                  </a:extLst>
                </a:gridCol>
                <a:gridCol w="362573">
                  <a:extLst>
                    <a:ext uri="{9D8B030D-6E8A-4147-A177-3AD203B41FA5}">
                      <a16:colId xmlns:a16="http://schemas.microsoft.com/office/drawing/2014/main" val="1246006036"/>
                    </a:ext>
                  </a:extLst>
                </a:gridCol>
                <a:gridCol w="258980">
                  <a:extLst>
                    <a:ext uri="{9D8B030D-6E8A-4147-A177-3AD203B41FA5}">
                      <a16:colId xmlns:a16="http://schemas.microsoft.com/office/drawing/2014/main" val="1873194766"/>
                    </a:ext>
                  </a:extLst>
                </a:gridCol>
                <a:gridCol w="258980">
                  <a:extLst>
                    <a:ext uri="{9D8B030D-6E8A-4147-A177-3AD203B41FA5}">
                      <a16:colId xmlns:a16="http://schemas.microsoft.com/office/drawing/2014/main" val="2444530407"/>
                    </a:ext>
                  </a:extLst>
                </a:gridCol>
                <a:gridCol w="258980">
                  <a:extLst>
                    <a:ext uri="{9D8B030D-6E8A-4147-A177-3AD203B41FA5}">
                      <a16:colId xmlns:a16="http://schemas.microsoft.com/office/drawing/2014/main" val="2403221779"/>
                    </a:ext>
                  </a:extLst>
                </a:gridCol>
                <a:gridCol w="617524">
                  <a:extLst>
                    <a:ext uri="{9D8B030D-6E8A-4147-A177-3AD203B41FA5}">
                      <a16:colId xmlns:a16="http://schemas.microsoft.com/office/drawing/2014/main" val="900159737"/>
                    </a:ext>
                  </a:extLst>
                </a:gridCol>
                <a:gridCol w="1183828">
                  <a:extLst>
                    <a:ext uri="{9D8B030D-6E8A-4147-A177-3AD203B41FA5}">
                      <a16:colId xmlns:a16="http://schemas.microsoft.com/office/drawing/2014/main" val="3603991032"/>
                    </a:ext>
                  </a:extLst>
                </a:gridCol>
                <a:gridCol w="1868112">
                  <a:extLst>
                    <a:ext uri="{9D8B030D-6E8A-4147-A177-3AD203B41FA5}">
                      <a16:colId xmlns:a16="http://schemas.microsoft.com/office/drawing/2014/main" val="2631579284"/>
                    </a:ext>
                  </a:extLst>
                </a:gridCol>
                <a:gridCol w="364875">
                  <a:extLst>
                    <a:ext uri="{9D8B030D-6E8A-4147-A177-3AD203B41FA5}">
                      <a16:colId xmlns:a16="http://schemas.microsoft.com/office/drawing/2014/main" val="1027233686"/>
                    </a:ext>
                  </a:extLst>
                </a:gridCol>
                <a:gridCol w="572634">
                  <a:extLst>
                    <a:ext uri="{9D8B030D-6E8A-4147-A177-3AD203B41FA5}">
                      <a16:colId xmlns:a16="http://schemas.microsoft.com/office/drawing/2014/main" val="2584456931"/>
                    </a:ext>
                  </a:extLst>
                </a:gridCol>
                <a:gridCol w="365450">
                  <a:extLst>
                    <a:ext uri="{9D8B030D-6E8A-4147-A177-3AD203B41FA5}">
                      <a16:colId xmlns:a16="http://schemas.microsoft.com/office/drawing/2014/main" val="2138391714"/>
                    </a:ext>
                  </a:extLst>
                </a:gridCol>
                <a:gridCol w="362573">
                  <a:extLst>
                    <a:ext uri="{9D8B030D-6E8A-4147-A177-3AD203B41FA5}">
                      <a16:colId xmlns:a16="http://schemas.microsoft.com/office/drawing/2014/main" val="3467014645"/>
                    </a:ext>
                  </a:extLst>
                </a:gridCol>
                <a:gridCol w="310776">
                  <a:extLst>
                    <a:ext uri="{9D8B030D-6E8A-4147-A177-3AD203B41FA5}">
                      <a16:colId xmlns:a16="http://schemas.microsoft.com/office/drawing/2014/main" val="4239457947"/>
                    </a:ext>
                  </a:extLst>
                </a:gridCol>
              </a:tblGrid>
              <a:tr h="295583">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Panel Details</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X</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strike="sngStrike" dirty="0">
                          <a:solidFill>
                            <a:srgbClr val="00B0F0"/>
                          </a:solidFill>
                          <a:effectLst/>
                          <a:latin typeface="Arial" panose="020B0604020202020204" pitchFamily="34" charset="0"/>
                          <a:ea typeface="Times New Roman" panose="02020603050405020304" pitchFamily="18" charset="0"/>
                        </a:rPr>
                        <a:t>MW</a:t>
                      </a:r>
                      <a:r>
                        <a:rPr lang="en-US" sz="900" dirty="0">
                          <a:effectLst/>
                          <a:latin typeface="Arial" panose="020B0604020202020204" pitchFamily="34" charset="0"/>
                          <a:ea typeface="Times New Roman" panose="02020603050405020304" pitchFamily="18" charset="0"/>
                        </a:rPr>
                        <a:t> </a:t>
                      </a:r>
                      <a:r>
                        <a:rPr lang="en-US" sz="900" dirty="0">
                          <a:solidFill>
                            <a:srgbClr val="FFFF00"/>
                          </a:solidFill>
                          <a:effectLst/>
                          <a:latin typeface="Arial" panose="020B0604020202020204" pitchFamily="34" charset="0"/>
                          <a:ea typeface="Times New Roman" panose="02020603050405020304" pitchFamily="18" charset="0"/>
                        </a:rPr>
                        <a:t>kW</a:t>
                      </a:r>
                      <a:endParaRPr lang="en-US" sz="1100" dirty="0">
                        <a:solidFill>
                          <a:srgbClr val="FFFF00"/>
                        </a:solidFill>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strike="sngStrike" dirty="0">
                          <a:solidFill>
                            <a:srgbClr val="00B0F0"/>
                          </a:solidFill>
                          <a:effectLst/>
                          <a:latin typeface="Arial" panose="020B0604020202020204" pitchFamily="34" charset="0"/>
                          <a:ea typeface="Times New Roman" panose="02020603050405020304" pitchFamily="18" charset="0"/>
                        </a:rPr>
                        <a:t>MW</a:t>
                      </a:r>
                      <a:r>
                        <a:rPr lang="en-US" sz="900" dirty="0">
                          <a:effectLst/>
                          <a:latin typeface="Arial" panose="020B0604020202020204" pitchFamily="34" charset="0"/>
                          <a:ea typeface="Times New Roman" panose="02020603050405020304" pitchFamily="18" charset="0"/>
                        </a:rPr>
                        <a:t> </a:t>
                      </a:r>
                      <a:r>
                        <a:rPr lang="en-US" sz="900" dirty="0">
                          <a:solidFill>
                            <a:srgbClr val="FFFF00"/>
                          </a:solidFill>
                          <a:effectLst/>
                          <a:latin typeface="Arial" panose="020B0604020202020204" pitchFamily="34" charset="0"/>
                          <a:ea typeface="Times New Roman" panose="02020603050405020304" pitchFamily="18" charset="0"/>
                        </a:rPr>
                        <a:t>kW Rating for this Model of Panel</a:t>
                      </a:r>
                      <a:endParaRPr lang="en-US" sz="1100" dirty="0">
                        <a:solidFill>
                          <a:srgbClr val="FFFF00"/>
                        </a:solidFill>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From name-plate or manufacturer data sheet</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R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R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3276476"/>
                  </a:ext>
                </a:extLst>
              </a:tr>
            </a:tbl>
          </a:graphicData>
        </a:graphic>
      </p:graphicFrame>
    </p:spTree>
    <p:extLst>
      <p:ext uri="{BB962C8B-B14F-4D97-AF65-F5344CB8AC3E}">
        <p14:creationId xmlns:p14="http://schemas.microsoft.com/office/powerpoint/2010/main" val="1997195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rPr>
              <a:t>Proposed Glossary Changes</a:t>
            </a:r>
          </a:p>
        </p:txBody>
      </p:sp>
      <p:graphicFrame>
        <p:nvGraphicFramePr>
          <p:cNvPr id="13" name="Content Placeholder 12">
            <a:extLst>
              <a:ext uri="{FF2B5EF4-FFF2-40B4-BE49-F238E27FC236}">
                <a16:creationId xmlns:a16="http://schemas.microsoft.com/office/drawing/2014/main" id="{C29EACC7-CEB1-4181-828C-49EE331EF138}"/>
              </a:ext>
            </a:extLst>
          </p:cNvPr>
          <p:cNvGraphicFramePr>
            <a:graphicFrameLocks noGrp="1"/>
          </p:cNvGraphicFramePr>
          <p:nvPr>
            <p:ph sz="quarter" idx="13"/>
            <p:extLst>
              <p:ext uri="{D42A27DB-BD31-4B8C-83A1-F6EECF244321}">
                <p14:modId xmlns:p14="http://schemas.microsoft.com/office/powerpoint/2010/main" val="1077972625"/>
              </p:ext>
            </p:extLst>
          </p:nvPr>
        </p:nvGraphicFramePr>
        <p:xfrm>
          <a:off x="1228945" y="1375093"/>
          <a:ext cx="6686110" cy="4556125"/>
        </p:xfrm>
        <a:graphic>
          <a:graphicData uri="http://schemas.openxmlformats.org/drawingml/2006/table">
            <a:tbl>
              <a:tblPr firstRow="1" firstCol="1" bandRow="1"/>
              <a:tblGrid>
                <a:gridCol w="480701">
                  <a:extLst>
                    <a:ext uri="{9D8B030D-6E8A-4147-A177-3AD203B41FA5}">
                      <a16:colId xmlns:a16="http://schemas.microsoft.com/office/drawing/2014/main" val="4128599384"/>
                    </a:ext>
                  </a:extLst>
                </a:gridCol>
                <a:gridCol w="218500">
                  <a:extLst>
                    <a:ext uri="{9D8B030D-6E8A-4147-A177-3AD203B41FA5}">
                      <a16:colId xmlns:a16="http://schemas.microsoft.com/office/drawing/2014/main" val="803296382"/>
                    </a:ext>
                  </a:extLst>
                </a:gridCol>
                <a:gridCol w="262200">
                  <a:extLst>
                    <a:ext uri="{9D8B030D-6E8A-4147-A177-3AD203B41FA5}">
                      <a16:colId xmlns:a16="http://schemas.microsoft.com/office/drawing/2014/main" val="1700139600"/>
                    </a:ext>
                  </a:extLst>
                </a:gridCol>
                <a:gridCol w="305901">
                  <a:extLst>
                    <a:ext uri="{9D8B030D-6E8A-4147-A177-3AD203B41FA5}">
                      <a16:colId xmlns:a16="http://schemas.microsoft.com/office/drawing/2014/main" val="1290080540"/>
                    </a:ext>
                  </a:extLst>
                </a:gridCol>
                <a:gridCol w="218500">
                  <a:extLst>
                    <a:ext uri="{9D8B030D-6E8A-4147-A177-3AD203B41FA5}">
                      <a16:colId xmlns:a16="http://schemas.microsoft.com/office/drawing/2014/main" val="2714592094"/>
                    </a:ext>
                  </a:extLst>
                </a:gridCol>
                <a:gridCol w="218500">
                  <a:extLst>
                    <a:ext uri="{9D8B030D-6E8A-4147-A177-3AD203B41FA5}">
                      <a16:colId xmlns:a16="http://schemas.microsoft.com/office/drawing/2014/main" val="4075382631"/>
                    </a:ext>
                  </a:extLst>
                </a:gridCol>
                <a:gridCol w="218500">
                  <a:extLst>
                    <a:ext uri="{9D8B030D-6E8A-4147-A177-3AD203B41FA5}">
                      <a16:colId xmlns:a16="http://schemas.microsoft.com/office/drawing/2014/main" val="3532273790"/>
                    </a:ext>
                  </a:extLst>
                </a:gridCol>
                <a:gridCol w="504979">
                  <a:extLst>
                    <a:ext uri="{9D8B030D-6E8A-4147-A177-3AD203B41FA5}">
                      <a16:colId xmlns:a16="http://schemas.microsoft.com/office/drawing/2014/main" val="243424204"/>
                    </a:ext>
                  </a:extLst>
                </a:gridCol>
                <a:gridCol w="1014813">
                  <a:extLst>
                    <a:ext uri="{9D8B030D-6E8A-4147-A177-3AD203B41FA5}">
                      <a16:colId xmlns:a16="http://schemas.microsoft.com/office/drawing/2014/main" val="3140366811"/>
                    </a:ext>
                  </a:extLst>
                </a:gridCol>
                <a:gridCol w="1576116">
                  <a:extLst>
                    <a:ext uri="{9D8B030D-6E8A-4147-A177-3AD203B41FA5}">
                      <a16:colId xmlns:a16="http://schemas.microsoft.com/office/drawing/2014/main" val="568122163"/>
                    </a:ext>
                  </a:extLst>
                </a:gridCol>
                <a:gridCol w="300559">
                  <a:extLst>
                    <a:ext uri="{9D8B030D-6E8A-4147-A177-3AD203B41FA5}">
                      <a16:colId xmlns:a16="http://schemas.microsoft.com/office/drawing/2014/main" val="3903214072"/>
                    </a:ext>
                  </a:extLst>
                </a:gridCol>
                <a:gridCol w="490412">
                  <a:extLst>
                    <a:ext uri="{9D8B030D-6E8A-4147-A177-3AD203B41FA5}">
                      <a16:colId xmlns:a16="http://schemas.microsoft.com/office/drawing/2014/main" val="2271133746"/>
                    </a:ext>
                  </a:extLst>
                </a:gridCol>
                <a:gridCol w="308328">
                  <a:extLst>
                    <a:ext uri="{9D8B030D-6E8A-4147-A177-3AD203B41FA5}">
                      <a16:colId xmlns:a16="http://schemas.microsoft.com/office/drawing/2014/main" val="3989400252"/>
                    </a:ext>
                  </a:extLst>
                </a:gridCol>
                <a:gridCol w="305901">
                  <a:extLst>
                    <a:ext uri="{9D8B030D-6E8A-4147-A177-3AD203B41FA5}">
                      <a16:colId xmlns:a16="http://schemas.microsoft.com/office/drawing/2014/main" val="1130358561"/>
                    </a:ext>
                  </a:extLst>
                </a:gridCol>
                <a:gridCol w="262200">
                  <a:extLst>
                    <a:ext uri="{9D8B030D-6E8A-4147-A177-3AD203B41FA5}">
                      <a16:colId xmlns:a16="http://schemas.microsoft.com/office/drawing/2014/main" val="1163534407"/>
                    </a:ext>
                  </a:extLst>
                </a:gridCol>
              </a:tblGrid>
              <a:tr h="4114800">
                <a:tc>
                  <a:txBody>
                    <a:bodyPr/>
                    <a:lstStyle/>
                    <a:p>
                      <a:pPr marL="0" marR="0" algn="ctr">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Panel Details</a:t>
                      </a:r>
                      <a:endParaRPr lang="en-US" sz="90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2440" marR="524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X</a:t>
                      </a:r>
                      <a:endParaRPr lang="en-US" sz="90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2440" marR="524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2440" marR="524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2440" marR="524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 </a:t>
                      </a:r>
                      <a:endParaRPr lang="en-US" sz="900">
                        <a:effectLst/>
                        <a:latin typeface="Times New Roman" panose="02020603050405020304" pitchFamily="18" charset="0"/>
                        <a:ea typeface="Times New Roman" panose="02020603050405020304" pitchFamily="18" charset="0"/>
                      </a:endParaRPr>
                    </a:p>
                  </a:txBody>
                  <a:tcPr marL="52440" marR="524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degrees</a:t>
                      </a:r>
                      <a:endParaRPr lang="en-US" sz="90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dirty="0">
                          <a:effectLst/>
                          <a:latin typeface="Arial" panose="020B0604020202020204" pitchFamily="34" charset="0"/>
                          <a:ea typeface="Times New Roman" panose="02020603050405020304" pitchFamily="18" charset="0"/>
                        </a:rPr>
                        <a:t>Plane of Array - Azimuth</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strike="sngStrike" dirty="0">
                          <a:solidFill>
                            <a:srgbClr val="00B0F0"/>
                          </a:solidFill>
                          <a:effectLst/>
                          <a:latin typeface="Arial" panose="020B0604020202020204" pitchFamily="34" charset="0"/>
                          <a:ea typeface="Times New Roman" panose="02020603050405020304" pitchFamily="18" charset="0"/>
                        </a:rPr>
                        <a:t>For a Tracking Type of Fixed/None,  or Single Axis – For panels with a non-zero tilt, enter the degrees of rotation of the panel face using true north as a reference, 180 degrees means that the panel is facing south. Tracking Type Single Axis – Enter the degrees of rotation of the axis from north-south: North-South=0, East-West=90, all others are between 0 and 90). For panels with a fixed tilt of zero degrees, As a default, enter “0” (zero) degrees if panel is facing directly up (vertical).  For a Tracking Type of Double axis – enter “0” (zero).  </a:t>
                      </a:r>
                      <a:r>
                        <a:rPr lang="en-US" sz="800" dirty="0">
                          <a:solidFill>
                            <a:srgbClr val="FFFF00"/>
                          </a:solidFill>
                          <a:effectLst/>
                          <a:latin typeface="Arial" panose="020B0604020202020204" pitchFamily="34" charset="0"/>
                          <a:ea typeface="Times New Roman" panose="02020603050405020304" pitchFamily="18" charset="0"/>
                        </a:rPr>
                        <a:t>Tracking Type of Fixed/None or Tilt Tracking Only - Enter the orientation of the panel in degrees, using true north (0 degrees), as a reference point.  Tracking type of Azimuth Tracking Only, or Double Axis - Enter the maximum potential range of Azimuth tracking in degrees, using true north (0 degrees) as the starting point.  For example, if the panel is capable of reaching due West, enter 270.  if the panel is capable of a complete arc, enter 360.</a:t>
                      </a:r>
                      <a:endParaRPr lang="en-US" sz="900" dirty="0">
                        <a:solidFill>
                          <a:srgbClr val="FFFF00"/>
                        </a:solidFill>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0"/>
                        </a:spcAft>
                      </a:pPr>
                      <a:r>
                        <a:rPr lang="en-US" sz="800" u="none" strike="noStrike"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a:effectLst/>
                          <a:latin typeface="Arial" panose="020B0604020202020204" pitchFamily="34" charset="0"/>
                          <a:ea typeface="Times New Roman" panose="02020603050405020304" pitchFamily="18" charset="0"/>
                        </a:rPr>
                        <a:t>R</a:t>
                      </a:r>
                      <a:endParaRPr lang="en-US" sz="90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Times New Roman" panose="02020603050405020304" pitchFamily="18" charset="0"/>
                        </a:rPr>
                        <a:t> </a:t>
                      </a:r>
                      <a:endParaRPr lang="en-US" sz="900" dirty="0">
                        <a:effectLst/>
                        <a:latin typeface="Times New Roman" panose="02020603050405020304" pitchFamily="18" charset="0"/>
                        <a:ea typeface="Times New Roman" panose="02020603050405020304" pitchFamily="18" charset="0"/>
                      </a:endParaRPr>
                    </a:p>
                  </a:txBody>
                  <a:tcPr marL="52440" marR="52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153664"/>
                  </a:ext>
                </a:extLst>
              </a:tr>
            </a:tbl>
          </a:graphicData>
        </a:graphic>
      </p:graphicFrame>
    </p:spTree>
    <p:extLst>
      <p:ext uri="{BB962C8B-B14F-4D97-AF65-F5344CB8AC3E}">
        <p14:creationId xmlns:p14="http://schemas.microsoft.com/office/powerpoint/2010/main" val="1532417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B0F0"/>
                </a:solidFill>
              </a:rPr>
              <a:t>Proposed Glossary Changes</a:t>
            </a:r>
          </a:p>
        </p:txBody>
      </p:sp>
      <p:graphicFrame>
        <p:nvGraphicFramePr>
          <p:cNvPr id="6" name="Content Placeholder 5">
            <a:extLst>
              <a:ext uri="{FF2B5EF4-FFF2-40B4-BE49-F238E27FC236}">
                <a16:creationId xmlns:a16="http://schemas.microsoft.com/office/drawing/2014/main" id="{DDDE3527-D7D0-4768-A2E4-5BCA5E6E88DA}"/>
              </a:ext>
            </a:extLst>
          </p:cNvPr>
          <p:cNvGraphicFramePr>
            <a:graphicFrameLocks noGrp="1"/>
          </p:cNvGraphicFramePr>
          <p:nvPr>
            <p:ph sz="quarter" idx="13"/>
            <p:extLst>
              <p:ext uri="{D42A27DB-BD31-4B8C-83A1-F6EECF244321}">
                <p14:modId xmlns:p14="http://schemas.microsoft.com/office/powerpoint/2010/main" val="2901647951"/>
              </p:ext>
            </p:extLst>
          </p:nvPr>
        </p:nvGraphicFramePr>
        <p:xfrm>
          <a:off x="533400" y="1676400"/>
          <a:ext cx="7924798" cy="3399204"/>
        </p:xfrm>
        <a:graphic>
          <a:graphicData uri="http://schemas.openxmlformats.org/drawingml/2006/table">
            <a:tbl>
              <a:tblPr firstRow="1" firstCol="1" bandRow="1"/>
              <a:tblGrid>
                <a:gridCol w="569757">
                  <a:extLst>
                    <a:ext uri="{9D8B030D-6E8A-4147-A177-3AD203B41FA5}">
                      <a16:colId xmlns:a16="http://schemas.microsoft.com/office/drawing/2014/main" val="434220896"/>
                    </a:ext>
                  </a:extLst>
                </a:gridCol>
                <a:gridCol w="258980">
                  <a:extLst>
                    <a:ext uri="{9D8B030D-6E8A-4147-A177-3AD203B41FA5}">
                      <a16:colId xmlns:a16="http://schemas.microsoft.com/office/drawing/2014/main" val="3445699381"/>
                    </a:ext>
                  </a:extLst>
                </a:gridCol>
                <a:gridCol w="310776">
                  <a:extLst>
                    <a:ext uri="{9D8B030D-6E8A-4147-A177-3AD203B41FA5}">
                      <a16:colId xmlns:a16="http://schemas.microsoft.com/office/drawing/2014/main" val="4144093208"/>
                    </a:ext>
                  </a:extLst>
                </a:gridCol>
                <a:gridCol w="362573">
                  <a:extLst>
                    <a:ext uri="{9D8B030D-6E8A-4147-A177-3AD203B41FA5}">
                      <a16:colId xmlns:a16="http://schemas.microsoft.com/office/drawing/2014/main" val="1588091843"/>
                    </a:ext>
                  </a:extLst>
                </a:gridCol>
                <a:gridCol w="258980">
                  <a:extLst>
                    <a:ext uri="{9D8B030D-6E8A-4147-A177-3AD203B41FA5}">
                      <a16:colId xmlns:a16="http://schemas.microsoft.com/office/drawing/2014/main" val="1495311757"/>
                    </a:ext>
                  </a:extLst>
                </a:gridCol>
                <a:gridCol w="258980">
                  <a:extLst>
                    <a:ext uri="{9D8B030D-6E8A-4147-A177-3AD203B41FA5}">
                      <a16:colId xmlns:a16="http://schemas.microsoft.com/office/drawing/2014/main" val="2255966598"/>
                    </a:ext>
                  </a:extLst>
                </a:gridCol>
                <a:gridCol w="258980">
                  <a:extLst>
                    <a:ext uri="{9D8B030D-6E8A-4147-A177-3AD203B41FA5}">
                      <a16:colId xmlns:a16="http://schemas.microsoft.com/office/drawing/2014/main" val="1859351392"/>
                    </a:ext>
                  </a:extLst>
                </a:gridCol>
                <a:gridCol w="617524">
                  <a:extLst>
                    <a:ext uri="{9D8B030D-6E8A-4147-A177-3AD203B41FA5}">
                      <a16:colId xmlns:a16="http://schemas.microsoft.com/office/drawing/2014/main" val="1109504489"/>
                    </a:ext>
                  </a:extLst>
                </a:gridCol>
                <a:gridCol w="1183828">
                  <a:extLst>
                    <a:ext uri="{9D8B030D-6E8A-4147-A177-3AD203B41FA5}">
                      <a16:colId xmlns:a16="http://schemas.microsoft.com/office/drawing/2014/main" val="268135530"/>
                    </a:ext>
                  </a:extLst>
                </a:gridCol>
                <a:gridCol w="1868112">
                  <a:extLst>
                    <a:ext uri="{9D8B030D-6E8A-4147-A177-3AD203B41FA5}">
                      <a16:colId xmlns:a16="http://schemas.microsoft.com/office/drawing/2014/main" val="2719203967"/>
                    </a:ext>
                  </a:extLst>
                </a:gridCol>
                <a:gridCol w="364875">
                  <a:extLst>
                    <a:ext uri="{9D8B030D-6E8A-4147-A177-3AD203B41FA5}">
                      <a16:colId xmlns:a16="http://schemas.microsoft.com/office/drawing/2014/main" val="548387299"/>
                    </a:ext>
                  </a:extLst>
                </a:gridCol>
                <a:gridCol w="572634">
                  <a:extLst>
                    <a:ext uri="{9D8B030D-6E8A-4147-A177-3AD203B41FA5}">
                      <a16:colId xmlns:a16="http://schemas.microsoft.com/office/drawing/2014/main" val="3093990262"/>
                    </a:ext>
                  </a:extLst>
                </a:gridCol>
                <a:gridCol w="365450">
                  <a:extLst>
                    <a:ext uri="{9D8B030D-6E8A-4147-A177-3AD203B41FA5}">
                      <a16:colId xmlns:a16="http://schemas.microsoft.com/office/drawing/2014/main" val="3136260399"/>
                    </a:ext>
                  </a:extLst>
                </a:gridCol>
                <a:gridCol w="362573">
                  <a:extLst>
                    <a:ext uri="{9D8B030D-6E8A-4147-A177-3AD203B41FA5}">
                      <a16:colId xmlns:a16="http://schemas.microsoft.com/office/drawing/2014/main" val="416702079"/>
                    </a:ext>
                  </a:extLst>
                </a:gridCol>
                <a:gridCol w="310776">
                  <a:extLst>
                    <a:ext uri="{9D8B030D-6E8A-4147-A177-3AD203B41FA5}">
                      <a16:colId xmlns:a16="http://schemas.microsoft.com/office/drawing/2014/main" val="4224006037"/>
                    </a:ext>
                  </a:extLst>
                </a:gridCol>
              </a:tblGrid>
              <a:tr h="3399204">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Panel Details</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X</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degrees</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Plane of Array - Tilt</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strike="sngStrike" dirty="0">
                          <a:solidFill>
                            <a:srgbClr val="00B0F0"/>
                          </a:solidFill>
                          <a:effectLst/>
                          <a:latin typeface="Arial" panose="020B0604020202020204" pitchFamily="34" charset="0"/>
                          <a:ea typeface="Times New Roman" panose="02020603050405020304" pitchFamily="18" charset="0"/>
                        </a:rPr>
                        <a:t>Used for Solar Generation Forecasting  (Tracking Type =Fixed or Azimuth-only)</a:t>
                      </a:r>
                      <a:r>
                        <a:rPr lang="en-US" sz="900" dirty="0">
                          <a:solidFill>
                            <a:srgbClr val="00B0F0"/>
                          </a:solidFill>
                          <a:effectLst/>
                          <a:latin typeface="Arial" panose="020B0604020202020204" pitchFamily="34" charset="0"/>
                          <a:ea typeface="Times New Roman" panose="02020603050405020304" pitchFamily="18" charset="0"/>
                        </a:rPr>
                        <a:t>  </a:t>
                      </a:r>
                      <a:r>
                        <a:rPr lang="en-US" sz="900" strike="sngStrike" dirty="0">
                          <a:solidFill>
                            <a:srgbClr val="00B0F0"/>
                          </a:solidFill>
                          <a:effectLst/>
                          <a:latin typeface="Arial" panose="020B0604020202020204" pitchFamily="34" charset="0"/>
                          <a:ea typeface="Times New Roman" panose="02020603050405020304" pitchFamily="18" charset="0"/>
                        </a:rPr>
                        <a:t>Tracking type of Fixed/None or Single Axis - Enter the angle in degrees of the panel face from horizontal.  Tracking Type of Double Axis - Enter "0" (zero). For tracking type of Single Axis and Double Axis – The maximum tilt possible during tracking, in degrees of the panel face from horizontal (e.g., 90 means the panel is capable of standing up vertically)  </a:t>
                      </a:r>
                      <a:r>
                        <a:rPr lang="en-US" sz="900" dirty="0">
                          <a:solidFill>
                            <a:srgbClr val="FFFF00"/>
                          </a:solidFill>
                          <a:effectLst/>
                          <a:latin typeface="Arial" panose="020B0604020202020204" pitchFamily="34" charset="0"/>
                          <a:ea typeface="Times New Roman" panose="02020603050405020304" pitchFamily="18" charset="0"/>
                        </a:rPr>
                        <a:t>For Tracking Type Fixed/None or Azimuth Tracking Only - Enter the degrees of tilt, using horizontal (0 degrees) as a reference.  For Tracking Type Tilt Tacking Only, or Double Axis - Enter the maximum possible tilt, using horizontal (0 degrees), as a reference.</a:t>
                      </a:r>
                      <a:endParaRPr lang="en-US" sz="1100" dirty="0">
                        <a:solidFill>
                          <a:srgbClr val="FFFF00"/>
                        </a:solidFill>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a:effectLst/>
                          <a:latin typeface="Arial" panose="020B0604020202020204" pitchFamily="34"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R</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effectLst/>
                          <a:latin typeface="Arial" panose="020B060402020202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marL="62155" marR="621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5911370"/>
                  </a:ext>
                </a:extLst>
              </a:tr>
            </a:tbl>
          </a:graphicData>
        </a:graphic>
      </p:graphicFrame>
    </p:spTree>
    <p:extLst>
      <p:ext uri="{BB962C8B-B14F-4D97-AF65-F5344CB8AC3E}">
        <p14:creationId xmlns:p14="http://schemas.microsoft.com/office/powerpoint/2010/main" val="2049833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5BBB-2446-47FE-A429-4D6E023B6920}"/>
              </a:ext>
            </a:extLst>
          </p:cNvPr>
          <p:cNvSpPr>
            <a:spLocks noGrp="1"/>
          </p:cNvSpPr>
          <p:nvPr>
            <p:ph type="title"/>
          </p:nvPr>
        </p:nvSpPr>
        <p:spPr/>
        <p:txBody>
          <a:bodyPr/>
          <a:lstStyle/>
          <a:p>
            <a:pPr algn="ctr"/>
            <a:r>
              <a:rPr lang="en-US" dirty="0">
                <a:solidFill>
                  <a:srgbClr val="00B0F0"/>
                </a:solidFill>
              </a:rPr>
              <a:t>Questions?</a:t>
            </a:r>
          </a:p>
        </p:txBody>
      </p:sp>
    </p:spTree>
    <p:extLst>
      <p:ext uri="{BB962C8B-B14F-4D97-AF65-F5344CB8AC3E}">
        <p14:creationId xmlns:p14="http://schemas.microsoft.com/office/powerpoint/2010/main" val="1597221230"/>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3555</TotalTime>
  <Words>587</Words>
  <Application>Microsoft Office PowerPoint</Application>
  <PresentationFormat>On-screen Show (4:3)</PresentationFormat>
  <Paragraphs>89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Arial Narrow</vt:lpstr>
      <vt:lpstr>Calibri</vt:lpstr>
      <vt:lpstr>Times New Roman</vt:lpstr>
      <vt:lpstr>Horizon</vt:lpstr>
      <vt:lpstr>RDWG Update to ROS</vt:lpstr>
      <vt:lpstr>Nov 27 RDWG Meeting</vt:lpstr>
      <vt:lpstr>   rrgrr016</vt:lpstr>
      <vt:lpstr>Proposed Glossary Changes</vt:lpstr>
      <vt:lpstr>Proposed Glossary Changes</vt:lpstr>
      <vt:lpstr>Proposed Glossary Changes</vt:lpstr>
      <vt:lpstr>Questions?</vt:lpstr>
    </vt:vector>
  </TitlesOfParts>
  <Company>NRG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RDWG Update to ROS</dc:title>
  <dc:creator>John D. Palen</dc:creator>
  <cp:lastModifiedBy>Palen, John</cp:lastModifiedBy>
  <cp:revision>52</cp:revision>
  <dcterms:created xsi:type="dcterms:W3CDTF">2016-06-29T14:59:46Z</dcterms:created>
  <dcterms:modified xsi:type="dcterms:W3CDTF">2018-01-03T19:51:46Z</dcterms:modified>
</cp:coreProperties>
</file>