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78" r:id="rId3"/>
    <p:sldId id="272" r:id="rId4"/>
    <p:sldId id="283" r:id="rId5"/>
    <p:sldId id="284" r:id="rId6"/>
    <p:sldId id="279" r:id="rId7"/>
    <p:sldId id="280" r:id="rId8"/>
    <p:sldId id="282" r:id="rId9"/>
    <p:sldId id="281" r:id="rId10"/>
    <p:sldId id="285" r:id="rId11"/>
    <p:sldId id="275"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313" autoAdjust="0"/>
  </p:normalViewPr>
  <p:slideViewPr>
    <p:cSldViewPr snapToGrid="0">
      <p:cViewPr varScale="1">
        <p:scale>
          <a:sx n="74" d="100"/>
          <a:sy n="74" d="100"/>
        </p:scale>
        <p:origin x="104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F3D7E3-B8C8-41BC-B734-02B348E15B7E}" type="datetimeFigureOut">
              <a:rPr lang="en-US" smtClean="0"/>
              <a:t>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A1D27-1E10-48FF-9173-A772E3F23D20}" type="slidenum">
              <a:rPr lang="en-US" smtClean="0"/>
              <a:t>‹#›</a:t>
            </a:fld>
            <a:endParaRPr lang="en-US"/>
          </a:p>
        </p:txBody>
      </p:sp>
    </p:spTree>
    <p:extLst>
      <p:ext uri="{BB962C8B-B14F-4D97-AF65-F5344CB8AC3E}">
        <p14:creationId xmlns:p14="http://schemas.microsoft.com/office/powerpoint/2010/main" val="1299245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9A1D27-1E10-48FF-9173-A772E3F23D20}" type="slidenum">
              <a:rPr lang="en-US" smtClean="0"/>
              <a:t>1</a:t>
            </a:fld>
            <a:endParaRPr lang="en-US"/>
          </a:p>
        </p:txBody>
      </p:sp>
    </p:spTree>
    <p:extLst>
      <p:ext uri="{BB962C8B-B14F-4D97-AF65-F5344CB8AC3E}">
        <p14:creationId xmlns:p14="http://schemas.microsoft.com/office/powerpoint/2010/main" val="3460022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10</a:t>
            </a:fld>
            <a:endParaRPr lang="en-US"/>
          </a:p>
        </p:txBody>
      </p:sp>
    </p:spTree>
    <p:extLst>
      <p:ext uri="{BB962C8B-B14F-4D97-AF65-F5344CB8AC3E}">
        <p14:creationId xmlns:p14="http://schemas.microsoft.com/office/powerpoint/2010/main" val="3719079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11</a:t>
            </a:fld>
            <a:endParaRPr lang="en-US"/>
          </a:p>
        </p:txBody>
      </p:sp>
    </p:spTree>
    <p:extLst>
      <p:ext uri="{BB962C8B-B14F-4D97-AF65-F5344CB8AC3E}">
        <p14:creationId xmlns:p14="http://schemas.microsoft.com/office/powerpoint/2010/main" val="1561882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12</a:t>
            </a:fld>
            <a:endParaRPr lang="en-US"/>
          </a:p>
        </p:txBody>
      </p:sp>
    </p:spTree>
    <p:extLst>
      <p:ext uri="{BB962C8B-B14F-4D97-AF65-F5344CB8AC3E}">
        <p14:creationId xmlns:p14="http://schemas.microsoft.com/office/powerpoint/2010/main" val="2488832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13</a:t>
            </a:fld>
            <a:endParaRPr lang="en-US"/>
          </a:p>
        </p:txBody>
      </p:sp>
    </p:spTree>
    <p:extLst>
      <p:ext uri="{BB962C8B-B14F-4D97-AF65-F5344CB8AC3E}">
        <p14:creationId xmlns:p14="http://schemas.microsoft.com/office/powerpoint/2010/main" val="3781665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2</a:t>
            </a:fld>
            <a:endParaRPr lang="en-US"/>
          </a:p>
        </p:txBody>
      </p:sp>
    </p:spTree>
    <p:extLst>
      <p:ext uri="{BB962C8B-B14F-4D97-AF65-F5344CB8AC3E}">
        <p14:creationId xmlns:p14="http://schemas.microsoft.com/office/powerpoint/2010/main" val="477103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3</a:t>
            </a:fld>
            <a:endParaRPr lang="en-US"/>
          </a:p>
        </p:txBody>
      </p:sp>
    </p:spTree>
    <p:extLst>
      <p:ext uri="{BB962C8B-B14F-4D97-AF65-F5344CB8AC3E}">
        <p14:creationId xmlns:p14="http://schemas.microsoft.com/office/powerpoint/2010/main" val="2570616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4</a:t>
            </a:fld>
            <a:endParaRPr lang="en-US"/>
          </a:p>
        </p:txBody>
      </p:sp>
    </p:spTree>
    <p:extLst>
      <p:ext uri="{BB962C8B-B14F-4D97-AF65-F5344CB8AC3E}">
        <p14:creationId xmlns:p14="http://schemas.microsoft.com/office/powerpoint/2010/main" val="1111711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5</a:t>
            </a:fld>
            <a:endParaRPr lang="en-US"/>
          </a:p>
        </p:txBody>
      </p:sp>
    </p:spTree>
    <p:extLst>
      <p:ext uri="{BB962C8B-B14F-4D97-AF65-F5344CB8AC3E}">
        <p14:creationId xmlns:p14="http://schemas.microsoft.com/office/powerpoint/2010/main" val="2533634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6</a:t>
            </a:fld>
            <a:endParaRPr lang="en-US"/>
          </a:p>
        </p:txBody>
      </p:sp>
    </p:spTree>
    <p:extLst>
      <p:ext uri="{BB962C8B-B14F-4D97-AF65-F5344CB8AC3E}">
        <p14:creationId xmlns:p14="http://schemas.microsoft.com/office/powerpoint/2010/main" val="358047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7</a:t>
            </a:fld>
            <a:endParaRPr lang="en-US"/>
          </a:p>
        </p:txBody>
      </p:sp>
    </p:spTree>
    <p:extLst>
      <p:ext uri="{BB962C8B-B14F-4D97-AF65-F5344CB8AC3E}">
        <p14:creationId xmlns:p14="http://schemas.microsoft.com/office/powerpoint/2010/main" val="507402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8</a:t>
            </a:fld>
            <a:endParaRPr lang="en-US"/>
          </a:p>
        </p:txBody>
      </p:sp>
    </p:spTree>
    <p:extLst>
      <p:ext uri="{BB962C8B-B14F-4D97-AF65-F5344CB8AC3E}">
        <p14:creationId xmlns:p14="http://schemas.microsoft.com/office/powerpoint/2010/main" val="2065580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39A1D27-1E10-48FF-9173-A772E3F23D20}" type="slidenum">
              <a:rPr lang="en-US" smtClean="0"/>
              <a:t>9</a:t>
            </a:fld>
            <a:endParaRPr lang="en-US"/>
          </a:p>
        </p:txBody>
      </p:sp>
    </p:spTree>
    <p:extLst>
      <p:ext uri="{BB962C8B-B14F-4D97-AF65-F5344CB8AC3E}">
        <p14:creationId xmlns:p14="http://schemas.microsoft.com/office/powerpoint/2010/main" val="1604944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10/6/2016</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E75FC-E809-46DE-8500-F35407BC62BE}" type="slidenum">
              <a:rPr lang="en-US" smtClean="0"/>
              <a:t>‹#›</a:t>
            </a:fld>
            <a:endParaRPr lang="en-US"/>
          </a:p>
        </p:txBody>
      </p:sp>
      <p:sp>
        <p:nvSpPr>
          <p:cNvPr id="7" name="Rounded Rectangle 6"/>
          <p:cNvSpPr/>
          <p:nvPr userDrawn="1"/>
        </p:nvSpPr>
        <p:spPr>
          <a:xfrm>
            <a:off x="295275" y="161925"/>
            <a:ext cx="11572875" cy="6559550"/>
          </a:xfrm>
          <a:prstGeom prst="roundRect">
            <a:avLst>
              <a:gd name="adj" fmla="val 450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73632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10/6/2016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E75FC-E809-46DE-8500-F35407BC62BE}" type="slidenum">
              <a:rPr lang="en-US" smtClean="0"/>
              <a:t>‹#›</a:t>
            </a:fld>
            <a:endParaRPr lang="en-US"/>
          </a:p>
        </p:txBody>
      </p:sp>
    </p:spTree>
    <p:extLst>
      <p:ext uri="{BB962C8B-B14F-4D97-AF65-F5344CB8AC3E}">
        <p14:creationId xmlns:p14="http://schemas.microsoft.com/office/powerpoint/2010/main" val="689282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10/6/2016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E75FC-E809-46DE-8500-F35407BC62BE}" type="slidenum">
              <a:rPr lang="en-US" smtClean="0"/>
              <a:t>‹#›</a:t>
            </a:fld>
            <a:endParaRPr lang="en-US"/>
          </a:p>
        </p:txBody>
      </p:sp>
    </p:spTree>
    <p:extLst>
      <p:ext uri="{BB962C8B-B14F-4D97-AF65-F5344CB8AC3E}">
        <p14:creationId xmlns:p14="http://schemas.microsoft.com/office/powerpoint/2010/main" val="131456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10/6/2016</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E75FC-E809-46DE-8500-F35407BC62BE}" type="slidenum">
              <a:rPr lang="en-US" smtClean="0"/>
              <a:t>‹#›</a:t>
            </a:fld>
            <a:endParaRPr lang="en-US"/>
          </a:p>
        </p:txBody>
      </p:sp>
      <p:sp>
        <p:nvSpPr>
          <p:cNvPr id="9" name="Rounded Rectangle 8"/>
          <p:cNvSpPr/>
          <p:nvPr userDrawn="1"/>
        </p:nvSpPr>
        <p:spPr>
          <a:xfrm>
            <a:off x="295275" y="161925"/>
            <a:ext cx="11572875" cy="6559550"/>
          </a:xfrm>
          <a:prstGeom prst="roundRect">
            <a:avLst>
              <a:gd name="adj" fmla="val 450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77308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10/6/2016</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E75FC-E809-46DE-8500-F35407BC62BE}" type="slidenum">
              <a:rPr lang="en-US" smtClean="0"/>
              <a:t>‹#›</a:t>
            </a:fld>
            <a:endParaRPr lang="en-US"/>
          </a:p>
        </p:txBody>
      </p:sp>
      <p:sp>
        <p:nvSpPr>
          <p:cNvPr id="7" name="Rounded Rectangle 6"/>
          <p:cNvSpPr/>
          <p:nvPr userDrawn="1"/>
        </p:nvSpPr>
        <p:spPr>
          <a:xfrm>
            <a:off x="295275" y="219075"/>
            <a:ext cx="11572875" cy="6502400"/>
          </a:xfrm>
          <a:prstGeom prst="roundRect">
            <a:avLst>
              <a:gd name="adj" fmla="val 450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8281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10/6/2016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E75FC-E809-46DE-8500-F35407BC62BE}" type="slidenum">
              <a:rPr lang="en-US" smtClean="0"/>
              <a:t>‹#›</a:t>
            </a:fld>
            <a:endParaRPr lang="en-US"/>
          </a:p>
        </p:txBody>
      </p:sp>
      <p:sp>
        <p:nvSpPr>
          <p:cNvPr id="8" name="Rounded Rectangle 7"/>
          <p:cNvSpPr/>
          <p:nvPr userDrawn="1"/>
        </p:nvSpPr>
        <p:spPr>
          <a:xfrm>
            <a:off x="295275" y="133350"/>
            <a:ext cx="11572875" cy="6588125"/>
          </a:xfrm>
          <a:prstGeom prst="roundRect">
            <a:avLst>
              <a:gd name="adj" fmla="val 450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72384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10/6/2016</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6E75FC-E809-46DE-8500-F35407BC62BE}" type="slidenum">
              <a:rPr lang="en-US" smtClean="0"/>
              <a:t>‹#›</a:t>
            </a:fld>
            <a:endParaRPr lang="en-US"/>
          </a:p>
        </p:txBody>
      </p:sp>
      <p:sp>
        <p:nvSpPr>
          <p:cNvPr id="10" name="Rounded Rectangle 9"/>
          <p:cNvSpPr/>
          <p:nvPr userDrawn="1"/>
        </p:nvSpPr>
        <p:spPr>
          <a:xfrm>
            <a:off x="295275" y="142875"/>
            <a:ext cx="11572875" cy="6578600"/>
          </a:xfrm>
          <a:prstGeom prst="roundRect">
            <a:avLst>
              <a:gd name="adj" fmla="val 450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560574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10/6/2016</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6E75FC-E809-46DE-8500-F35407BC62BE}" type="slidenum">
              <a:rPr lang="en-US" smtClean="0"/>
              <a:t>‹#›</a:t>
            </a:fld>
            <a:endParaRPr lang="en-US"/>
          </a:p>
        </p:txBody>
      </p:sp>
      <p:sp>
        <p:nvSpPr>
          <p:cNvPr id="6" name="Rounded Rectangle 5"/>
          <p:cNvSpPr/>
          <p:nvPr userDrawn="1"/>
        </p:nvSpPr>
        <p:spPr>
          <a:xfrm>
            <a:off x="295275" y="123825"/>
            <a:ext cx="11572875" cy="6597650"/>
          </a:xfrm>
          <a:prstGeom prst="roundRect">
            <a:avLst>
              <a:gd name="adj" fmla="val 450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460664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10/6/2016</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6E75FC-E809-46DE-8500-F35407BC62BE}" type="slidenum">
              <a:rPr lang="en-US" smtClean="0"/>
              <a:t>‹#›</a:t>
            </a:fld>
            <a:endParaRPr lang="en-US"/>
          </a:p>
        </p:txBody>
      </p:sp>
      <p:sp>
        <p:nvSpPr>
          <p:cNvPr id="5" name="Rounded Rectangle 4"/>
          <p:cNvSpPr/>
          <p:nvPr userDrawn="1"/>
        </p:nvSpPr>
        <p:spPr>
          <a:xfrm>
            <a:off x="295275" y="142875"/>
            <a:ext cx="11572875" cy="6578600"/>
          </a:xfrm>
          <a:prstGeom prst="roundRect">
            <a:avLst>
              <a:gd name="adj" fmla="val 4509"/>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20449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10/6/2016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E75FC-E809-46DE-8500-F35407BC62BE}" type="slidenum">
              <a:rPr lang="en-US" smtClean="0"/>
              <a:t>‹#›</a:t>
            </a:fld>
            <a:endParaRPr lang="en-US"/>
          </a:p>
        </p:txBody>
      </p:sp>
    </p:spTree>
    <p:extLst>
      <p:ext uri="{BB962C8B-B14F-4D97-AF65-F5344CB8AC3E}">
        <p14:creationId xmlns:p14="http://schemas.microsoft.com/office/powerpoint/2010/main" val="2684486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10/6/2016</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E75FC-E809-46DE-8500-F35407BC62BE}" type="slidenum">
              <a:rPr lang="en-US" smtClean="0"/>
              <a:t>‹#›</a:t>
            </a:fld>
            <a:endParaRPr lang="en-US"/>
          </a:p>
        </p:txBody>
      </p:sp>
    </p:spTree>
    <p:extLst>
      <p:ext uri="{BB962C8B-B14F-4D97-AF65-F5344CB8AC3E}">
        <p14:creationId xmlns:p14="http://schemas.microsoft.com/office/powerpoint/2010/main" val="286731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10/6/2016</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E75FC-E809-46DE-8500-F35407BC62BE}" type="slidenum">
              <a:rPr lang="en-US" smtClean="0"/>
              <a:t>‹#›</a:t>
            </a:fld>
            <a:endParaRPr lang="en-US"/>
          </a:p>
        </p:txBody>
      </p:sp>
    </p:spTree>
    <p:extLst>
      <p:ext uri="{BB962C8B-B14F-4D97-AF65-F5344CB8AC3E}">
        <p14:creationId xmlns:p14="http://schemas.microsoft.com/office/powerpoint/2010/main" val="3496848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PLWG Report to ROS</a:t>
            </a:r>
            <a:endParaRPr lang="en-US" dirty="0"/>
          </a:p>
        </p:txBody>
      </p:sp>
      <p:sp>
        <p:nvSpPr>
          <p:cNvPr id="3" name="Subtitle 2"/>
          <p:cNvSpPr>
            <a:spLocks noGrp="1"/>
          </p:cNvSpPr>
          <p:nvPr>
            <p:ph type="subTitle" idx="1"/>
          </p:nvPr>
        </p:nvSpPr>
        <p:spPr/>
        <p:txBody>
          <a:bodyPr/>
          <a:lstStyle/>
          <a:p>
            <a:r>
              <a:rPr lang="en-US" dirty="0" smtClean="0"/>
              <a:t>January 11, 2018</a:t>
            </a:r>
            <a:endParaRPr lang="en-US" dirty="0"/>
          </a:p>
        </p:txBody>
      </p:sp>
    </p:spTree>
    <p:extLst>
      <p:ext uri="{BB962C8B-B14F-4D97-AF65-F5344CB8AC3E}">
        <p14:creationId xmlns:p14="http://schemas.microsoft.com/office/powerpoint/2010/main" val="2118785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smtClean="0">
                <a:solidFill>
                  <a:srgbClr val="0070C0"/>
                </a:solidFill>
              </a:rPr>
              <a:t>ROS Assignments Update</a:t>
            </a:r>
            <a:endParaRPr lang="en-US" sz="3200" dirty="0">
              <a:solidFill>
                <a:srgbClr val="0070C0"/>
              </a:solidFill>
            </a:endParaRPr>
          </a:p>
          <a:p>
            <a:pPr>
              <a:lnSpc>
                <a:spcPct val="100000"/>
              </a:lnSpc>
              <a:spcBef>
                <a:spcPts val="600"/>
              </a:spcBef>
              <a:spcAft>
                <a:spcPts val="600"/>
              </a:spcAft>
            </a:pPr>
            <a:r>
              <a:rPr lang="en-US" sz="3200" dirty="0"/>
              <a:t>NPRR-837 </a:t>
            </a:r>
            <a:r>
              <a:rPr lang="en-US" sz="3200" dirty="0" smtClean="0"/>
              <a:t>Referral (PLWG </a:t>
            </a:r>
            <a:r>
              <a:rPr lang="en-US" sz="3200" dirty="0"/>
              <a:t>Review)</a:t>
            </a:r>
          </a:p>
          <a:p>
            <a:pPr marL="457200" lvl="2">
              <a:lnSpc>
                <a:spcPct val="100000"/>
              </a:lnSpc>
              <a:spcBef>
                <a:spcPts val="0"/>
              </a:spcBef>
              <a:spcAft>
                <a:spcPts val="600"/>
              </a:spcAft>
              <a:buFont typeface="Calibri" panose="020F0502020204030204" pitchFamily="34" charset="0"/>
              <a:buChar char="−"/>
            </a:pPr>
            <a:r>
              <a:rPr lang="en-US" sz="2400" dirty="0" smtClean="0"/>
              <a:t>Major points of contention</a:t>
            </a:r>
            <a:endParaRPr lang="en-US" sz="2400" dirty="0"/>
          </a:p>
          <a:p>
            <a:pPr marL="685800" lvl="3">
              <a:lnSpc>
                <a:spcPct val="100000"/>
              </a:lnSpc>
              <a:spcBef>
                <a:spcPts val="0"/>
              </a:spcBef>
              <a:buFont typeface="Wingdings" panose="05000000000000000000" pitchFamily="2" charset="2"/>
              <a:buChar char="§"/>
            </a:pPr>
            <a:r>
              <a:rPr lang="en-US" sz="2200" dirty="0" smtClean="0">
                <a:solidFill>
                  <a:srgbClr val="0070C0"/>
                </a:solidFill>
              </a:rPr>
              <a:t>Market Participant change of Tier threshold based solely on project cost</a:t>
            </a:r>
          </a:p>
          <a:p>
            <a:pPr marL="685800" lvl="3">
              <a:lnSpc>
                <a:spcPct val="100000"/>
              </a:lnSpc>
              <a:spcBef>
                <a:spcPts val="0"/>
              </a:spcBef>
              <a:buFont typeface="Wingdings" panose="05000000000000000000" pitchFamily="2" charset="2"/>
              <a:buChar char="§"/>
            </a:pPr>
            <a:r>
              <a:rPr lang="en-US" sz="2200" dirty="0" smtClean="0">
                <a:solidFill>
                  <a:srgbClr val="0070C0"/>
                </a:solidFill>
              </a:rPr>
              <a:t>ERCOT BOD review of Tier 2 projects</a:t>
            </a:r>
          </a:p>
          <a:p>
            <a:pPr marL="685800" lvl="3">
              <a:lnSpc>
                <a:spcPct val="100000"/>
              </a:lnSpc>
              <a:spcBef>
                <a:spcPts val="0"/>
              </a:spcBef>
              <a:buFont typeface="Wingdings" panose="05000000000000000000" pitchFamily="2" charset="2"/>
              <a:buChar char="§"/>
            </a:pPr>
            <a:r>
              <a:rPr lang="en-US" sz="2200" dirty="0" smtClean="0">
                <a:solidFill>
                  <a:srgbClr val="0070C0"/>
                </a:solidFill>
              </a:rPr>
              <a:t>Define under what circumstances Non-TSP </a:t>
            </a:r>
            <a:r>
              <a:rPr lang="en-US" sz="2200" dirty="0">
                <a:solidFill>
                  <a:srgbClr val="0070C0"/>
                </a:solidFill>
              </a:rPr>
              <a:t>funded projects</a:t>
            </a:r>
            <a:r>
              <a:rPr lang="en-US" sz="2200" dirty="0" smtClean="0">
                <a:solidFill>
                  <a:srgbClr val="0070C0"/>
                </a:solidFill>
              </a:rPr>
              <a:t> should be allowed</a:t>
            </a:r>
          </a:p>
          <a:p>
            <a:pPr marL="685800" lvl="3">
              <a:lnSpc>
                <a:spcPct val="100000"/>
              </a:lnSpc>
              <a:spcBef>
                <a:spcPts val="0"/>
              </a:spcBef>
              <a:buFont typeface="Wingdings" panose="05000000000000000000" pitchFamily="2" charset="2"/>
              <a:buChar char="§"/>
            </a:pPr>
            <a:endParaRPr lang="en-US" sz="2200" dirty="0" smtClean="0">
              <a:solidFill>
                <a:srgbClr val="0070C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10</a:t>
            </a:fld>
            <a:endParaRPr lang="en-US"/>
          </a:p>
        </p:txBody>
      </p:sp>
    </p:spTree>
    <p:extLst>
      <p:ext uri="{BB962C8B-B14F-4D97-AF65-F5344CB8AC3E}">
        <p14:creationId xmlns:p14="http://schemas.microsoft.com/office/powerpoint/2010/main" val="2865697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a:solidFill>
                  <a:srgbClr val="0070C0"/>
                </a:solidFill>
              </a:rPr>
              <a:t>ROS </a:t>
            </a:r>
            <a:r>
              <a:rPr lang="en-US" sz="3200" dirty="0" smtClean="0">
                <a:solidFill>
                  <a:srgbClr val="0070C0"/>
                </a:solidFill>
              </a:rPr>
              <a:t>Assignments Update</a:t>
            </a:r>
            <a:endParaRPr lang="en-US" sz="3200" dirty="0">
              <a:solidFill>
                <a:srgbClr val="0070C0"/>
              </a:solidFill>
            </a:endParaRPr>
          </a:p>
          <a:p>
            <a:pPr marL="228600" lvl="1">
              <a:lnSpc>
                <a:spcPct val="100000"/>
              </a:lnSpc>
              <a:spcBef>
                <a:spcPts val="600"/>
              </a:spcBef>
              <a:spcAft>
                <a:spcPts val="600"/>
              </a:spcAft>
            </a:pPr>
            <a:r>
              <a:rPr lang="en-US" sz="3200" dirty="0"/>
              <a:t>PGRR-059 Referral (PLWG Review)</a:t>
            </a:r>
          </a:p>
          <a:p>
            <a:pPr marL="457200" lvl="2">
              <a:lnSpc>
                <a:spcPct val="100000"/>
              </a:lnSpc>
              <a:spcBef>
                <a:spcPts val="0"/>
              </a:spcBef>
              <a:spcAft>
                <a:spcPts val="600"/>
              </a:spcAft>
              <a:buFont typeface="Calibri" panose="020F0502020204030204" pitchFamily="34" charset="0"/>
              <a:buChar char="−"/>
            </a:pPr>
            <a:r>
              <a:rPr lang="en-US" sz="2400" dirty="0" smtClean="0"/>
              <a:t>PGRR059 </a:t>
            </a:r>
            <a:r>
              <a:rPr lang="en-US" sz="2400" dirty="0"/>
              <a:t>Key Changes:</a:t>
            </a:r>
          </a:p>
          <a:p>
            <a:pPr marL="685800" lvl="3">
              <a:lnSpc>
                <a:spcPct val="100000"/>
              </a:lnSpc>
              <a:spcBef>
                <a:spcPts val="0"/>
              </a:spcBef>
              <a:buFont typeface="Wingdings" panose="05000000000000000000" pitchFamily="2" charset="2"/>
              <a:buChar char="§"/>
            </a:pPr>
            <a:r>
              <a:rPr lang="en-US" sz="2200" dirty="0" smtClean="0">
                <a:solidFill>
                  <a:srgbClr val="0070C0"/>
                </a:solidFill>
              </a:rPr>
              <a:t>Clarifies </a:t>
            </a:r>
            <a:r>
              <a:rPr lang="en-US" sz="2200" dirty="0">
                <a:solidFill>
                  <a:srgbClr val="0070C0"/>
                </a:solidFill>
              </a:rPr>
              <a:t>elements that should be included in RPG project submittals</a:t>
            </a:r>
          </a:p>
          <a:p>
            <a:pPr marL="914400" lvl="4">
              <a:lnSpc>
                <a:spcPct val="100000"/>
              </a:lnSpc>
              <a:spcBef>
                <a:spcPts val="0"/>
              </a:spcBef>
            </a:pPr>
            <a:r>
              <a:rPr lang="en-US" sz="2200" dirty="0" smtClean="0">
                <a:solidFill>
                  <a:srgbClr val="0070C0"/>
                </a:solidFill>
              </a:rPr>
              <a:t>Removes </a:t>
            </a:r>
            <a:r>
              <a:rPr lang="en-US" sz="2200" dirty="0">
                <a:solidFill>
                  <a:srgbClr val="0070C0"/>
                </a:solidFill>
              </a:rPr>
              <a:t>reference to projects not included in the current RTP </a:t>
            </a:r>
          </a:p>
          <a:p>
            <a:pPr marL="685800" lvl="3">
              <a:lnSpc>
                <a:spcPct val="100000"/>
              </a:lnSpc>
              <a:spcBef>
                <a:spcPts val="0"/>
              </a:spcBef>
              <a:buFont typeface="Wingdings" panose="05000000000000000000" pitchFamily="2" charset="2"/>
              <a:buChar char="§"/>
            </a:pPr>
            <a:r>
              <a:rPr lang="en-US" sz="2200" dirty="0" smtClean="0">
                <a:solidFill>
                  <a:srgbClr val="0070C0"/>
                </a:solidFill>
              </a:rPr>
              <a:t>Clarifies </a:t>
            </a:r>
            <a:r>
              <a:rPr lang="en-US" sz="2200" dirty="0">
                <a:solidFill>
                  <a:srgbClr val="0070C0"/>
                </a:solidFill>
              </a:rPr>
              <a:t>RPG comment process </a:t>
            </a:r>
          </a:p>
          <a:p>
            <a:pPr marL="914400" lvl="4">
              <a:lnSpc>
                <a:spcPct val="100000"/>
              </a:lnSpc>
              <a:spcBef>
                <a:spcPts val="0"/>
              </a:spcBef>
            </a:pPr>
            <a:r>
              <a:rPr lang="en-US" sz="2200" dirty="0">
                <a:solidFill>
                  <a:srgbClr val="0070C0"/>
                </a:solidFill>
              </a:rPr>
              <a:t>Changes comment period to 15 business days instead of 21 calendar days</a:t>
            </a:r>
          </a:p>
          <a:p>
            <a:pPr marL="914400" lvl="4">
              <a:lnSpc>
                <a:spcPct val="100000"/>
              </a:lnSpc>
              <a:spcBef>
                <a:spcPts val="0"/>
              </a:spcBef>
            </a:pPr>
            <a:r>
              <a:rPr lang="en-US" sz="2200" dirty="0">
                <a:solidFill>
                  <a:srgbClr val="0070C0"/>
                </a:solidFill>
              </a:rPr>
              <a:t>Establishes 20 business day “study mode” period following comment period if comments received</a:t>
            </a:r>
          </a:p>
          <a:p>
            <a:pPr marL="914400" lvl="4">
              <a:lnSpc>
                <a:spcPct val="100000"/>
              </a:lnSpc>
              <a:spcBef>
                <a:spcPts val="0"/>
              </a:spcBef>
            </a:pPr>
            <a:r>
              <a:rPr lang="en-US" sz="2200" dirty="0">
                <a:solidFill>
                  <a:srgbClr val="0070C0"/>
                </a:solidFill>
              </a:rPr>
              <a:t>Clarifies how to treat comments received after the 15 business day comment period</a:t>
            </a:r>
          </a:p>
          <a:p>
            <a:pPr marL="1143000" lvl="4">
              <a:lnSpc>
                <a:spcPct val="100000"/>
              </a:lnSpc>
              <a:spcBef>
                <a:spcPts val="0"/>
              </a:spcBef>
              <a:buFont typeface="Wingdings" panose="05000000000000000000" pitchFamily="2" charset="2"/>
              <a:buChar char="§"/>
            </a:pPr>
            <a:endParaRPr lang="en-US" sz="2200" dirty="0">
              <a:solidFill>
                <a:srgbClr val="0070C0"/>
              </a:solidFill>
            </a:endParaRPr>
          </a:p>
          <a:p>
            <a:pPr marL="457200" lvl="2">
              <a:lnSpc>
                <a:spcPct val="100000"/>
              </a:lnSpc>
              <a:spcBef>
                <a:spcPts val="0"/>
              </a:spcBef>
              <a:spcAft>
                <a:spcPts val="600"/>
              </a:spcAft>
              <a:buFont typeface="Calibri" panose="020F0502020204030204" pitchFamily="34" charset="0"/>
              <a:buChar char="−"/>
            </a:pPr>
            <a:r>
              <a:rPr lang="en-US" sz="2400" dirty="0"/>
              <a:t>“059PGRR-04 CNP Comments 090817“ submitted Sep 8, 2017</a:t>
            </a:r>
          </a:p>
          <a:p>
            <a:pPr marL="685800" lvl="3">
              <a:lnSpc>
                <a:spcPct val="100000"/>
              </a:lnSpc>
              <a:spcBef>
                <a:spcPts val="0"/>
              </a:spcBef>
              <a:buFont typeface="Wingdings" panose="05000000000000000000" pitchFamily="2" charset="2"/>
              <a:buChar char="§"/>
            </a:pPr>
            <a:r>
              <a:rPr lang="en-US" sz="2200" dirty="0" smtClean="0">
                <a:solidFill>
                  <a:srgbClr val="0070C0"/>
                </a:solidFill>
              </a:rPr>
              <a:t>Adds language to better define “study mode” and provides guidance for reclassification of Tier 3 projects if modifications are made in response to comments received.</a:t>
            </a:r>
            <a:endParaRPr lang="en-US" sz="2200" dirty="0">
              <a:solidFill>
                <a:srgbClr val="0070C0"/>
              </a:solidFill>
            </a:endParaRPr>
          </a:p>
          <a:p>
            <a:pPr marL="1028700" lvl="3" indent="-342900">
              <a:lnSpc>
                <a:spcPct val="100000"/>
              </a:lnSpc>
              <a:spcBef>
                <a:spcPts val="0"/>
              </a:spcBef>
            </a:pPr>
            <a:r>
              <a:rPr lang="en-US" sz="2200" dirty="0">
                <a:solidFill>
                  <a:schemeClr val="accent6"/>
                </a:solidFill>
              </a:rPr>
              <a:t>PLWG </a:t>
            </a:r>
            <a:r>
              <a:rPr lang="en-US" sz="2200" dirty="0" smtClean="0">
                <a:solidFill>
                  <a:schemeClr val="accent6"/>
                </a:solidFill>
              </a:rPr>
              <a:t>consensus to recommend PGRR059 with CNP Comments</a:t>
            </a:r>
            <a:endParaRPr lang="en-US" sz="2200" dirty="0">
              <a:solidFill>
                <a:schemeClr val="accent6"/>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11</a:t>
            </a:fld>
            <a:endParaRPr lang="en-US"/>
          </a:p>
        </p:txBody>
      </p:sp>
    </p:spTree>
    <p:extLst>
      <p:ext uri="{BB962C8B-B14F-4D97-AF65-F5344CB8AC3E}">
        <p14:creationId xmlns:p14="http://schemas.microsoft.com/office/powerpoint/2010/main" val="2131082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a:solidFill>
                  <a:srgbClr val="0070C0"/>
                </a:solidFill>
              </a:rPr>
              <a:t>ROS </a:t>
            </a:r>
            <a:r>
              <a:rPr lang="en-US" sz="3200" dirty="0" smtClean="0">
                <a:solidFill>
                  <a:srgbClr val="0070C0"/>
                </a:solidFill>
              </a:rPr>
              <a:t>Assignments Update</a:t>
            </a:r>
            <a:endParaRPr lang="en-US" sz="3200" dirty="0">
              <a:solidFill>
                <a:srgbClr val="0070C0"/>
              </a:solidFill>
            </a:endParaRPr>
          </a:p>
          <a:p>
            <a:pPr marL="228600" lvl="1">
              <a:lnSpc>
                <a:spcPct val="100000"/>
              </a:lnSpc>
              <a:spcBef>
                <a:spcPts val="600"/>
              </a:spcBef>
              <a:spcAft>
                <a:spcPts val="600"/>
              </a:spcAft>
            </a:pPr>
            <a:r>
              <a:rPr lang="en-US" sz="3200" dirty="0"/>
              <a:t>Clarification of Projects Associated with Direct Interconnection of New Generation</a:t>
            </a:r>
          </a:p>
          <a:p>
            <a:pPr marL="457200" lvl="2">
              <a:lnSpc>
                <a:spcPct val="100000"/>
              </a:lnSpc>
              <a:spcBef>
                <a:spcPts val="0"/>
              </a:spcBef>
              <a:spcAft>
                <a:spcPts val="600"/>
              </a:spcAft>
              <a:buFont typeface="Calibri" panose="020F0502020204030204" pitchFamily="34" charset="0"/>
              <a:buChar char="−"/>
            </a:pPr>
            <a:r>
              <a:rPr lang="en-US" sz="2400" dirty="0"/>
              <a:t>Decided to table this topic until the scope of a new PUC docket is </a:t>
            </a:r>
            <a:r>
              <a:rPr lang="en-US" sz="2400" dirty="0" smtClean="0"/>
              <a:t>defined. See </a:t>
            </a:r>
            <a:r>
              <a:rPr lang="en-US" sz="2400" dirty="0"/>
              <a:t>PUC docket 47199 open meeting notes posted Oct 19, </a:t>
            </a:r>
            <a:r>
              <a:rPr lang="en-US" sz="2400" dirty="0" smtClean="0"/>
              <a:t>2017, </a:t>
            </a:r>
            <a:r>
              <a:rPr lang="en-US" sz="2400" dirty="0"/>
              <a:t>which </a:t>
            </a:r>
            <a:r>
              <a:rPr lang="en-US" sz="2400" dirty="0" smtClean="0"/>
              <a:t>states: </a:t>
            </a:r>
          </a:p>
          <a:p>
            <a:pPr marL="228600" lvl="2" indent="0">
              <a:lnSpc>
                <a:spcPct val="100000"/>
              </a:lnSpc>
              <a:spcBef>
                <a:spcPts val="0"/>
              </a:spcBef>
              <a:spcAft>
                <a:spcPts val="600"/>
              </a:spcAft>
              <a:buNone/>
            </a:pPr>
            <a:r>
              <a:rPr lang="en-US" sz="2400" dirty="0"/>
              <a:t>	</a:t>
            </a:r>
            <a:r>
              <a:rPr lang="en-US" sz="2400" dirty="0" smtClean="0"/>
              <a:t>“</a:t>
            </a:r>
            <a:r>
              <a:rPr lang="en-US" sz="2400" dirty="0"/>
              <a:t>If the Commission seeks further assessment of these proposals, the </a:t>
            </a:r>
            <a:r>
              <a:rPr lang="en-US" sz="2400" dirty="0" smtClean="0"/>
              <a:t>	Commission </a:t>
            </a:r>
            <a:r>
              <a:rPr lang="en-US" sz="2400" dirty="0"/>
              <a:t>may wish to direct Staff to open separate projects to continue </a:t>
            </a:r>
            <a:r>
              <a:rPr lang="en-US" sz="2400" dirty="0" smtClean="0"/>
              <a:t>	evaluation </a:t>
            </a:r>
            <a:r>
              <a:rPr lang="en-US" sz="2400" dirty="0"/>
              <a:t>of the following issue: …</a:t>
            </a:r>
          </a:p>
          <a:p>
            <a:pPr marL="1485900" lvl="4" indent="-342900">
              <a:lnSpc>
                <a:spcPct val="100000"/>
              </a:lnSpc>
              <a:spcBef>
                <a:spcPts val="0"/>
              </a:spcBef>
              <a:spcAft>
                <a:spcPts val="600"/>
              </a:spcAft>
              <a:buFont typeface="Wingdings" panose="05000000000000000000" pitchFamily="2" charset="2"/>
              <a:buChar char="§"/>
            </a:pPr>
            <a:r>
              <a:rPr lang="en-US" sz="2200" dirty="0"/>
              <a:t>Assignment of certain interconnection costs to interconnecting generation”</a:t>
            </a:r>
          </a:p>
          <a:p>
            <a:pPr marL="1028700" lvl="2" indent="-342900">
              <a:buFont typeface="Calibri" panose="020F0502020204030204" pitchFamily="34" charset="0"/>
              <a:buChar char="−"/>
            </a:pPr>
            <a:endParaRPr lang="en-US" sz="2400" dirty="0" smtClean="0">
              <a:solidFill>
                <a:srgbClr val="FF0000"/>
              </a:solidFill>
            </a:endParaRPr>
          </a:p>
          <a:p>
            <a:pPr lvl="1"/>
            <a:endParaRPr lang="en-US" sz="2800" i="1" dirty="0" smtClean="0">
              <a:solidFill>
                <a:srgbClr val="FF000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12</a:t>
            </a:fld>
            <a:endParaRPr lang="en-US"/>
          </a:p>
        </p:txBody>
      </p:sp>
    </p:spTree>
    <p:extLst>
      <p:ext uri="{BB962C8B-B14F-4D97-AF65-F5344CB8AC3E}">
        <p14:creationId xmlns:p14="http://schemas.microsoft.com/office/powerpoint/2010/main" val="620439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a:solidFill>
                  <a:srgbClr val="0070C0"/>
                </a:solidFill>
              </a:rPr>
              <a:t>ROS </a:t>
            </a:r>
            <a:r>
              <a:rPr lang="en-US" sz="3200" dirty="0" smtClean="0">
                <a:solidFill>
                  <a:srgbClr val="0070C0"/>
                </a:solidFill>
              </a:rPr>
              <a:t>Assignments Update</a:t>
            </a:r>
            <a:endParaRPr lang="en-US" sz="3200" dirty="0">
              <a:solidFill>
                <a:srgbClr val="0070C0"/>
              </a:solidFill>
            </a:endParaRPr>
          </a:p>
          <a:p>
            <a:pPr marL="228600" lvl="1">
              <a:spcBef>
                <a:spcPts val="1000"/>
              </a:spcBef>
            </a:pPr>
            <a:r>
              <a:rPr lang="en-US" sz="3200" dirty="0" smtClean="0"/>
              <a:t>SCT </a:t>
            </a:r>
            <a:r>
              <a:rPr lang="en-US" sz="3200" dirty="0"/>
              <a:t>Directive 5: Planning Model </a:t>
            </a:r>
            <a:r>
              <a:rPr lang="en-US" sz="3200" dirty="0" smtClean="0"/>
              <a:t>Considerations</a:t>
            </a:r>
          </a:p>
          <a:p>
            <a:pPr marL="228600" lvl="2" indent="0">
              <a:lnSpc>
                <a:spcPct val="100000"/>
              </a:lnSpc>
              <a:spcBef>
                <a:spcPts val="600"/>
              </a:spcBef>
              <a:spcAft>
                <a:spcPts val="600"/>
              </a:spcAft>
              <a:buNone/>
            </a:pPr>
            <a:r>
              <a:rPr lang="en-US" sz="2600" dirty="0" smtClean="0"/>
              <a:t>ERCOT has identified three key areas for planning model considerations:</a:t>
            </a:r>
          </a:p>
          <a:p>
            <a:pPr marL="685800" lvl="2" indent="-365760">
              <a:lnSpc>
                <a:spcPct val="100000"/>
              </a:lnSpc>
              <a:spcBef>
                <a:spcPts val="0"/>
              </a:spcBef>
              <a:buFont typeface="+mj-lt"/>
              <a:buAutoNum type="arabicPeriod"/>
            </a:pPr>
            <a:r>
              <a:rPr lang="en-US" sz="2400" i="1" u="sng" dirty="0" smtClean="0"/>
              <a:t>Physical Modeling </a:t>
            </a:r>
            <a:r>
              <a:rPr lang="en-US" sz="2400" dirty="0" smtClean="0"/>
              <a:t>– The physical modeling of DC ties is already covered under SSWG and DWG procedure manuals.</a:t>
            </a:r>
          </a:p>
          <a:p>
            <a:pPr marL="685800" lvl="2" indent="-365760">
              <a:lnSpc>
                <a:spcPct val="100000"/>
              </a:lnSpc>
              <a:spcBef>
                <a:spcPts val="0"/>
              </a:spcBef>
              <a:buFont typeface="+mj-lt"/>
              <a:buAutoNum type="arabicPeriod"/>
            </a:pPr>
            <a:r>
              <a:rPr lang="en-US" sz="2400" i="1" u="sng" dirty="0" smtClean="0"/>
              <a:t>Import/Export study assumptions </a:t>
            </a:r>
            <a:r>
              <a:rPr lang="en-US" sz="2400" dirty="0" smtClean="0"/>
              <a:t>– Amount of assumed import/export in planning studies is still being discussed. Assumptions may vary between the different study cases (SSWG cases, DWG cases, RTP reliability, RTP economic, and PUC directed study). Southern Cross has provided 8760 hour assumptions from the study performed by </a:t>
            </a:r>
            <a:r>
              <a:rPr lang="en-US" sz="2400" dirty="0" err="1" smtClean="0"/>
              <a:t>Resero</a:t>
            </a:r>
            <a:r>
              <a:rPr lang="en-US" sz="2400" dirty="0" smtClean="0"/>
              <a:t> Consulting as a reference.</a:t>
            </a:r>
          </a:p>
          <a:p>
            <a:pPr marL="685800" lvl="2" indent="-365760">
              <a:lnSpc>
                <a:spcPct val="100000"/>
              </a:lnSpc>
              <a:spcBef>
                <a:spcPts val="0"/>
              </a:spcBef>
              <a:buFont typeface="+mj-lt"/>
              <a:buAutoNum type="arabicPeriod"/>
            </a:pPr>
            <a:r>
              <a:rPr lang="en-US" sz="2400" i="1" u="sng" dirty="0" smtClean="0"/>
              <a:t>Timeline for when to model in the case </a:t>
            </a:r>
            <a:r>
              <a:rPr lang="en-US" sz="2400" dirty="0" smtClean="0"/>
              <a:t>– May require changes to language of Planning Guide 6.9, but will have to wait for how Southern Cross will be registered at ERCOT (Directive 1).  </a:t>
            </a:r>
          </a:p>
          <a:p>
            <a:pPr lvl="2" indent="-457200">
              <a:buFont typeface="+mj-lt"/>
              <a:buAutoNum type="arabicPeriod"/>
            </a:pPr>
            <a:endParaRPr lang="en-US" sz="2400" dirty="0">
              <a:solidFill>
                <a:srgbClr val="FF0000"/>
              </a:solidFill>
            </a:endParaRPr>
          </a:p>
          <a:p>
            <a:pPr lvl="1"/>
            <a:endParaRPr lang="en-US" sz="2800" i="1" dirty="0">
              <a:solidFill>
                <a:srgbClr val="FF0000"/>
              </a:solidFill>
            </a:endParaRPr>
          </a:p>
          <a:p>
            <a:pPr lvl="1"/>
            <a:endParaRPr lang="en-US" sz="2800" i="1" dirty="0" smtClean="0">
              <a:solidFill>
                <a:srgbClr val="FF000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13</a:t>
            </a:fld>
            <a:endParaRPr lang="en-US"/>
          </a:p>
        </p:txBody>
      </p:sp>
    </p:spTree>
    <p:extLst>
      <p:ext uri="{BB962C8B-B14F-4D97-AF65-F5344CB8AC3E}">
        <p14:creationId xmlns:p14="http://schemas.microsoft.com/office/powerpoint/2010/main" val="2420255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smtClean="0">
                <a:solidFill>
                  <a:srgbClr val="0070C0"/>
                </a:solidFill>
              </a:rPr>
              <a:t>Agenda</a:t>
            </a:r>
            <a:endParaRPr lang="en-US" sz="3200" dirty="0" smtClean="0">
              <a:solidFill>
                <a:srgbClr val="0070C0"/>
              </a:solidFill>
            </a:endParaRPr>
          </a:p>
          <a:p>
            <a:pPr>
              <a:lnSpc>
                <a:spcPct val="100000"/>
              </a:lnSpc>
              <a:spcBef>
                <a:spcPts val="600"/>
              </a:spcBef>
              <a:spcAft>
                <a:spcPts val="600"/>
              </a:spcAft>
            </a:pPr>
            <a:r>
              <a:rPr lang="en-US" dirty="0" smtClean="0"/>
              <a:t>2018 PLWG Meeting Dates</a:t>
            </a:r>
          </a:p>
          <a:p>
            <a:pPr>
              <a:lnSpc>
                <a:spcPct val="100000"/>
              </a:lnSpc>
              <a:spcBef>
                <a:spcPts val="600"/>
              </a:spcBef>
              <a:spcAft>
                <a:spcPts val="600"/>
              </a:spcAft>
            </a:pPr>
            <a:r>
              <a:rPr lang="en-US" dirty="0" smtClean="0"/>
              <a:t>NPRR-837 </a:t>
            </a:r>
            <a:r>
              <a:rPr lang="en-US" dirty="0" smtClean="0"/>
              <a:t>Referral (Aug 3, 2017</a:t>
            </a:r>
            <a:r>
              <a:rPr lang="en-US" dirty="0" smtClean="0"/>
              <a:t>) - UPDATE</a:t>
            </a:r>
            <a:endParaRPr lang="en-US" dirty="0" smtClean="0"/>
          </a:p>
          <a:p>
            <a:pPr marL="228600" lvl="1">
              <a:lnSpc>
                <a:spcPct val="100000"/>
              </a:lnSpc>
              <a:spcBef>
                <a:spcPts val="600"/>
              </a:spcBef>
              <a:spcAft>
                <a:spcPts val="600"/>
              </a:spcAft>
            </a:pPr>
            <a:r>
              <a:rPr lang="en-US" sz="2800" dirty="0"/>
              <a:t>PGRR-059 </a:t>
            </a:r>
            <a:r>
              <a:rPr lang="en-US" sz="2800" dirty="0" smtClean="0"/>
              <a:t>Referral </a:t>
            </a:r>
            <a:r>
              <a:rPr lang="en-US" sz="2800" dirty="0"/>
              <a:t>(Aug 3, 2017</a:t>
            </a:r>
            <a:r>
              <a:rPr lang="en-US" sz="2800" dirty="0"/>
              <a:t>) - UPDATE</a:t>
            </a:r>
            <a:endParaRPr lang="en-US" sz="2800" dirty="0" smtClean="0"/>
          </a:p>
          <a:p>
            <a:pPr marL="228600" lvl="1">
              <a:lnSpc>
                <a:spcPct val="100000"/>
              </a:lnSpc>
              <a:spcBef>
                <a:spcPts val="600"/>
              </a:spcBef>
              <a:spcAft>
                <a:spcPts val="600"/>
              </a:spcAft>
            </a:pPr>
            <a:r>
              <a:rPr lang="en-US" sz="2800" dirty="0"/>
              <a:t>Clarification of Projects Associated with Direct Interconnection of New </a:t>
            </a:r>
            <a:r>
              <a:rPr lang="en-US" sz="2800" dirty="0" smtClean="0"/>
              <a:t>Generation (Sep 7, 2017</a:t>
            </a:r>
            <a:r>
              <a:rPr lang="en-US" sz="2800" dirty="0"/>
              <a:t>) - UPDATE</a:t>
            </a:r>
            <a:endParaRPr lang="en-US" sz="2800" dirty="0"/>
          </a:p>
          <a:p>
            <a:pPr marL="228600" lvl="1">
              <a:lnSpc>
                <a:spcPct val="100000"/>
              </a:lnSpc>
              <a:spcBef>
                <a:spcPts val="600"/>
              </a:spcBef>
              <a:spcAft>
                <a:spcPts val="600"/>
              </a:spcAft>
            </a:pPr>
            <a:r>
              <a:rPr lang="en-US" sz="2800" dirty="0"/>
              <a:t>SCT </a:t>
            </a:r>
            <a:r>
              <a:rPr lang="en-US" sz="2800" dirty="0" smtClean="0"/>
              <a:t>Directive </a:t>
            </a:r>
            <a:r>
              <a:rPr lang="en-US" sz="2800" dirty="0"/>
              <a:t>5: Planning Model Considerations (Sep 7, 2017</a:t>
            </a:r>
            <a:r>
              <a:rPr lang="en-US" sz="2800" dirty="0"/>
              <a:t>) - UPDATE</a:t>
            </a:r>
            <a:endParaRPr lang="en-US" sz="2800" dirty="0" smtClean="0"/>
          </a:p>
          <a:p>
            <a:pPr marL="0" lvl="1" indent="0">
              <a:lnSpc>
                <a:spcPct val="100000"/>
              </a:lnSpc>
              <a:spcBef>
                <a:spcPts val="600"/>
              </a:spcBef>
              <a:spcAft>
                <a:spcPts val="600"/>
              </a:spcAft>
              <a:buNone/>
            </a:pPr>
            <a:endParaRPr lang="en-US" dirty="0" smtClean="0"/>
          </a:p>
          <a:p>
            <a:pPr marL="0" lvl="1" indent="0">
              <a:lnSpc>
                <a:spcPct val="100000"/>
              </a:lnSpc>
              <a:spcBef>
                <a:spcPts val="600"/>
              </a:spcBef>
              <a:spcAft>
                <a:spcPts val="600"/>
              </a:spcAft>
              <a:buNone/>
            </a:pPr>
            <a:r>
              <a:rPr lang="en-US" dirty="0" smtClean="0"/>
              <a:t>**Note that today’s presentation is intended to only provide an update of ongoing discussions at the PLWG. If there is interest in further exploring any contentious items, please plan to attend the next regularly scheduled meeting of the PLWG</a:t>
            </a:r>
            <a:endParaRPr lang="en-US" dirty="0"/>
          </a:p>
        </p:txBody>
      </p:sp>
      <p:sp>
        <p:nvSpPr>
          <p:cNvPr id="5" name="Slide Number Placeholder 4"/>
          <p:cNvSpPr>
            <a:spLocks noGrp="1"/>
          </p:cNvSpPr>
          <p:nvPr>
            <p:ph type="sldNum" sz="quarter" idx="12"/>
          </p:nvPr>
        </p:nvSpPr>
        <p:spPr/>
        <p:txBody>
          <a:bodyPr/>
          <a:lstStyle/>
          <a:p>
            <a:fld id="{766E75FC-E809-46DE-8500-F35407BC62BE}" type="slidenum">
              <a:rPr lang="en-US" smtClean="0"/>
              <a:t>2</a:t>
            </a:fld>
            <a:endParaRPr lang="en-US"/>
          </a:p>
        </p:txBody>
      </p:sp>
    </p:spTree>
    <p:extLst>
      <p:ext uri="{BB962C8B-B14F-4D97-AF65-F5344CB8AC3E}">
        <p14:creationId xmlns:p14="http://schemas.microsoft.com/office/powerpoint/2010/main" val="782203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numCol="2">
            <a:noAutofit/>
          </a:bodyPr>
          <a:lstStyle/>
          <a:p>
            <a:pPr marL="0" indent="0">
              <a:buNone/>
            </a:pPr>
            <a:r>
              <a:rPr lang="en-US" sz="3200" dirty="0" smtClean="0">
                <a:solidFill>
                  <a:srgbClr val="0070C0"/>
                </a:solidFill>
              </a:rPr>
              <a:t>2018 PLWG Meeting Dates</a:t>
            </a:r>
            <a:endParaRPr lang="en-US" sz="3200" dirty="0">
              <a:solidFill>
                <a:srgbClr val="0070C0"/>
              </a:solidFill>
            </a:endParaRPr>
          </a:p>
          <a:p>
            <a:endParaRPr lang="en-US" dirty="0" smtClean="0">
              <a:solidFill>
                <a:srgbClr val="FF0000"/>
              </a:solidFill>
            </a:endParaRPr>
          </a:p>
          <a:p>
            <a:r>
              <a:rPr lang="en-US" dirty="0" smtClean="0">
                <a:solidFill>
                  <a:srgbClr val="FF0000"/>
                </a:solidFill>
              </a:rPr>
              <a:t>Mon, Jan </a:t>
            </a:r>
            <a:r>
              <a:rPr lang="en-US" dirty="0" smtClean="0">
                <a:solidFill>
                  <a:srgbClr val="FF0000"/>
                </a:solidFill>
              </a:rPr>
              <a:t>29</a:t>
            </a:r>
            <a:endParaRPr lang="en-US" dirty="0" smtClean="0">
              <a:solidFill>
                <a:srgbClr val="FF0000"/>
              </a:solidFill>
            </a:endParaRPr>
          </a:p>
          <a:p>
            <a:r>
              <a:rPr lang="en-US" dirty="0" smtClean="0">
                <a:solidFill>
                  <a:srgbClr val="FF0000"/>
                </a:solidFill>
              </a:rPr>
              <a:t>Mon, Feb 26</a:t>
            </a:r>
          </a:p>
          <a:p>
            <a:r>
              <a:rPr lang="en-US" dirty="0" smtClean="0"/>
              <a:t>Wed, Mar 28</a:t>
            </a:r>
          </a:p>
          <a:p>
            <a:r>
              <a:rPr lang="en-US" dirty="0" smtClean="0"/>
              <a:t>Wed, Apr 25</a:t>
            </a:r>
          </a:p>
          <a:p>
            <a:r>
              <a:rPr lang="en-US" dirty="0"/>
              <a:t>Wed, </a:t>
            </a:r>
            <a:r>
              <a:rPr lang="en-US" dirty="0" smtClean="0"/>
              <a:t>May 23</a:t>
            </a:r>
          </a:p>
          <a:p>
            <a:r>
              <a:rPr lang="en-US" dirty="0" smtClean="0">
                <a:solidFill>
                  <a:srgbClr val="FF0000"/>
                </a:solidFill>
              </a:rPr>
              <a:t>Mon, Jun 18</a:t>
            </a:r>
          </a:p>
          <a:p>
            <a:endParaRPr lang="en-US" dirty="0"/>
          </a:p>
          <a:p>
            <a:endParaRPr lang="en-US" dirty="0" smtClean="0"/>
          </a:p>
          <a:p>
            <a:endParaRPr lang="en-US" dirty="0"/>
          </a:p>
          <a:p>
            <a:pPr marL="0" indent="0">
              <a:buNone/>
            </a:pPr>
            <a:endParaRPr lang="en-US" sz="3200" dirty="0">
              <a:solidFill>
                <a:srgbClr val="0070C0"/>
              </a:solidFill>
            </a:endParaRPr>
          </a:p>
          <a:p>
            <a:endParaRPr lang="en-US" dirty="0" smtClean="0"/>
          </a:p>
          <a:p>
            <a:r>
              <a:rPr lang="en-US" dirty="0" smtClean="0"/>
              <a:t>Wed</a:t>
            </a:r>
            <a:r>
              <a:rPr lang="en-US" dirty="0"/>
              <a:t>, Jul 25</a:t>
            </a:r>
          </a:p>
          <a:p>
            <a:r>
              <a:rPr lang="en-US" dirty="0"/>
              <a:t>Wed, Aug 22</a:t>
            </a:r>
          </a:p>
          <a:p>
            <a:r>
              <a:rPr lang="en-US" dirty="0">
                <a:solidFill>
                  <a:srgbClr val="FF0000"/>
                </a:solidFill>
              </a:rPr>
              <a:t>Mon, Sep 17</a:t>
            </a:r>
          </a:p>
          <a:p>
            <a:r>
              <a:rPr lang="en-US" dirty="0" smtClean="0"/>
              <a:t>Wed</a:t>
            </a:r>
            <a:r>
              <a:rPr lang="en-US" dirty="0"/>
              <a:t>, </a:t>
            </a:r>
            <a:r>
              <a:rPr lang="en-US" dirty="0" smtClean="0"/>
              <a:t>Oct 24</a:t>
            </a:r>
          </a:p>
          <a:p>
            <a:r>
              <a:rPr lang="en-US" dirty="0"/>
              <a:t>Wed, Nov </a:t>
            </a:r>
            <a:r>
              <a:rPr lang="en-US" dirty="0" smtClean="0"/>
              <a:t>28</a:t>
            </a:r>
          </a:p>
          <a:p>
            <a:r>
              <a:rPr lang="en-US" dirty="0"/>
              <a:t>Wed, </a:t>
            </a:r>
            <a:r>
              <a:rPr lang="en-US" dirty="0" smtClean="0"/>
              <a:t>Dec 19</a:t>
            </a:r>
          </a:p>
        </p:txBody>
      </p:sp>
      <p:sp>
        <p:nvSpPr>
          <p:cNvPr id="5" name="Slide Number Placeholder 4"/>
          <p:cNvSpPr>
            <a:spLocks noGrp="1"/>
          </p:cNvSpPr>
          <p:nvPr>
            <p:ph type="sldNum" sz="quarter" idx="12"/>
          </p:nvPr>
        </p:nvSpPr>
        <p:spPr/>
        <p:txBody>
          <a:bodyPr/>
          <a:lstStyle/>
          <a:p>
            <a:fld id="{766E75FC-E809-46DE-8500-F35407BC62BE}" type="slidenum">
              <a:rPr lang="en-US" smtClean="0"/>
              <a:t>3</a:t>
            </a:fld>
            <a:endParaRPr lang="en-US"/>
          </a:p>
        </p:txBody>
      </p:sp>
    </p:spTree>
    <p:extLst>
      <p:ext uri="{BB962C8B-B14F-4D97-AF65-F5344CB8AC3E}">
        <p14:creationId xmlns:p14="http://schemas.microsoft.com/office/powerpoint/2010/main" val="3441956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smtClean="0">
                <a:solidFill>
                  <a:srgbClr val="0070C0"/>
                </a:solidFill>
              </a:rPr>
              <a:t>ROS Assignments Update</a:t>
            </a:r>
          </a:p>
          <a:p>
            <a:pPr>
              <a:lnSpc>
                <a:spcPct val="100000"/>
              </a:lnSpc>
              <a:spcBef>
                <a:spcPts val="600"/>
              </a:spcBef>
              <a:spcAft>
                <a:spcPts val="600"/>
              </a:spcAft>
            </a:pPr>
            <a:r>
              <a:rPr lang="en-US" sz="3200" dirty="0"/>
              <a:t>NPRR-837 Referral (</a:t>
            </a:r>
            <a:r>
              <a:rPr lang="en-US" sz="3200" dirty="0" smtClean="0"/>
              <a:t>PLWG Review)</a:t>
            </a:r>
            <a:endParaRPr lang="en-US" sz="3200" dirty="0"/>
          </a:p>
          <a:p>
            <a:pPr marL="457200" lvl="2">
              <a:lnSpc>
                <a:spcPct val="100000"/>
              </a:lnSpc>
              <a:spcBef>
                <a:spcPts val="0"/>
              </a:spcBef>
              <a:spcAft>
                <a:spcPts val="600"/>
              </a:spcAft>
              <a:buFont typeface="Calibri" panose="020F0502020204030204" pitchFamily="34" charset="0"/>
              <a:buChar char="−"/>
            </a:pPr>
            <a:r>
              <a:rPr lang="en-US" sz="2400" dirty="0"/>
              <a:t>NPRR-837 makes numerous clarifications to the RPG process and adjusts cost thresholds for all Tier </a:t>
            </a:r>
            <a:r>
              <a:rPr lang="en-US" sz="2400" dirty="0" smtClean="0"/>
              <a:t>levels:</a:t>
            </a:r>
            <a:endParaRPr lang="en-US" sz="2400" dirty="0"/>
          </a:p>
          <a:p>
            <a:pPr marL="685800" lvl="3">
              <a:lnSpc>
                <a:spcPct val="100000"/>
              </a:lnSpc>
              <a:spcBef>
                <a:spcPts val="0"/>
              </a:spcBef>
              <a:buFont typeface="Wingdings" panose="05000000000000000000" pitchFamily="2" charset="2"/>
              <a:buChar char="§"/>
            </a:pPr>
            <a:r>
              <a:rPr lang="en-US" sz="2200" dirty="0" smtClean="0">
                <a:solidFill>
                  <a:srgbClr val="0070C0"/>
                </a:solidFill>
              </a:rPr>
              <a:t>Section 3.11.1 – Removes duplicative language.</a:t>
            </a:r>
          </a:p>
          <a:p>
            <a:pPr marL="685800" lvl="3">
              <a:lnSpc>
                <a:spcPct val="100000"/>
              </a:lnSpc>
              <a:spcBef>
                <a:spcPts val="0"/>
              </a:spcBef>
              <a:buFont typeface="Wingdings" panose="05000000000000000000" pitchFamily="2" charset="2"/>
              <a:buChar char="§"/>
            </a:pPr>
            <a:r>
              <a:rPr lang="en-US" sz="2200" dirty="0" smtClean="0">
                <a:solidFill>
                  <a:srgbClr val="0070C0"/>
                </a:solidFill>
              </a:rPr>
              <a:t>Section 3.11.4.1 – Clarifications for project submission requirements.</a:t>
            </a:r>
          </a:p>
          <a:p>
            <a:pPr marL="685800" lvl="3">
              <a:lnSpc>
                <a:spcPct val="100000"/>
              </a:lnSpc>
              <a:spcBef>
                <a:spcPts val="0"/>
              </a:spcBef>
              <a:buFont typeface="Wingdings" panose="05000000000000000000" pitchFamily="2" charset="2"/>
              <a:buChar char="§"/>
            </a:pPr>
            <a:r>
              <a:rPr lang="en-US" sz="2200" dirty="0" smtClean="0">
                <a:solidFill>
                  <a:srgbClr val="0070C0"/>
                </a:solidFill>
              </a:rPr>
              <a:t>Section 3.11.4.3 – Clarifications to project Tier classifications including cost threshold adjustment.</a:t>
            </a:r>
          </a:p>
          <a:p>
            <a:pPr marL="685800" lvl="3">
              <a:lnSpc>
                <a:spcPct val="100000"/>
              </a:lnSpc>
              <a:spcBef>
                <a:spcPts val="0"/>
              </a:spcBef>
              <a:buFont typeface="Wingdings" panose="05000000000000000000" pitchFamily="2" charset="2"/>
              <a:buChar char="§"/>
            </a:pPr>
            <a:r>
              <a:rPr lang="en-US" sz="2200" dirty="0" smtClean="0">
                <a:solidFill>
                  <a:srgbClr val="0070C0"/>
                </a:solidFill>
              </a:rPr>
              <a:t>Sections 3.11.4.4 - 3.11.4.7 – Clarifications to processes surrounding each Tier level.</a:t>
            </a:r>
          </a:p>
          <a:p>
            <a:pPr marL="685800" lvl="3">
              <a:lnSpc>
                <a:spcPct val="100000"/>
              </a:lnSpc>
              <a:spcBef>
                <a:spcPts val="0"/>
              </a:spcBef>
              <a:buFont typeface="Wingdings" panose="05000000000000000000" pitchFamily="2" charset="2"/>
              <a:buChar char="§"/>
            </a:pPr>
            <a:r>
              <a:rPr lang="en-US" sz="2200" dirty="0" smtClean="0">
                <a:solidFill>
                  <a:srgbClr val="0070C0"/>
                </a:solidFill>
              </a:rPr>
              <a:t>Section 3.11.4.8 – Clarifications to determination of designated provider of transmission additions.</a:t>
            </a:r>
          </a:p>
          <a:p>
            <a:pPr marL="685800" lvl="3">
              <a:lnSpc>
                <a:spcPct val="100000"/>
              </a:lnSpc>
              <a:spcBef>
                <a:spcPts val="0"/>
              </a:spcBef>
              <a:buFont typeface="Wingdings" panose="05000000000000000000" pitchFamily="2" charset="2"/>
              <a:buChar char="§"/>
            </a:pPr>
            <a:r>
              <a:rPr lang="en-US" sz="2200" dirty="0">
                <a:solidFill>
                  <a:srgbClr val="0070C0"/>
                </a:solidFill>
              </a:rPr>
              <a:t>Section 3.11.4.9 – Clarifications to RPG Acceptance and ERCOT endorsement.</a:t>
            </a:r>
          </a:p>
          <a:p>
            <a:pPr marL="685800" lvl="3">
              <a:lnSpc>
                <a:spcPct val="100000"/>
              </a:lnSpc>
              <a:spcBef>
                <a:spcPts val="0"/>
              </a:spcBef>
              <a:buFont typeface="Wingdings" panose="05000000000000000000" pitchFamily="2" charset="2"/>
              <a:buChar char="§"/>
            </a:pPr>
            <a:r>
              <a:rPr lang="en-US" sz="2200" dirty="0">
                <a:solidFill>
                  <a:srgbClr val="0070C0"/>
                </a:solidFill>
              </a:rPr>
              <a:t>Section 3.11.4.10 – Clarifications to process when a project is modified after ERCOT has already endorsed it. Also introduces a TSP notification to RPG when project costs increase more than 25%.</a:t>
            </a:r>
          </a:p>
          <a:p>
            <a:pPr marL="685800" lvl="3">
              <a:lnSpc>
                <a:spcPct val="100000"/>
              </a:lnSpc>
              <a:spcBef>
                <a:spcPts val="0"/>
              </a:spcBef>
              <a:buFont typeface="Wingdings" panose="05000000000000000000" pitchFamily="2" charset="2"/>
              <a:buChar char="§"/>
            </a:pPr>
            <a:r>
              <a:rPr lang="en-US" sz="2200" dirty="0">
                <a:solidFill>
                  <a:srgbClr val="0070C0"/>
                </a:solidFill>
              </a:rPr>
              <a:t>Section 3.11.4.11 – Adds new section for Non-TSP funded projects.</a:t>
            </a:r>
          </a:p>
          <a:p>
            <a:pPr marL="914400" lvl="4">
              <a:lnSpc>
                <a:spcPct val="100000"/>
              </a:lnSpc>
              <a:spcBef>
                <a:spcPts val="0"/>
              </a:spcBef>
            </a:pPr>
            <a:endParaRPr lang="en-US" sz="2200" dirty="0">
              <a:solidFill>
                <a:srgbClr val="0070C0"/>
              </a:solidFill>
            </a:endParaRPr>
          </a:p>
          <a:p>
            <a:pPr marL="228600" lvl="1">
              <a:spcBef>
                <a:spcPts val="1000"/>
              </a:spcBef>
            </a:pPr>
            <a:endParaRPr lang="en-US" sz="2800" i="1" dirty="0" smtClean="0">
              <a:solidFill>
                <a:srgbClr val="FF000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4</a:t>
            </a:fld>
            <a:endParaRPr lang="en-US"/>
          </a:p>
        </p:txBody>
      </p:sp>
    </p:spTree>
    <p:extLst>
      <p:ext uri="{BB962C8B-B14F-4D97-AF65-F5344CB8AC3E}">
        <p14:creationId xmlns:p14="http://schemas.microsoft.com/office/powerpoint/2010/main" val="1955084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smtClean="0">
                <a:solidFill>
                  <a:srgbClr val="0070C0"/>
                </a:solidFill>
              </a:rPr>
              <a:t>ROS Assignments Update</a:t>
            </a:r>
          </a:p>
          <a:p>
            <a:pPr>
              <a:lnSpc>
                <a:spcPct val="100000"/>
              </a:lnSpc>
              <a:spcBef>
                <a:spcPts val="600"/>
              </a:spcBef>
              <a:spcAft>
                <a:spcPts val="600"/>
              </a:spcAft>
            </a:pPr>
            <a:r>
              <a:rPr lang="en-US" sz="3200" dirty="0"/>
              <a:t>NPRR-837 Referral </a:t>
            </a:r>
            <a:r>
              <a:rPr lang="en-US" sz="3200" dirty="0" smtClean="0"/>
              <a:t>(</a:t>
            </a:r>
            <a:r>
              <a:rPr lang="en-US" sz="3200" dirty="0"/>
              <a:t>PLWG Review)</a:t>
            </a:r>
          </a:p>
          <a:p>
            <a:pPr marL="457200" lvl="2">
              <a:lnSpc>
                <a:spcPct val="100000"/>
              </a:lnSpc>
              <a:spcBef>
                <a:spcPts val="0"/>
              </a:spcBef>
              <a:buFont typeface="Calibri" panose="020F0502020204030204" pitchFamily="34" charset="0"/>
              <a:buChar char="−"/>
            </a:pPr>
            <a:r>
              <a:rPr lang="en-US" sz="2400" dirty="0"/>
              <a:t>“837NPRR-04 GridLiance Comments </a:t>
            </a:r>
            <a:r>
              <a:rPr lang="en-US" sz="2400" dirty="0" smtClean="0"/>
              <a:t>071917” posted Jul 19, 2017</a:t>
            </a:r>
          </a:p>
          <a:p>
            <a:pPr marL="685800" lvl="3">
              <a:lnSpc>
                <a:spcPct val="100000"/>
              </a:lnSpc>
              <a:spcBef>
                <a:spcPts val="0"/>
              </a:spcBef>
              <a:buFont typeface="Wingdings" panose="05000000000000000000" pitchFamily="2" charset="2"/>
              <a:buChar char="§"/>
            </a:pPr>
            <a:r>
              <a:rPr lang="en-US" sz="2200" dirty="0" smtClean="0">
                <a:solidFill>
                  <a:srgbClr val="0070C0"/>
                </a:solidFill>
              </a:rPr>
              <a:t>Proposed adding back deleted language in Section 3.11.1(1). ERCOT clarified that the language was duplicative to other language in the Protocols.</a:t>
            </a:r>
          </a:p>
          <a:p>
            <a:pPr marL="914400" lvl="3">
              <a:lnSpc>
                <a:spcPct val="100000"/>
              </a:lnSpc>
              <a:spcBef>
                <a:spcPts val="0"/>
              </a:spcBef>
              <a:buFont typeface="Wingdings" panose="05000000000000000000" pitchFamily="2" charset="2"/>
              <a:buChar char="§"/>
            </a:pPr>
            <a:r>
              <a:rPr lang="en-US" sz="2200" dirty="0">
                <a:solidFill>
                  <a:schemeClr val="accent6"/>
                </a:solidFill>
              </a:rPr>
              <a:t>PLWG </a:t>
            </a:r>
            <a:r>
              <a:rPr lang="en-US" sz="2200" dirty="0" smtClean="0">
                <a:solidFill>
                  <a:schemeClr val="accent6"/>
                </a:solidFill>
              </a:rPr>
              <a:t>reached consensus </a:t>
            </a:r>
            <a:r>
              <a:rPr lang="en-US" sz="2200" dirty="0">
                <a:solidFill>
                  <a:schemeClr val="accent6"/>
                </a:solidFill>
              </a:rPr>
              <a:t>not to add back the deleted </a:t>
            </a:r>
            <a:r>
              <a:rPr lang="en-US" sz="2200" dirty="0" smtClean="0">
                <a:solidFill>
                  <a:schemeClr val="accent6"/>
                </a:solidFill>
              </a:rPr>
              <a:t>language</a:t>
            </a:r>
            <a:endParaRPr lang="en-US" sz="2200" dirty="0">
              <a:solidFill>
                <a:schemeClr val="accent6"/>
              </a:solidFill>
            </a:endParaRPr>
          </a:p>
          <a:p>
            <a:pPr marL="457200" lvl="2">
              <a:lnSpc>
                <a:spcPct val="100000"/>
              </a:lnSpc>
              <a:spcBef>
                <a:spcPts val="0"/>
              </a:spcBef>
              <a:spcAft>
                <a:spcPts val="600"/>
              </a:spcAft>
              <a:buFont typeface="Calibri" panose="020F0502020204030204" pitchFamily="34" charset="0"/>
              <a:buChar char="−"/>
            </a:pPr>
            <a:r>
              <a:rPr lang="en-US" sz="2400" dirty="0" smtClean="0"/>
              <a:t>“</a:t>
            </a:r>
            <a:r>
              <a:rPr lang="en-US" sz="2400" dirty="0"/>
              <a:t>837NPRR-09 Brazos Electric Comments 082417” posted Aug 24, 2017</a:t>
            </a:r>
          </a:p>
          <a:p>
            <a:pPr marL="685800" lvl="3">
              <a:lnSpc>
                <a:spcPct val="100000"/>
              </a:lnSpc>
              <a:spcBef>
                <a:spcPts val="0"/>
              </a:spcBef>
              <a:buFont typeface="Wingdings" panose="05000000000000000000" pitchFamily="2" charset="2"/>
              <a:buChar char="§"/>
            </a:pPr>
            <a:r>
              <a:rPr lang="en-US" sz="2200" dirty="0">
                <a:solidFill>
                  <a:srgbClr val="0070C0"/>
                </a:solidFill>
              </a:rPr>
              <a:t>Proposed changes to how designated providers of transmission additions are determined in Section 3.11.4.8. Brazos was not present at PLWG meetings for discussions. </a:t>
            </a:r>
          </a:p>
          <a:p>
            <a:pPr marL="914400" lvl="3">
              <a:lnSpc>
                <a:spcPct val="100000"/>
              </a:lnSpc>
              <a:spcBef>
                <a:spcPts val="0"/>
              </a:spcBef>
              <a:buFont typeface="Wingdings" panose="05000000000000000000" pitchFamily="2" charset="2"/>
              <a:buChar char="§"/>
            </a:pPr>
            <a:r>
              <a:rPr lang="en-US" sz="2200" dirty="0">
                <a:solidFill>
                  <a:schemeClr val="accent6"/>
                </a:solidFill>
              </a:rPr>
              <a:t>PLWG consensus not to support these </a:t>
            </a:r>
            <a:r>
              <a:rPr lang="en-US" sz="2200" dirty="0" smtClean="0">
                <a:solidFill>
                  <a:schemeClr val="accent6"/>
                </a:solidFill>
              </a:rPr>
              <a:t>changes</a:t>
            </a:r>
            <a:endParaRPr lang="en-US" sz="2200" dirty="0">
              <a:solidFill>
                <a:schemeClr val="accent6"/>
              </a:solidFill>
            </a:endParaRPr>
          </a:p>
          <a:p>
            <a:pPr marL="228600" lvl="1">
              <a:spcBef>
                <a:spcPts val="1000"/>
              </a:spcBef>
            </a:pPr>
            <a:endParaRPr lang="en-US" sz="2800" i="1" dirty="0" smtClean="0">
              <a:solidFill>
                <a:srgbClr val="FF000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5</a:t>
            </a:fld>
            <a:endParaRPr lang="en-US"/>
          </a:p>
        </p:txBody>
      </p:sp>
    </p:spTree>
    <p:extLst>
      <p:ext uri="{BB962C8B-B14F-4D97-AF65-F5344CB8AC3E}">
        <p14:creationId xmlns:p14="http://schemas.microsoft.com/office/powerpoint/2010/main" val="1957320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smtClean="0">
                <a:solidFill>
                  <a:srgbClr val="0070C0"/>
                </a:solidFill>
              </a:rPr>
              <a:t>ROS Assignments Update</a:t>
            </a:r>
            <a:endParaRPr lang="en-US" sz="3200" dirty="0">
              <a:solidFill>
                <a:srgbClr val="0070C0"/>
              </a:solidFill>
            </a:endParaRPr>
          </a:p>
          <a:p>
            <a:pPr>
              <a:lnSpc>
                <a:spcPct val="100000"/>
              </a:lnSpc>
              <a:spcBef>
                <a:spcPts val="600"/>
              </a:spcBef>
              <a:spcAft>
                <a:spcPts val="600"/>
              </a:spcAft>
            </a:pPr>
            <a:r>
              <a:rPr lang="en-US" sz="3200" dirty="0"/>
              <a:t>NPRR-837 Referral </a:t>
            </a:r>
            <a:r>
              <a:rPr lang="en-US" sz="3200" dirty="0" smtClean="0"/>
              <a:t>(</a:t>
            </a:r>
            <a:r>
              <a:rPr lang="en-US" sz="3200" dirty="0"/>
              <a:t>PLWG Review)</a:t>
            </a:r>
          </a:p>
          <a:p>
            <a:pPr marL="457200" lvl="2">
              <a:lnSpc>
                <a:spcPct val="100000"/>
              </a:lnSpc>
              <a:spcBef>
                <a:spcPts val="0"/>
              </a:spcBef>
              <a:buFont typeface="Calibri" panose="020F0502020204030204" pitchFamily="34" charset="0"/>
              <a:buChar char="−"/>
            </a:pPr>
            <a:r>
              <a:rPr lang="en-US" sz="2400" dirty="0" smtClean="0"/>
              <a:t>“</a:t>
            </a:r>
            <a:r>
              <a:rPr lang="en-US" sz="2400" dirty="0"/>
              <a:t>837NPRR-10 CNP Comments 090817” posted Sep 13, 2017,</a:t>
            </a:r>
          </a:p>
          <a:p>
            <a:pPr marL="457200" lvl="2" indent="0">
              <a:lnSpc>
                <a:spcPct val="100000"/>
              </a:lnSpc>
              <a:spcBef>
                <a:spcPts val="0"/>
              </a:spcBef>
              <a:buNone/>
            </a:pPr>
            <a:r>
              <a:rPr lang="en-US" sz="2400" dirty="0"/>
              <a:t>“837NPRR-11 AEPSC Comments 091917” posted Sep 19, 2017, and</a:t>
            </a:r>
          </a:p>
          <a:p>
            <a:pPr marL="457200" lvl="2" indent="0">
              <a:lnSpc>
                <a:spcPct val="100000"/>
              </a:lnSpc>
              <a:spcBef>
                <a:spcPts val="0"/>
              </a:spcBef>
              <a:buNone/>
            </a:pPr>
            <a:r>
              <a:rPr lang="en-US" sz="2400" dirty="0" smtClean="0"/>
              <a:t>“</a:t>
            </a:r>
            <a:r>
              <a:rPr lang="en-US" sz="2400" dirty="0"/>
              <a:t>837NPRR-12 Oncor Comments 101317” posted Oct 13, 2017</a:t>
            </a:r>
          </a:p>
          <a:p>
            <a:pPr marL="685800" lvl="3">
              <a:lnSpc>
                <a:spcPct val="100000"/>
              </a:lnSpc>
              <a:spcBef>
                <a:spcPts val="0"/>
              </a:spcBef>
              <a:buFont typeface="Wingdings" panose="05000000000000000000" pitchFamily="2" charset="2"/>
              <a:buChar char="§"/>
            </a:pPr>
            <a:r>
              <a:rPr lang="en-US" sz="2200" dirty="0" smtClean="0">
                <a:solidFill>
                  <a:srgbClr val="0070C0"/>
                </a:solidFill>
              </a:rPr>
              <a:t>Clarifications </a:t>
            </a:r>
            <a:r>
              <a:rPr lang="en-US" sz="2200" dirty="0">
                <a:solidFill>
                  <a:srgbClr val="0070C0"/>
                </a:solidFill>
              </a:rPr>
              <a:t>to Section </a:t>
            </a:r>
            <a:r>
              <a:rPr lang="en-US" sz="2200" dirty="0" smtClean="0">
                <a:solidFill>
                  <a:srgbClr val="0070C0"/>
                </a:solidFill>
              </a:rPr>
              <a:t>3.11.4.3, mainly focused on clarifying new requirement for Tier 3 classification of 345kV projects. </a:t>
            </a:r>
          </a:p>
          <a:p>
            <a:pPr marL="914400" lvl="3">
              <a:lnSpc>
                <a:spcPct val="100000"/>
              </a:lnSpc>
              <a:spcBef>
                <a:spcPts val="0"/>
              </a:spcBef>
              <a:buFont typeface="Wingdings" panose="05000000000000000000" pitchFamily="2" charset="2"/>
              <a:buChar char="§"/>
            </a:pPr>
            <a:r>
              <a:rPr lang="en-US" sz="2200" dirty="0">
                <a:solidFill>
                  <a:schemeClr val="accent6"/>
                </a:solidFill>
              </a:rPr>
              <a:t>PLWG consensus to incorporate these changes into subsequent comments</a:t>
            </a:r>
          </a:p>
          <a:p>
            <a:pPr marL="685800" lvl="3">
              <a:lnSpc>
                <a:spcPct val="100000"/>
              </a:lnSpc>
              <a:spcBef>
                <a:spcPts val="0"/>
              </a:spcBef>
              <a:buFont typeface="Wingdings" panose="05000000000000000000" pitchFamily="2" charset="2"/>
              <a:buChar char="§"/>
            </a:pPr>
            <a:r>
              <a:rPr lang="en-US" sz="2200" dirty="0" smtClean="0">
                <a:solidFill>
                  <a:srgbClr val="0070C0"/>
                </a:solidFill>
              </a:rPr>
              <a:t>Clarifications </a:t>
            </a:r>
            <a:r>
              <a:rPr lang="en-US" sz="2200" dirty="0">
                <a:solidFill>
                  <a:srgbClr val="0070C0"/>
                </a:solidFill>
              </a:rPr>
              <a:t>to Section </a:t>
            </a:r>
            <a:r>
              <a:rPr lang="en-US" sz="2200" dirty="0" smtClean="0">
                <a:solidFill>
                  <a:srgbClr val="0070C0"/>
                </a:solidFill>
              </a:rPr>
              <a:t>3.11.4.10, mainly focused on clarifying when TSP reporting is required when project cost increases by more than 25%.</a:t>
            </a:r>
            <a:endParaRPr lang="en-US" sz="2200" dirty="0">
              <a:solidFill>
                <a:srgbClr val="0070C0"/>
              </a:solidFill>
            </a:endParaRPr>
          </a:p>
          <a:p>
            <a:pPr marL="914400" lvl="3">
              <a:lnSpc>
                <a:spcPct val="100000"/>
              </a:lnSpc>
              <a:spcBef>
                <a:spcPts val="0"/>
              </a:spcBef>
              <a:buFont typeface="Wingdings" panose="05000000000000000000" pitchFamily="2" charset="2"/>
              <a:buChar char="§"/>
            </a:pPr>
            <a:r>
              <a:rPr lang="en-US" sz="2200" dirty="0">
                <a:solidFill>
                  <a:schemeClr val="accent6"/>
                </a:solidFill>
              </a:rPr>
              <a:t>PLWG consensus to incorporate these changes into subsequent comments</a:t>
            </a:r>
          </a:p>
          <a:p>
            <a:pPr marL="228600" lvl="1">
              <a:spcBef>
                <a:spcPts val="1000"/>
              </a:spcBef>
            </a:pPr>
            <a:endParaRPr lang="en-US" sz="2800" i="1" dirty="0" smtClean="0">
              <a:solidFill>
                <a:srgbClr val="FF000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6</a:t>
            </a:fld>
            <a:endParaRPr lang="en-US"/>
          </a:p>
        </p:txBody>
      </p:sp>
    </p:spTree>
    <p:extLst>
      <p:ext uri="{BB962C8B-B14F-4D97-AF65-F5344CB8AC3E}">
        <p14:creationId xmlns:p14="http://schemas.microsoft.com/office/powerpoint/2010/main" val="3391733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smtClean="0">
                <a:solidFill>
                  <a:srgbClr val="0070C0"/>
                </a:solidFill>
              </a:rPr>
              <a:t>ROS Assignments Update</a:t>
            </a:r>
            <a:endParaRPr lang="en-US" sz="3200" dirty="0">
              <a:solidFill>
                <a:srgbClr val="0070C0"/>
              </a:solidFill>
            </a:endParaRPr>
          </a:p>
          <a:p>
            <a:pPr>
              <a:lnSpc>
                <a:spcPct val="100000"/>
              </a:lnSpc>
              <a:spcBef>
                <a:spcPts val="600"/>
              </a:spcBef>
              <a:spcAft>
                <a:spcPts val="600"/>
              </a:spcAft>
            </a:pPr>
            <a:r>
              <a:rPr lang="en-US" sz="3200" dirty="0"/>
              <a:t>NPRR-837 Referral </a:t>
            </a:r>
            <a:r>
              <a:rPr lang="en-US" sz="3200" dirty="0" smtClean="0"/>
              <a:t>(</a:t>
            </a:r>
            <a:r>
              <a:rPr lang="en-US" sz="3200" dirty="0"/>
              <a:t>PLWG Review)</a:t>
            </a:r>
          </a:p>
          <a:p>
            <a:pPr marL="457200" lvl="2">
              <a:lnSpc>
                <a:spcPct val="100000"/>
              </a:lnSpc>
              <a:spcBef>
                <a:spcPts val="0"/>
              </a:spcBef>
              <a:spcAft>
                <a:spcPts val="600"/>
              </a:spcAft>
              <a:buFont typeface="Calibri" panose="020F0502020204030204" pitchFamily="34" charset="0"/>
              <a:buChar char="−"/>
            </a:pPr>
            <a:r>
              <a:rPr lang="en-US" sz="2400" dirty="0"/>
              <a:t>“837NPRR-08 Calpine Comments 081617” posted Aug 16, 2017</a:t>
            </a:r>
          </a:p>
          <a:p>
            <a:pPr marL="685800" lvl="3">
              <a:lnSpc>
                <a:spcPct val="100000"/>
              </a:lnSpc>
              <a:spcBef>
                <a:spcPts val="0"/>
              </a:spcBef>
              <a:buFont typeface="Wingdings" panose="05000000000000000000" pitchFamily="2" charset="2"/>
              <a:buChar char="§"/>
            </a:pPr>
            <a:r>
              <a:rPr lang="en-US" sz="2200" dirty="0">
                <a:solidFill>
                  <a:srgbClr val="0070C0"/>
                </a:solidFill>
              </a:rPr>
              <a:t>Proposed rejection of NPRR. Calpine discussions at PLWG were focused mainly on rejection of cost threshold defining project Tier levels. </a:t>
            </a:r>
          </a:p>
          <a:p>
            <a:pPr marL="914400" lvl="3">
              <a:lnSpc>
                <a:spcPct val="100000"/>
              </a:lnSpc>
              <a:spcBef>
                <a:spcPts val="0"/>
              </a:spcBef>
              <a:buFont typeface="Wingdings" panose="05000000000000000000" pitchFamily="2" charset="2"/>
              <a:buChar char="§"/>
            </a:pPr>
            <a:r>
              <a:rPr lang="en-US" sz="2200" dirty="0">
                <a:solidFill>
                  <a:srgbClr val="FF0000"/>
                </a:solidFill>
              </a:rPr>
              <a:t>PLWG did not reach consensus to recommend rejection of the NPRR</a:t>
            </a:r>
          </a:p>
          <a:p>
            <a:pPr marL="457200" lvl="2">
              <a:lnSpc>
                <a:spcPct val="100000"/>
              </a:lnSpc>
              <a:spcBef>
                <a:spcPts val="0"/>
              </a:spcBef>
              <a:spcAft>
                <a:spcPts val="600"/>
              </a:spcAft>
              <a:buFont typeface="Calibri" panose="020F0502020204030204" pitchFamily="34" charset="0"/>
              <a:buChar char="−"/>
            </a:pPr>
            <a:r>
              <a:rPr lang="en-US" sz="2400" dirty="0" smtClean="0"/>
              <a:t>“</a:t>
            </a:r>
            <a:r>
              <a:rPr lang="fr-FR" sz="2400" dirty="0"/>
              <a:t>837NPRR-13 Reliant Energy Comments 102317 </a:t>
            </a:r>
            <a:r>
              <a:rPr lang="en-US" sz="2400" dirty="0"/>
              <a:t>” posted Oct 23, 2017</a:t>
            </a:r>
          </a:p>
          <a:p>
            <a:pPr marL="685800" lvl="3">
              <a:lnSpc>
                <a:spcPct val="100000"/>
              </a:lnSpc>
              <a:spcBef>
                <a:spcPts val="0"/>
              </a:spcBef>
              <a:buFont typeface="Wingdings" panose="05000000000000000000" pitchFamily="2" charset="2"/>
              <a:buChar char="§"/>
            </a:pPr>
            <a:r>
              <a:rPr lang="en-US" sz="2200" dirty="0">
                <a:solidFill>
                  <a:srgbClr val="0070C0"/>
                </a:solidFill>
              </a:rPr>
              <a:t>Modified Section 3.11.4.3(2) to allow Market Participants the ability to reclassify any project greater than $50M to a Tier 1 and any project less than $50M to a Tier 2 based solely on the cost of the project. </a:t>
            </a:r>
            <a:endParaRPr lang="en-US" sz="2200" dirty="0" smtClean="0">
              <a:solidFill>
                <a:srgbClr val="0070C0"/>
              </a:solidFill>
            </a:endParaRPr>
          </a:p>
          <a:p>
            <a:pPr marL="685800" lvl="3">
              <a:lnSpc>
                <a:spcPct val="100000"/>
              </a:lnSpc>
              <a:spcBef>
                <a:spcPts val="0"/>
              </a:spcBef>
              <a:buFont typeface="Wingdings" panose="05000000000000000000" pitchFamily="2" charset="2"/>
              <a:buChar char="§"/>
            </a:pPr>
            <a:r>
              <a:rPr lang="en-US" sz="2200" dirty="0" smtClean="0">
                <a:solidFill>
                  <a:srgbClr val="0070C0"/>
                </a:solidFill>
              </a:rPr>
              <a:t>Modified </a:t>
            </a:r>
            <a:r>
              <a:rPr lang="en-US" sz="2200" dirty="0">
                <a:solidFill>
                  <a:srgbClr val="0070C0"/>
                </a:solidFill>
              </a:rPr>
              <a:t>Section 3.11.4.7 </a:t>
            </a:r>
            <a:r>
              <a:rPr lang="en-US" sz="2200" dirty="0" smtClean="0">
                <a:solidFill>
                  <a:srgbClr val="0070C0"/>
                </a:solidFill>
              </a:rPr>
              <a:t>to elevate </a:t>
            </a:r>
            <a:r>
              <a:rPr lang="en-US" sz="2200" dirty="0">
                <a:solidFill>
                  <a:srgbClr val="0070C0"/>
                </a:solidFill>
              </a:rPr>
              <a:t>Tier 2 projects </a:t>
            </a:r>
            <a:r>
              <a:rPr lang="en-US" sz="2200" dirty="0" smtClean="0">
                <a:solidFill>
                  <a:srgbClr val="0070C0"/>
                </a:solidFill>
              </a:rPr>
              <a:t>to require </a:t>
            </a:r>
            <a:r>
              <a:rPr lang="en-US" sz="2200" dirty="0">
                <a:solidFill>
                  <a:srgbClr val="0070C0"/>
                </a:solidFill>
              </a:rPr>
              <a:t>ERCOT BOD endorsement. </a:t>
            </a:r>
            <a:endParaRPr lang="en-US" sz="2200" dirty="0" smtClean="0">
              <a:solidFill>
                <a:srgbClr val="0070C0"/>
              </a:solidFill>
            </a:endParaRPr>
          </a:p>
          <a:p>
            <a:pPr marL="685800" lvl="3">
              <a:lnSpc>
                <a:spcPct val="100000"/>
              </a:lnSpc>
              <a:spcBef>
                <a:spcPts val="0"/>
              </a:spcBef>
              <a:buFont typeface="Wingdings" panose="05000000000000000000" pitchFamily="2" charset="2"/>
              <a:buChar char="§"/>
            </a:pPr>
            <a:r>
              <a:rPr lang="en-US" sz="2200" dirty="0" smtClean="0">
                <a:solidFill>
                  <a:srgbClr val="0070C0"/>
                </a:solidFill>
              </a:rPr>
              <a:t>Modified Section 3.11.4.10(2) for RPG notification of project cost change by 10% instead of 25%.</a:t>
            </a:r>
            <a:endParaRPr lang="en-US" sz="2200" dirty="0">
              <a:solidFill>
                <a:srgbClr val="0070C0"/>
              </a:solidFill>
            </a:endParaRPr>
          </a:p>
          <a:p>
            <a:pPr marL="914400" lvl="3">
              <a:lnSpc>
                <a:spcPct val="100000"/>
              </a:lnSpc>
              <a:spcBef>
                <a:spcPts val="0"/>
              </a:spcBef>
              <a:buFont typeface="Wingdings" panose="05000000000000000000" pitchFamily="2" charset="2"/>
              <a:buChar char="§"/>
            </a:pPr>
            <a:r>
              <a:rPr lang="en-US" sz="2200" dirty="0">
                <a:solidFill>
                  <a:srgbClr val="FF0000"/>
                </a:solidFill>
              </a:rPr>
              <a:t>PLWG </a:t>
            </a:r>
            <a:r>
              <a:rPr lang="en-US" sz="2200" dirty="0" smtClean="0">
                <a:solidFill>
                  <a:srgbClr val="FF0000"/>
                </a:solidFill>
              </a:rPr>
              <a:t>did </a:t>
            </a:r>
            <a:r>
              <a:rPr lang="en-US" sz="2200" dirty="0">
                <a:solidFill>
                  <a:srgbClr val="FF0000"/>
                </a:solidFill>
              </a:rPr>
              <a:t>not </a:t>
            </a:r>
            <a:r>
              <a:rPr lang="en-US" sz="2200" dirty="0" smtClean="0">
                <a:solidFill>
                  <a:srgbClr val="FF0000"/>
                </a:solidFill>
              </a:rPr>
              <a:t>reach consensus on this set of comments, however, subsequent changes were made using this version.</a:t>
            </a:r>
            <a:endParaRPr lang="en-US" sz="2200" dirty="0">
              <a:solidFill>
                <a:srgbClr val="FF0000"/>
              </a:solidFill>
            </a:endParaRPr>
          </a:p>
          <a:p>
            <a:pPr marL="228600" lvl="1">
              <a:spcBef>
                <a:spcPts val="1000"/>
              </a:spcBef>
            </a:pPr>
            <a:endParaRPr lang="en-US" sz="2800" i="1" dirty="0" smtClean="0">
              <a:solidFill>
                <a:srgbClr val="FF000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7</a:t>
            </a:fld>
            <a:endParaRPr lang="en-US"/>
          </a:p>
        </p:txBody>
      </p:sp>
    </p:spTree>
    <p:extLst>
      <p:ext uri="{BB962C8B-B14F-4D97-AF65-F5344CB8AC3E}">
        <p14:creationId xmlns:p14="http://schemas.microsoft.com/office/powerpoint/2010/main" val="1342252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smtClean="0">
                <a:solidFill>
                  <a:srgbClr val="0070C0"/>
                </a:solidFill>
              </a:rPr>
              <a:t>ROS Assignments Update</a:t>
            </a:r>
            <a:endParaRPr lang="en-US" sz="3200" dirty="0">
              <a:solidFill>
                <a:srgbClr val="0070C0"/>
              </a:solidFill>
            </a:endParaRPr>
          </a:p>
          <a:p>
            <a:pPr>
              <a:lnSpc>
                <a:spcPct val="100000"/>
              </a:lnSpc>
              <a:spcBef>
                <a:spcPts val="600"/>
              </a:spcBef>
              <a:spcAft>
                <a:spcPts val="600"/>
              </a:spcAft>
            </a:pPr>
            <a:r>
              <a:rPr lang="en-US" sz="3200" dirty="0"/>
              <a:t>NPRR-837 Referral </a:t>
            </a:r>
            <a:r>
              <a:rPr lang="en-US" sz="3200" dirty="0" smtClean="0"/>
              <a:t>(</a:t>
            </a:r>
            <a:r>
              <a:rPr lang="en-US" sz="3200" dirty="0"/>
              <a:t>PLWG Review)</a:t>
            </a:r>
          </a:p>
          <a:p>
            <a:pPr marL="457200" lvl="2">
              <a:lnSpc>
                <a:spcPct val="100000"/>
              </a:lnSpc>
              <a:spcBef>
                <a:spcPts val="0"/>
              </a:spcBef>
              <a:spcAft>
                <a:spcPts val="600"/>
              </a:spcAft>
              <a:buFont typeface="Calibri" panose="020F0502020204030204" pitchFamily="34" charset="0"/>
              <a:buChar char="−"/>
            </a:pPr>
            <a:r>
              <a:rPr lang="en-US" sz="2400" dirty="0"/>
              <a:t>“</a:t>
            </a:r>
            <a:r>
              <a:rPr lang="fr-FR" sz="2400" dirty="0"/>
              <a:t>837NPRR-14 LCRA TSC Comments 111017 </a:t>
            </a:r>
            <a:r>
              <a:rPr lang="en-US" sz="2400" dirty="0"/>
              <a:t>” posted Nov 10, 2017</a:t>
            </a:r>
          </a:p>
          <a:p>
            <a:pPr marL="685800" lvl="3">
              <a:lnSpc>
                <a:spcPct val="100000"/>
              </a:lnSpc>
              <a:spcBef>
                <a:spcPts val="0"/>
              </a:spcBef>
              <a:buFont typeface="Wingdings" panose="05000000000000000000" pitchFamily="2" charset="2"/>
              <a:buChar char="§"/>
            </a:pPr>
            <a:r>
              <a:rPr lang="en-US" sz="2200" dirty="0">
                <a:solidFill>
                  <a:srgbClr val="0070C0"/>
                </a:solidFill>
              </a:rPr>
              <a:t>Proposed rejection of the changes recommended by Reliant Energy, because Section 3.11.4.3(2) already allows ERCOT to change the project Tier level based on stakeholder comments, ERCOT analysis or system impact of the project. </a:t>
            </a:r>
            <a:endParaRPr lang="en-US" sz="2200" dirty="0" smtClean="0">
              <a:solidFill>
                <a:srgbClr val="0070C0"/>
              </a:solidFill>
            </a:endParaRPr>
          </a:p>
          <a:p>
            <a:pPr marL="914400" lvl="3">
              <a:lnSpc>
                <a:spcPct val="100000"/>
              </a:lnSpc>
              <a:spcBef>
                <a:spcPts val="0"/>
              </a:spcBef>
              <a:buFont typeface="Wingdings" panose="05000000000000000000" pitchFamily="2" charset="2"/>
              <a:buChar char="§"/>
            </a:pPr>
            <a:r>
              <a:rPr lang="en-US" sz="2200" dirty="0">
                <a:solidFill>
                  <a:srgbClr val="FF0000"/>
                </a:solidFill>
              </a:rPr>
              <a:t>PLWG did not reach </a:t>
            </a:r>
            <a:r>
              <a:rPr lang="en-US" sz="2200" dirty="0" smtClean="0">
                <a:solidFill>
                  <a:srgbClr val="FF0000"/>
                </a:solidFill>
              </a:rPr>
              <a:t>consensus on this set of comments, </a:t>
            </a:r>
            <a:r>
              <a:rPr lang="en-US" sz="2200" dirty="0">
                <a:solidFill>
                  <a:srgbClr val="FF0000"/>
                </a:solidFill>
              </a:rPr>
              <a:t>however, subsequent changes were made using this version.</a:t>
            </a:r>
          </a:p>
          <a:p>
            <a:pPr marL="685800" lvl="3">
              <a:lnSpc>
                <a:spcPct val="100000"/>
              </a:lnSpc>
              <a:spcBef>
                <a:spcPts val="0"/>
              </a:spcBef>
              <a:buFont typeface="Wingdings" panose="05000000000000000000" pitchFamily="2" charset="2"/>
              <a:buChar char="§"/>
            </a:pPr>
            <a:r>
              <a:rPr lang="en-US" sz="2200" dirty="0" smtClean="0">
                <a:solidFill>
                  <a:srgbClr val="0070C0"/>
                </a:solidFill>
              </a:rPr>
              <a:t>Proposed </a:t>
            </a:r>
            <a:r>
              <a:rPr lang="en-US" sz="2200" dirty="0">
                <a:solidFill>
                  <a:srgbClr val="0070C0"/>
                </a:solidFill>
              </a:rPr>
              <a:t>deletion of Section 3.11.4.10(2), because project cost updates are already available through the PUCT Monthly Construction </a:t>
            </a:r>
            <a:r>
              <a:rPr lang="en-US" sz="2200" dirty="0" smtClean="0">
                <a:solidFill>
                  <a:srgbClr val="0070C0"/>
                </a:solidFill>
              </a:rPr>
              <a:t>Report and through other means. </a:t>
            </a:r>
          </a:p>
          <a:p>
            <a:pPr marL="914400" lvl="3">
              <a:lnSpc>
                <a:spcPct val="100000"/>
              </a:lnSpc>
              <a:spcBef>
                <a:spcPts val="0"/>
              </a:spcBef>
              <a:buFont typeface="Wingdings" panose="05000000000000000000" pitchFamily="2" charset="2"/>
              <a:buChar char="§"/>
            </a:pPr>
            <a:r>
              <a:rPr lang="en-US" sz="2200" dirty="0">
                <a:solidFill>
                  <a:schemeClr val="accent2"/>
                </a:solidFill>
              </a:rPr>
              <a:t>PLWG </a:t>
            </a:r>
            <a:r>
              <a:rPr lang="en-US" sz="2200" dirty="0" smtClean="0">
                <a:solidFill>
                  <a:schemeClr val="accent2"/>
                </a:solidFill>
              </a:rPr>
              <a:t>consensus to delete with caveat that project cost data should be available to the market. This includes a review of why “TPIT with cost” is not available to the market and a push for PUCT to enforce requirements for the Monthly Construction Report to be provided in its native format.</a:t>
            </a:r>
            <a:endParaRPr lang="en-US" sz="2200" dirty="0">
              <a:solidFill>
                <a:schemeClr val="accent2"/>
              </a:solidFill>
            </a:endParaRPr>
          </a:p>
          <a:p>
            <a:pPr marL="228600" lvl="1">
              <a:spcBef>
                <a:spcPts val="1000"/>
              </a:spcBef>
            </a:pPr>
            <a:endParaRPr lang="en-US" sz="2800" i="1" dirty="0" smtClean="0">
              <a:solidFill>
                <a:srgbClr val="FF000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8</a:t>
            </a:fld>
            <a:endParaRPr lang="en-US"/>
          </a:p>
        </p:txBody>
      </p:sp>
    </p:spTree>
    <p:extLst>
      <p:ext uri="{BB962C8B-B14F-4D97-AF65-F5344CB8AC3E}">
        <p14:creationId xmlns:p14="http://schemas.microsoft.com/office/powerpoint/2010/main" val="4181248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10972800" cy="5943600"/>
          </a:xfrm>
        </p:spPr>
        <p:txBody>
          <a:bodyPr>
            <a:noAutofit/>
          </a:bodyPr>
          <a:lstStyle/>
          <a:p>
            <a:pPr marL="0" indent="0">
              <a:buNone/>
            </a:pPr>
            <a:r>
              <a:rPr lang="en-US" sz="3200" dirty="0" smtClean="0">
                <a:solidFill>
                  <a:srgbClr val="0070C0"/>
                </a:solidFill>
              </a:rPr>
              <a:t>ROS Assignments Update</a:t>
            </a:r>
            <a:endParaRPr lang="en-US" sz="3200" dirty="0">
              <a:solidFill>
                <a:srgbClr val="0070C0"/>
              </a:solidFill>
            </a:endParaRPr>
          </a:p>
          <a:p>
            <a:pPr>
              <a:lnSpc>
                <a:spcPct val="100000"/>
              </a:lnSpc>
              <a:spcBef>
                <a:spcPts val="600"/>
              </a:spcBef>
              <a:spcAft>
                <a:spcPts val="600"/>
              </a:spcAft>
            </a:pPr>
            <a:r>
              <a:rPr lang="en-US" sz="3200" dirty="0"/>
              <a:t>NPRR-837 </a:t>
            </a:r>
            <a:r>
              <a:rPr lang="en-US" sz="3200" dirty="0" smtClean="0"/>
              <a:t>Referral (PLWG </a:t>
            </a:r>
            <a:r>
              <a:rPr lang="en-US" sz="3200" dirty="0"/>
              <a:t>Review)</a:t>
            </a:r>
          </a:p>
          <a:p>
            <a:pPr marL="457200" lvl="2">
              <a:lnSpc>
                <a:spcPct val="100000"/>
              </a:lnSpc>
              <a:spcBef>
                <a:spcPts val="0"/>
              </a:spcBef>
              <a:spcAft>
                <a:spcPts val="600"/>
              </a:spcAft>
              <a:buFont typeface="Calibri" panose="020F0502020204030204" pitchFamily="34" charset="0"/>
              <a:buChar char="−"/>
            </a:pPr>
            <a:r>
              <a:rPr lang="en-US" sz="2400" dirty="0"/>
              <a:t>“837NPRR-15 CEI Comments 120417 ” posted Dec 04, 2017</a:t>
            </a:r>
          </a:p>
          <a:p>
            <a:pPr marL="685800" lvl="3">
              <a:lnSpc>
                <a:spcPct val="100000"/>
              </a:lnSpc>
              <a:spcBef>
                <a:spcPts val="0"/>
              </a:spcBef>
              <a:buFont typeface="Wingdings" panose="05000000000000000000" pitchFamily="2" charset="2"/>
              <a:buChar char="§"/>
            </a:pPr>
            <a:r>
              <a:rPr lang="en-US" sz="2200" dirty="0">
                <a:solidFill>
                  <a:srgbClr val="0070C0"/>
                </a:solidFill>
              </a:rPr>
              <a:t>Proposed deletion of Section 3.11.4.11 (Non-TSP Funded Projects). CEI believes this should not be allowed under current processes and that the ROS and WMS need to clarify specific circumstances where this could be allowed. </a:t>
            </a:r>
            <a:endParaRPr lang="en-US" sz="2200" dirty="0" smtClean="0">
              <a:solidFill>
                <a:srgbClr val="0070C0"/>
              </a:solidFill>
            </a:endParaRPr>
          </a:p>
          <a:p>
            <a:pPr marL="914400" lvl="3">
              <a:lnSpc>
                <a:spcPct val="100000"/>
              </a:lnSpc>
              <a:spcBef>
                <a:spcPts val="0"/>
              </a:spcBef>
              <a:buFont typeface="Wingdings" panose="05000000000000000000" pitchFamily="2" charset="2"/>
              <a:buChar char="§"/>
            </a:pPr>
            <a:r>
              <a:rPr lang="en-US" sz="2200" dirty="0">
                <a:solidFill>
                  <a:srgbClr val="FF0000"/>
                </a:solidFill>
              </a:rPr>
              <a:t>PLWG </a:t>
            </a:r>
            <a:r>
              <a:rPr lang="en-US" sz="2200" dirty="0" smtClean="0">
                <a:solidFill>
                  <a:srgbClr val="FF0000"/>
                </a:solidFill>
              </a:rPr>
              <a:t>did </a:t>
            </a:r>
            <a:r>
              <a:rPr lang="en-US" sz="2200" dirty="0">
                <a:solidFill>
                  <a:srgbClr val="FF0000"/>
                </a:solidFill>
              </a:rPr>
              <a:t>not </a:t>
            </a:r>
            <a:r>
              <a:rPr lang="en-US" sz="2200" dirty="0" smtClean="0">
                <a:solidFill>
                  <a:srgbClr val="FF0000"/>
                </a:solidFill>
              </a:rPr>
              <a:t>reached consensus on this set of comments</a:t>
            </a:r>
          </a:p>
          <a:p>
            <a:pPr marL="914400" lvl="3">
              <a:lnSpc>
                <a:spcPct val="100000"/>
              </a:lnSpc>
              <a:spcBef>
                <a:spcPts val="0"/>
              </a:spcBef>
              <a:buFont typeface="Wingdings" panose="05000000000000000000" pitchFamily="2" charset="2"/>
              <a:buChar char="§"/>
            </a:pPr>
            <a:endParaRPr lang="en-US" sz="2200" dirty="0">
              <a:solidFill>
                <a:srgbClr val="FF0000"/>
              </a:solidFill>
            </a:endParaRPr>
          </a:p>
          <a:p>
            <a:pPr marL="457200" lvl="2">
              <a:lnSpc>
                <a:spcPct val="100000"/>
              </a:lnSpc>
              <a:spcBef>
                <a:spcPts val="0"/>
              </a:spcBef>
              <a:spcAft>
                <a:spcPts val="600"/>
              </a:spcAft>
              <a:buFont typeface="Calibri" panose="020F0502020204030204" pitchFamily="34" charset="0"/>
              <a:buChar char="−"/>
            </a:pPr>
            <a:r>
              <a:rPr lang="en-US" sz="2400" dirty="0" smtClean="0"/>
              <a:t>“</a:t>
            </a:r>
            <a:r>
              <a:rPr lang="fr-FR" sz="2400" dirty="0"/>
              <a:t>837NPRR-16 ERCOT Comments 120417</a:t>
            </a:r>
            <a:r>
              <a:rPr lang="en-US" sz="2400" dirty="0"/>
              <a:t>” posted Dec 04, 2017</a:t>
            </a:r>
          </a:p>
          <a:p>
            <a:pPr marL="685800" lvl="3">
              <a:lnSpc>
                <a:spcPct val="100000"/>
              </a:lnSpc>
              <a:spcBef>
                <a:spcPts val="0"/>
              </a:spcBef>
              <a:buFont typeface="Wingdings" panose="05000000000000000000" pitchFamily="2" charset="2"/>
              <a:buChar char="§"/>
            </a:pPr>
            <a:r>
              <a:rPr lang="en-US" sz="2200" dirty="0" smtClean="0">
                <a:solidFill>
                  <a:srgbClr val="0070C0"/>
                </a:solidFill>
              </a:rPr>
              <a:t>Revised Business Case to clarify intent of NPRR</a:t>
            </a:r>
          </a:p>
          <a:p>
            <a:pPr marL="685800" lvl="3">
              <a:lnSpc>
                <a:spcPct val="100000"/>
              </a:lnSpc>
              <a:spcBef>
                <a:spcPts val="0"/>
              </a:spcBef>
              <a:buFont typeface="Wingdings" panose="05000000000000000000" pitchFamily="2" charset="2"/>
              <a:buChar char="§"/>
            </a:pPr>
            <a:r>
              <a:rPr lang="en-US" sz="2200" dirty="0" smtClean="0">
                <a:solidFill>
                  <a:srgbClr val="0070C0"/>
                </a:solidFill>
              </a:rPr>
              <a:t>Provide effective date of one year after ERCOT BOD approval for new requirements.</a:t>
            </a:r>
          </a:p>
          <a:p>
            <a:pPr marL="685800" lvl="3">
              <a:lnSpc>
                <a:spcPct val="100000"/>
              </a:lnSpc>
              <a:spcBef>
                <a:spcPts val="0"/>
              </a:spcBef>
              <a:buFont typeface="Wingdings" panose="05000000000000000000" pitchFamily="2" charset="2"/>
              <a:buChar char="§"/>
            </a:pPr>
            <a:r>
              <a:rPr lang="en-US" sz="2200" dirty="0" smtClean="0">
                <a:solidFill>
                  <a:srgbClr val="0070C0"/>
                </a:solidFill>
              </a:rPr>
              <a:t>Removed requirement for Tier 2 project review by the ERCOT BOD, introduced by Reliant Energy comments</a:t>
            </a:r>
          </a:p>
          <a:p>
            <a:pPr marL="914400" lvl="3">
              <a:lnSpc>
                <a:spcPct val="100000"/>
              </a:lnSpc>
              <a:spcBef>
                <a:spcPts val="0"/>
              </a:spcBef>
              <a:buFont typeface="Wingdings" panose="05000000000000000000" pitchFamily="2" charset="2"/>
              <a:buChar char="§"/>
            </a:pPr>
            <a:r>
              <a:rPr lang="en-US" sz="2200" dirty="0" smtClean="0">
                <a:solidFill>
                  <a:srgbClr val="FF0000"/>
                </a:solidFill>
              </a:rPr>
              <a:t>PLWG did </a:t>
            </a:r>
            <a:r>
              <a:rPr lang="en-US" sz="2200" dirty="0">
                <a:solidFill>
                  <a:srgbClr val="FF0000"/>
                </a:solidFill>
              </a:rPr>
              <a:t>not reached </a:t>
            </a:r>
            <a:r>
              <a:rPr lang="en-US" sz="2200" dirty="0" smtClean="0">
                <a:solidFill>
                  <a:srgbClr val="FF0000"/>
                </a:solidFill>
              </a:rPr>
              <a:t>consensus on this set of comments</a:t>
            </a:r>
          </a:p>
          <a:p>
            <a:pPr marL="1485900" lvl="3" indent="-342900">
              <a:buFont typeface="Wingdings" panose="05000000000000000000" pitchFamily="2" charset="2"/>
              <a:buChar char="§"/>
            </a:pPr>
            <a:endParaRPr lang="en-US" sz="2200" dirty="0" smtClean="0">
              <a:solidFill>
                <a:srgbClr val="FF0000"/>
              </a:solidFill>
            </a:endParaRPr>
          </a:p>
          <a:p>
            <a:pPr marL="228600" lvl="1">
              <a:spcBef>
                <a:spcPts val="1000"/>
              </a:spcBef>
            </a:pPr>
            <a:endParaRPr lang="en-US" sz="2800" i="1" dirty="0" smtClean="0">
              <a:solidFill>
                <a:srgbClr val="FF0000"/>
              </a:solidFill>
            </a:endParaRPr>
          </a:p>
        </p:txBody>
      </p:sp>
      <p:sp>
        <p:nvSpPr>
          <p:cNvPr id="5" name="Slide Number Placeholder 4"/>
          <p:cNvSpPr>
            <a:spLocks noGrp="1"/>
          </p:cNvSpPr>
          <p:nvPr>
            <p:ph type="sldNum" sz="quarter" idx="12"/>
          </p:nvPr>
        </p:nvSpPr>
        <p:spPr/>
        <p:txBody>
          <a:bodyPr/>
          <a:lstStyle/>
          <a:p>
            <a:fld id="{766E75FC-E809-46DE-8500-F35407BC62BE}" type="slidenum">
              <a:rPr lang="en-US" smtClean="0"/>
              <a:t>9</a:t>
            </a:fld>
            <a:endParaRPr lang="en-US"/>
          </a:p>
        </p:txBody>
      </p:sp>
    </p:spTree>
    <p:extLst>
      <p:ext uri="{BB962C8B-B14F-4D97-AF65-F5344CB8AC3E}">
        <p14:creationId xmlns:p14="http://schemas.microsoft.com/office/powerpoint/2010/main" val="1915457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1996</TotalTime>
  <Words>1315</Words>
  <Application>Microsoft Office PowerPoint</Application>
  <PresentationFormat>Widescreen</PresentationFormat>
  <Paragraphs>141</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PLWG Report to ROS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dc:title>
  <dc:creator>Charles DeWitt</dc:creator>
  <cp:lastModifiedBy>Bowen, Kenneth</cp:lastModifiedBy>
  <cp:revision>198</cp:revision>
  <dcterms:created xsi:type="dcterms:W3CDTF">2016-08-31T14:31:10Z</dcterms:created>
  <dcterms:modified xsi:type="dcterms:W3CDTF">2018-01-05T21:35:11Z</dcterms:modified>
</cp:coreProperties>
</file>