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62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62CBD-ECE5-41A7-8940-830D4572AB79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A899C-345F-41E7-9B3F-1C1AD341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8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6B7D5-6743-4597-8DC8-62FCEEC9F14F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D3122-E808-4AA7-80B0-DB135C7DD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0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6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39D6-1B32-43D0-83D9-B3737F9736F7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30C4-03A9-4186-B978-F39F9C396798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0C9E-CC07-4065-B771-94339804434C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2E43-D1CE-434C-BCC8-180E7BF47DDD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4723-5809-4A65-8D06-EB5C11768600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E329-6D46-4DB3-878D-54AD91987A38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32B4-65A4-45F2-AA50-E9832F070771}" type="datetime1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02D0-0BC8-4202-BE33-31919E5C2956}" type="datetime1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EE12-C94D-4227-814C-AE799D83D443}" type="datetime1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CFED-9496-4D6E-A623-143EB9068456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D20-6AE5-4562-9C58-55E70961EE77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78CF-B09A-49BB-8D5A-8331BED571C5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DSWG Update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10, 2018</a:t>
            </a:r>
          </a:p>
          <a:p>
            <a:r>
              <a:rPr lang="en-US" dirty="0" smtClean="0"/>
              <a:t>David Thompson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DSWG January 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3109"/>
            <a:ext cx="10515600" cy="4765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Leadership Nominations</a:t>
            </a:r>
          </a:p>
          <a:p>
            <a:pPr marL="457200" lvl="1" indent="0">
              <a:buNone/>
            </a:pPr>
            <a:r>
              <a:rPr lang="en-US" sz="2800" dirty="0" smtClean="0"/>
              <a:t>Chair – Tim Carter (MP2 Energy)</a:t>
            </a:r>
          </a:p>
          <a:p>
            <a:pPr marL="457200" lvl="1" indent="0">
              <a:buNone/>
            </a:pPr>
            <a:r>
              <a:rPr lang="en-US" sz="2800" dirty="0" smtClean="0"/>
              <a:t>Vice Chair – Mona Tierney-Lloyd (</a:t>
            </a:r>
            <a:r>
              <a:rPr lang="en-US" sz="2800" dirty="0" err="1" smtClean="0"/>
              <a:t>EnerNOC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800" dirty="0" smtClean="0"/>
              <a:t>Vice Chair – David Thompson (Pedernales Electric Cooperative)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dirty="0"/>
              <a:t>Next Meeting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/>
              <a:t>M</a:t>
            </a:r>
            <a:r>
              <a:rPr lang="en-US" dirty="0" smtClean="0"/>
              <a:t>oved </a:t>
            </a:r>
            <a:r>
              <a:rPr lang="en-US" dirty="0" smtClean="0"/>
              <a:t>from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February 19, 2018</a:t>
            </a:r>
          </a:p>
          <a:p>
            <a:pPr marL="0" indent="0">
              <a:buNone/>
            </a:pPr>
            <a:r>
              <a:rPr lang="en-US" dirty="0" smtClean="0"/>
              <a:t>	to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February </a:t>
            </a:r>
            <a:r>
              <a:rPr lang="en-US" dirty="0"/>
              <a:t>23, 2018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2017 DSWG Goal </a:t>
            </a:r>
            <a:r>
              <a:rPr lang="en-US" sz="3600" dirty="0" smtClean="0"/>
              <a:t>Review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65428"/>
              </p:ext>
            </p:extLst>
          </p:nvPr>
        </p:nvGraphicFramePr>
        <p:xfrm>
          <a:off x="838200" y="1138237"/>
          <a:ext cx="10299700" cy="5400675"/>
        </p:xfrm>
        <a:graphic>
          <a:graphicData uri="http://schemas.openxmlformats.org/drawingml/2006/table">
            <a:tbl>
              <a:tblPr/>
              <a:tblGrid>
                <a:gridCol w="2323384"/>
                <a:gridCol w="1942501"/>
                <a:gridCol w="2463041"/>
                <a:gridCol w="3570774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Goal 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Deliverables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 and Post Report Analysis for DR (4CP, Rep Surveys) on ERCOT website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information, create SCR if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ERS Data Transport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Develop, Train and Implement Changes required for ERS ERID/Offer workbook process due to update of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code.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Changes fully implemented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Continue to assess the way DR, retail rate structures and Energy Efficiency is counted in the CDR.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DSWG should review any proposals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 Annual goal for DSWG at this time. Goal will be carried over to 2018 Goals.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Update how we report ERS in the CDR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how ERS growth is predicted in CDR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 Annual goal for DSWG at this time. Goal will be carried over to 2018 Goals.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 and review/monitor compliance requirements for engine participation in ERCOT demand response programs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information from relevant regulatory authorities clarifying when engines can participate in demand response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TCEQ updated DSWG, TCEQ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Emand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Response Memo dated 9.13.17 posted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 how we would implement local deployment for ERS and/or MRA language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protocols consistent with PUCT direction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Closed rulemaking Project 45927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9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2017 DSWG Goal </a:t>
            </a:r>
            <a:r>
              <a:rPr lang="en-US" sz="3600" dirty="0" smtClean="0"/>
              <a:t>Review Continued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89604"/>
              </p:ext>
            </p:extLst>
          </p:nvPr>
        </p:nvGraphicFramePr>
        <p:xfrm>
          <a:off x="838200" y="1183074"/>
          <a:ext cx="10760677" cy="5388092"/>
        </p:xfrm>
        <a:graphic>
          <a:graphicData uri="http://schemas.openxmlformats.org/drawingml/2006/table">
            <a:tbl>
              <a:tblPr/>
              <a:tblGrid>
                <a:gridCol w="2427370"/>
                <a:gridCol w="2029440"/>
                <a:gridCol w="2573278"/>
                <a:gridCol w="3730589"/>
              </a:tblGrid>
              <a:tr h="205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Goal Description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Deliverables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</a:tr>
              <a:tr h="13876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Evaluate if DSWG has Role in DER Activities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with ETWG and ERCOT to determine if gaps exist; get clarity from WMS if necessary to determine DSWG's role (where is the ETWG/DSWG boundary?)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Progress - Goal carried over for 2018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 wanting additional clarification so this goal has been rewritten and included as a 2018 DSWG Goal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annual report on demand response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due date and/or data collection frequency; improve/update category definitions; NPRR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Progress - Goal carried over for 2018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 code updated/run by mid-Dec for 2015; 2016 will be completed by in first quarter of 2017. NPRR expected next year regarding data collection process.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Evaluation of  Loads in SCED (something like NPRR 777 or MIRTM)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white paper for simpler method for DR to participate in SCED effectively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Progress - Goal carried over for 2018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to Proxy G presented.  Discussion ongoing at PUCT. Goal carried forward for 2018. Included as a larger scoped goal of evaluating needs and oppurtunities for Loads and DERs.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Side Non-Transmission Alternatives to Transmission Buildout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Explore current planning process, understand any other alternative methods used elsewhere, evaluate potential changes in ERCOT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Progress - Goal carried over for 2018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gave presentation on planning.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5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WMS Assignment to address DR deployment impacts on SCED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NPRR 626 as a preliminary deliverable with some historical review once implemented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Progress - Goal carried over for 2018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82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2017 DSWG Goal </a:t>
            </a:r>
            <a:r>
              <a:rPr lang="en-US" sz="3600" dirty="0" smtClean="0"/>
              <a:t>Review Continued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75853"/>
              </p:ext>
            </p:extLst>
          </p:nvPr>
        </p:nvGraphicFramePr>
        <p:xfrm>
          <a:off x="838200" y="1598677"/>
          <a:ext cx="10515600" cy="1948815"/>
        </p:xfrm>
        <a:graphic>
          <a:graphicData uri="http://schemas.openxmlformats.org/drawingml/2006/table">
            <a:tbl>
              <a:tblPr/>
              <a:tblGrid>
                <a:gridCol w="2372086"/>
                <a:gridCol w="1983219"/>
                <a:gridCol w="2514671"/>
                <a:gridCol w="3645624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Goal 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Deliverables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Modify rules where conflicts exist for DR participation in multiple programs and multiple parties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 Revisions and/or Changes to the TR &amp; SOW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complete, in progress (still part of LRIS v2)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 keep on parking deck if problem arises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the effort to allow 3rd party DR providers to participate in SCED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Recommendation for next steps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approach presented to WMS and TAC,  additional work in progress (still part of LRIS v2).  Discuss next steps at/  meeting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 monitor PUCT Project 41061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88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2018 DSWG Goals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72694"/>
              </p:ext>
            </p:extLst>
          </p:nvPr>
        </p:nvGraphicFramePr>
        <p:xfrm>
          <a:off x="838199" y="1286190"/>
          <a:ext cx="10515602" cy="5024174"/>
        </p:xfrm>
        <a:graphic>
          <a:graphicData uri="http://schemas.openxmlformats.org/drawingml/2006/table">
            <a:tbl>
              <a:tblPr/>
              <a:tblGrid>
                <a:gridCol w="5184436"/>
                <a:gridCol w="3741598"/>
                <a:gridCol w="1589568"/>
              </a:tblGrid>
              <a:tr h="308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Goal 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Deliverables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Schedule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</a:tr>
              <a:tr h="602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current methodology on how ERCOT reports ERS in the CDR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Make recommendations as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1st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 DSWG role with market-related issues for in-front of and behind-the-meter DERs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at WMS; change DSWG Procedures if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1st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Analyze current accuracy of and review potential improvements to the indicative pricing tool to improve accuracy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Recommend changes as needed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2nd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Evaluate new operational opportunities and needs for DR / DERs in ERCOT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Operations to present to DSWG; recommendations as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2nd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MRA process; including, but not limited to: timing, notifications, contract definitions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NPRRs and make recommended changes as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2nd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Evaluate ERS risk factors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OBD if necessary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2nd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8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2018 DSWG Goals Continued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86789"/>
              </p:ext>
            </p:extLst>
          </p:nvPr>
        </p:nvGraphicFramePr>
        <p:xfrm>
          <a:off x="838199" y="1256044"/>
          <a:ext cx="10515602" cy="5024174"/>
        </p:xfrm>
        <a:graphic>
          <a:graphicData uri="http://schemas.openxmlformats.org/drawingml/2006/table">
            <a:tbl>
              <a:tblPr/>
              <a:tblGrid>
                <a:gridCol w="5184436"/>
                <a:gridCol w="3741598"/>
                <a:gridCol w="1589568"/>
              </a:tblGrid>
              <a:tr h="308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Goal 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Deliverables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Schedule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3838"/>
                    </a:solidFill>
                  </a:tcPr>
                </a:tc>
              </a:tr>
              <a:tr h="8961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Formalize REP/ NOIE reporting requirements, process &amp; compliance on demand response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 NPRR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3rd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Investigate the ERCOT transmission planning process to include NWAs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 or NPRR to allow for the identification and consideration on NWAs in the planning process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3rd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of DR / DERs at distribution level and impacts with wholesale markets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whitepaper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3rd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Continue to assess the way DR, retail rate structures and energy efficiency is counted in the CDR.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of 4th Qtr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WMS assignment to address DR deployment impacts on SCED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 NPRR 626 as a preliminary deliverable with some historical review once implemented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881</Words>
  <Application>Microsoft Office PowerPoint</Application>
  <PresentationFormat>Widescreen</PresentationFormat>
  <Paragraphs>131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DSWG Update to WMS</vt:lpstr>
      <vt:lpstr>DSWG January 8th Meeting</vt:lpstr>
      <vt:lpstr>2017 DSWG Goal Review</vt:lpstr>
      <vt:lpstr>2017 DSWG Goal Review Continued</vt:lpstr>
      <vt:lpstr>2017 DSWG Goal Review Continued</vt:lpstr>
      <vt:lpstr>2018 DSWG Goals</vt:lpstr>
      <vt:lpstr>2018 DSWG Goals Continued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Thompson, David</cp:lastModifiedBy>
  <cp:revision>29</cp:revision>
  <dcterms:created xsi:type="dcterms:W3CDTF">2015-09-02T01:58:28Z</dcterms:created>
  <dcterms:modified xsi:type="dcterms:W3CDTF">2018-01-09T22:29:29Z</dcterms:modified>
</cp:coreProperties>
</file>