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5A9B13-FF14-4993-B1B9-05507F2C8C6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A9877-D5B3-4B76-AC1C-4C1844BD4E89}">
      <dgm:prSet phldrT="[Text]"/>
      <dgm:spPr/>
      <dgm:t>
        <a:bodyPr/>
        <a:lstStyle/>
        <a:p>
          <a:r>
            <a:rPr lang="en-US" dirty="0" smtClean="0"/>
            <a:t>Advanced Metering Working Group (</a:t>
          </a:r>
          <a:r>
            <a:rPr lang="en-US" dirty="0" err="1" smtClean="0"/>
            <a:t>AMWG</a:t>
          </a:r>
          <a:r>
            <a:rPr lang="en-US" dirty="0" smtClean="0"/>
            <a:t>)*</a:t>
          </a:r>
          <a:endParaRPr lang="en-US" dirty="0"/>
        </a:p>
      </dgm:t>
    </dgm:pt>
    <dgm:pt modelId="{9C4C0406-E41F-410A-8F01-B406679A2BC4}" type="parTrans" cxnId="{66B9813A-7F15-4902-8A27-D1A6BBF7B630}">
      <dgm:prSet/>
      <dgm:spPr/>
      <dgm:t>
        <a:bodyPr/>
        <a:lstStyle/>
        <a:p>
          <a:endParaRPr lang="en-US"/>
        </a:p>
      </dgm:t>
    </dgm:pt>
    <dgm:pt modelId="{9CA4DD21-A46F-43E5-BAD2-54AD6A9EB690}" type="sibTrans" cxnId="{66B9813A-7F15-4902-8A27-D1A6BBF7B630}">
      <dgm:prSet/>
      <dgm:spPr/>
      <dgm:t>
        <a:bodyPr/>
        <a:lstStyle/>
        <a:p>
          <a:endParaRPr lang="en-US"/>
        </a:p>
      </dgm:t>
    </dgm:pt>
    <dgm:pt modelId="{0EB28CAF-535A-43CF-B2C5-ED07AAC09F47}">
      <dgm:prSet phldrT="[Text]"/>
      <dgm:spPr/>
      <dgm:t>
        <a:bodyPr/>
        <a:lstStyle/>
        <a:p>
          <a:r>
            <a:rPr lang="en-US" dirty="0" smtClean="0"/>
            <a:t>Texas Standard Electronic Transaction Working Group (Texas SET WG)</a:t>
          </a:r>
          <a:endParaRPr lang="en-US" dirty="0"/>
        </a:p>
      </dgm:t>
    </dgm:pt>
    <dgm:pt modelId="{EC40ECF4-CE0F-4A86-800C-371FDBC6B8AA}" type="parTrans" cxnId="{A31AC85B-AB3B-47FF-963E-EBA7DB80E1E7}">
      <dgm:prSet/>
      <dgm:spPr/>
      <dgm:t>
        <a:bodyPr/>
        <a:lstStyle/>
        <a:p>
          <a:endParaRPr lang="en-US"/>
        </a:p>
      </dgm:t>
    </dgm:pt>
    <dgm:pt modelId="{110E44C9-9CE6-4C99-AE9D-B2E6B2F52BC8}" type="sibTrans" cxnId="{A31AC85B-AB3B-47FF-963E-EBA7DB80E1E7}">
      <dgm:prSet/>
      <dgm:spPr/>
      <dgm:t>
        <a:bodyPr/>
        <a:lstStyle/>
        <a:p>
          <a:endParaRPr lang="en-US"/>
        </a:p>
      </dgm:t>
    </dgm:pt>
    <dgm:pt modelId="{B9E64659-6CB4-4402-86A5-94A618DE6B69}">
      <dgm:prSet phldrT="[Text]"/>
      <dgm:spPr/>
      <dgm:t>
        <a:bodyPr/>
        <a:lstStyle/>
        <a:p>
          <a:r>
            <a:rPr lang="en-US" dirty="0" smtClean="0"/>
            <a:t> Combination of the</a:t>
          </a:r>
        </a:p>
        <a:p>
          <a:r>
            <a:rPr lang="en-US" dirty="0" smtClean="0"/>
            <a:t> Texas Data Transport and MarkeTrak Systems Working Group (TDTMS WG)</a:t>
          </a:r>
        </a:p>
        <a:p>
          <a:r>
            <a:rPr lang="en-US" dirty="0" smtClean="0"/>
            <a:t>and the</a:t>
          </a:r>
        </a:p>
        <a:p>
          <a:r>
            <a:rPr lang="en-US" dirty="0" smtClean="0"/>
            <a:t>Market Data Working Group (MDWG)</a:t>
          </a:r>
          <a:endParaRPr lang="en-US" dirty="0"/>
        </a:p>
      </dgm:t>
    </dgm:pt>
    <dgm:pt modelId="{3FE3B8A6-D915-4FB1-B1E0-BFB2CF0A4FC2}" type="parTrans" cxnId="{C225E3DF-A9DC-4A09-8805-355CE0E2641C}">
      <dgm:prSet/>
      <dgm:spPr/>
      <dgm:t>
        <a:bodyPr/>
        <a:lstStyle/>
        <a:p>
          <a:endParaRPr lang="en-US"/>
        </a:p>
      </dgm:t>
    </dgm:pt>
    <dgm:pt modelId="{C390AD44-1A0C-41B8-9988-18A20B694030}" type="sibTrans" cxnId="{C225E3DF-A9DC-4A09-8805-355CE0E2641C}">
      <dgm:prSet/>
      <dgm:spPr/>
      <dgm:t>
        <a:bodyPr/>
        <a:lstStyle/>
        <a:p>
          <a:endParaRPr lang="en-US"/>
        </a:p>
      </dgm:t>
    </dgm:pt>
    <dgm:pt modelId="{594C59B6-1012-4688-83E3-13C0883FA732}">
      <dgm:prSet phldrT="[Text]"/>
      <dgm:spPr/>
      <dgm:t>
        <a:bodyPr/>
        <a:lstStyle/>
        <a:p>
          <a:r>
            <a:rPr lang="en-US" dirty="0" smtClean="0"/>
            <a:t>Communications and Settlements Working Group (CSWG)</a:t>
          </a:r>
          <a:endParaRPr lang="en-US" dirty="0"/>
        </a:p>
      </dgm:t>
    </dgm:pt>
    <dgm:pt modelId="{5831E872-E1AE-4D5B-983B-B505F2A94523}" type="parTrans" cxnId="{DF1BC216-3663-43FA-AC32-F637D27C9B33}">
      <dgm:prSet/>
      <dgm:spPr/>
      <dgm:t>
        <a:bodyPr/>
        <a:lstStyle/>
        <a:p>
          <a:endParaRPr lang="en-US"/>
        </a:p>
      </dgm:t>
    </dgm:pt>
    <dgm:pt modelId="{4EC07D03-8861-4EB3-AD2B-93C2A224B898}" type="sibTrans" cxnId="{DF1BC216-3663-43FA-AC32-F637D27C9B33}">
      <dgm:prSet/>
      <dgm:spPr/>
      <dgm:t>
        <a:bodyPr/>
        <a:lstStyle/>
        <a:p>
          <a:endParaRPr lang="en-US"/>
        </a:p>
      </dgm:t>
    </dgm:pt>
    <dgm:pt modelId="{AB208A9D-6998-43A9-8D66-D9F39D8C65D4}">
      <dgm:prSet phldrT="[Text]"/>
      <dgm:spPr/>
      <dgm:t>
        <a:bodyPr/>
        <a:lstStyle/>
        <a:p>
          <a:r>
            <a:rPr lang="en-US" dirty="0" smtClean="0"/>
            <a:t>Retail Market Training Task Force (RMTTF)</a:t>
          </a:r>
          <a:endParaRPr lang="en-US" dirty="0"/>
        </a:p>
      </dgm:t>
    </dgm:pt>
    <dgm:pt modelId="{491D7B24-5624-48B8-ABB4-51DC86DE181D}" type="parTrans" cxnId="{852E5766-02D7-4816-890E-9BFD3168ED5B}">
      <dgm:prSet/>
      <dgm:spPr/>
      <dgm:t>
        <a:bodyPr/>
        <a:lstStyle/>
        <a:p>
          <a:endParaRPr lang="en-US"/>
        </a:p>
      </dgm:t>
    </dgm:pt>
    <dgm:pt modelId="{E0DBFF78-85D6-446F-836D-396B515F2813}" type="sibTrans" cxnId="{852E5766-02D7-4816-890E-9BFD3168ED5B}">
      <dgm:prSet/>
      <dgm:spPr/>
      <dgm:t>
        <a:bodyPr/>
        <a:lstStyle/>
        <a:p>
          <a:endParaRPr lang="en-US"/>
        </a:p>
      </dgm:t>
    </dgm:pt>
    <dgm:pt modelId="{11608976-E018-4807-98C4-F808A5978627}">
      <dgm:prSet/>
      <dgm:spPr/>
      <dgm:t>
        <a:bodyPr/>
        <a:lstStyle/>
        <a:p>
          <a:r>
            <a:rPr lang="en-US" dirty="0" smtClean="0"/>
            <a:t>Profile Working Group (PWG)</a:t>
          </a:r>
          <a:endParaRPr lang="en-US" dirty="0"/>
        </a:p>
      </dgm:t>
    </dgm:pt>
    <dgm:pt modelId="{84556CC3-648F-4CA7-8B92-BB1635CEE542}" type="parTrans" cxnId="{8ED9EFA9-40CA-4048-B500-18CFD41F5CC1}">
      <dgm:prSet/>
      <dgm:spPr/>
      <dgm:t>
        <a:bodyPr/>
        <a:lstStyle/>
        <a:p>
          <a:endParaRPr lang="en-US"/>
        </a:p>
      </dgm:t>
    </dgm:pt>
    <dgm:pt modelId="{0293DEE8-EA9B-4A5B-B227-816EE3792911}" type="sibTrans" cxnId="{8ED9EFA9-40CA-4048-B500-18CFD41F5CC1}">
      <dgm:prSet/>
      <dgm:spPr/>
      <dgm:t>
        <a:bodyPr/>
        <a:lstStyle/>
        <a:p>
          <a:endParaRPr lang="en-US"/>
        </a:p>
      </dgm:t>
    </dgm:pt>
    <dgm:pt modelId="{0F573873-0F42-4BE8-A3FE-07D39D8E932C}" type="pres">
      <dgm:prSet presAssocID="{5C5A9B13-FF14-4993-B1B9-05507F2C8C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8A6157-5BC1-46C8-B1A8-8B25B648B905}" type="pres">
      <dgm:prSet presAssocID="{A6BA9877-D5B3-4B76-AC1C-4C1844BD4E89}" presName="node" presStyleLbl="node1" presStyleIdx="0" presStyleCnt="6" custScaleY="107880" custLinFactNeighborX="-29241" custLinFactNeighborY="-7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2320E-8D18-439B-94F6-4324B966F429}" type="pres">
      <dgm:prSet presAssocID="{9CA4DD21-A46F-43E5-BAD2-54AD6A9EB690}" presName="sibTrans" presStyleCnt="0"/>
      <dgm:spPr/>
    </dgm:pt>
    <dgm:pt modelId="{4CF18D05-2A16-41D6-9188-87C8FC69A359}" type="pres">
      <dgm:prSet presAssocID="{0EB28CAF-535A-43CF-B2C5-ED07AAC09F47}" presName="node" presStyleLbl="node1" presStyleIdx="1" presStyleCnt="6" custScaleY="108840" custLinFactNeighborX="-12901" custLinFactNeighborY="-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4912D-56E5-4F2B-9B05-5A095EBC59CD}" type="pres">
      <dgm:prSet presAssocID="{110E44C9-9CE6-4C99-AE9D-B2E6B2F52BC8}" presName="sibTrans" presStyleCnt="0"/>
      <dgm:spPr/>
    </dgm:pt>
    <dgm:pt modelId="{2FF16571-967C-4397-BCCF-FFC60A0D2167}" type="pres">
      <dgm:prSet presAssocID="{B9E64659-6CB4-4402-86A5-94A618DE6B69}" presName="node" presStyleLbl="node1" presStyleIdx="2" presStyleCnt="6" custScaleY="224041" custLinFactY="2679" custLinFactNeighborX="-2920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CC5E4-3C1F-417D-9D0B-47A3344C572C}" type="pres">
      <dgm:prSet presAssocID="{C390AD44-1A0C-41B8-9988-18A20B694030}" presName="sibTrans" presStyleCnt="0"/>
      <dgm:spPr/>
    </dgm:pt>
    <dgm:pt modelId="{FEFE0438-0148-4971-A8D8-21326F81B496}" type="pres">
      <dgm:prSet presAssocID="{594C59B6-1012-4688-83E3-13C0883FA732}" presName="node" presStyleLbl="node1" presStyleIdx="3" presStyleCnt="6" custScaleY="100943" custLinFactX="-39207" custLinFactNeighborX="-100000" custLinFactNeighborY="-731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801EF-5C3B-420A-9412-805E2AE728A0}" type="pres">
      <dgm:prSet presAssocID="{4EC07D03-8861-4EB3-AD2B-93C2A224B898}" presName="sibTrans" presStyleCnt="0"/>
      <dgm:spPr/>
    </dgm:pt>
    <dgm:pt modelId="{4B4C13F9-8777-4664-9B14-5B00E57D7088}" type="pres">
      <dgm:prSet presAssocID="{11608976-E018-4807-98C4-F808A5978627}" presName="node" presStyleLbl="node1" presStyleIdx="4" presStyleCnt="6" custScaleY="101106" custLinFactY="-100000" custLinFactNeighborX="97305" custLinFactNeighborY="-1291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97C8F4-C084-4B3B-84F5-B03A13E08FC1}" type="pres">
      <dgm:prSet presAssocID="{0293DEE8-EA9B-4A5B-B227-816EE3792911}" presName="sibTrans" presStyleCnt="0"/>
      <dgm:spPr/>
    </dgm:pt>
    <dgm:pt modelId="{3B0F250D-FFAE-4709-BEEB-834DB41F4BA1}" type="pres">
      <dgm:prSet presAssocID="{AB208A9D-6998-43A9-8D66-D9F39D8C65D4}" presName="node" presStyleLbl="node1" presStyleIdx="5" presStyleCnt="6" custScaleY="107728" custLinFactNeighborX="-12695" custLinFactNeighborY="-964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F4B1BE-E72E-44B3-85BB-80A0F6924821}" type="presOf" srcId="{0EB28CAF-535A-43CF-B2C5-ED07AAC09F47}" destId="{4CF18D05-2A16-41D6-9188-87C8FC69A359}" srcOrd="0" destOrd="0" presId="urn:microsoft.com/office/officeart/2005/8/layout/default"/>
    <dgm:cxn modelId="{4807A645-304B-41DE-8383-22A0EA61A828}" type="presOf" srcId="{594C59B6-1012-4688-83E3-13C0883FA732}" destId="{FEFE0438-0148-4971-A8D8-21326F81B496}" srcOrd="0" destOrd="0" presId="urn:microsoft.com/office/officeart/2005/8/layout/default"/>
    <dgm:cxn modelId="{0A491613-CDCC-4659-878D-2A62211EFD84}" type="presOf" srcId="{B9E64659-6CB4-4402-86A5-94A618DE6B69}" destId="{2FF16571-967C-4397-BCCF-FFC60A0D2167}" srcOrd="0" destOrd="0" presId="urn:microsoft.com/office/officeart/2005/8/layout/default"/>
    <dgm:cxn modelId="{BA51905E-E7C3-4CB0-8B83-7E0489E577D9}" type="presOf" srcId="{AB208A9D-6998-43A9-8D66-D9F39D8C65D4}" destId="{3B0F250D-FFAE-4709-BEEB-834DB41F4BA1}" srcOrd="0" destOrd="0" presId="urn:microsoft.com/office/officeart/2005/8/layout/default"/>
    <dgm:cxn modelId="{41785918-2320-4E9B-9286-26374523BF28}" type="presOf" srcId="{5C5A9B13-FF14-4993-B1B9-05507F2C8C67}" destId="{0F573873-0F42-4BE8-A3FE-07D39D8E932C}" srcOrd="0" destOrd="0" presId="urn:microsoft.com/office/officeart/2005/8/layout/default"/>
    <dgm:cxn modelId="{DF1BC216-3663-43FA-AC32-F637D27C9B33}" srcId="{5C5A9B13-FF14-4993-B1B9-05507F2C8C67}" destId="{594C59B6-1012-4688-83E3-13C0883FA732}" srcOrd="3" destOrd="0" parTransId="{5831E872-E1AE-4D5B-983B-B505F2A94523}" sibTransId="{4EC07D03-8861-4EB3-AD2B-93C2A224B898}"/>
    <dgm:cxn modelId="{66B9813A-7F15-4902-8A27-D1A6BBF7B630}" srcId="{5C5A9B13-FF14-4993-B1B9-05507F2C8C67}" destId="{A6BA9877-D5B3-4B76-AC1C-4C1844BD4E89}" srcOrd="0" destOrd="0" parTransId="{9C4C0406-E41F-410A-8F01-B406679A2BC4}" sibTransId="{9CA4DD21-A46F-43E5-BAD2-54AD6A9EB690}"/>
    <dgm:cxn modelId="{8ED9EFA9-40CA-4048-B500-18CFD41F5CC1}" srcId="{5C5A9B13-FF14-4993-B1B9-05507F2C8C67}" destId="{11608976-E018-4807-98C4-F808A5978627}" srcOrd="4" destOrd="0" parTransId="{84556CC3-648F-4CA7-8B92-BB1635CEE542}" sibTransId="{0293DEE8-EA9B-4A5B-B227-816EE3792911}"/>
    <dgm:cxn modelId="{E856DAD3-BB25-4CE4-BBEF-555F4EC17EFF}" type="presOf" srcId="{11608976-E018-4807-98C4-F808A5978627}" destId="{4B4C13F9-8777-4664-9B14-5B00E57D7088}" srcOrd="0" destOrd="0" presId="urn:microsoft.com/office/officeart/2005/8/layout/default"/>
    <dgm:cxn modelId="{A4EA4F35-071F-4242-BEEA-39CF293FE362}" type="presOf" srcId="{A6BA9877-D5B3-4B76-AC1C-4C1844BD4E89}" destId="{2C8A6157-5BC1-46C8-B1A8-8B25B648B905}" srcOrd="0" destOrd="0" presId="urn:microsoft.com/office/officeart/2005/8/layout/default"/>
    <dgm:cxn modelId="{852E5766-02D7-4816-890E-9BFD3168ED5B}" srcId="{5C5A9B13-FF14-4993-B1B9-05507F2C8C67}" destId="{AB208A9D-6998-43A9-8D66-D9F39D8C65D4}" srcOrd="5" destOrd="0" parTransId="{491D7B24-5624-48B8-ABB4-51DC86DE181D}" sibTransId="{E0DBFF78-85D6-446F-836D-396B515F2813}"/>
    <dgm:cxn modelId="{A31AC85B-AB3B-47FF-963E-EBA7DB80E1E7}" srcId="{5C5A9B13-FF14-4993-B1B9-05507F2C8C67}" destId="{0EB28CAF-535A-43CF-B2C5-ED07AAC09F47}" srcOrd="1" destOrd="0" parTransId="{EC40ECF4-CE0F-4A86-800C-371FDBC6B8AA}" sibTransId="{110E44C9-9CE6-4C99-AE9D-B2E6B2F52BC8}"/>
    <dgm:cxn modelId="{C225E3DF-A9DC-4A09-8805-355CE0E2641C}" srcId="{5C5A9B13-FF14-4993-B1B9-05507F2C8C67}" destId="{B9E64659-6CB4-4402-86A5-94A618DE6B69}" srcOrd="2" destOrd="0" parTransId="{3FE3B8A6-D915-4FB1-B1E0-BFB2CF0A4FC2}" sibTransId="{C390AD44-1A0C-41B8-9988-18A20B694030}"/>
    <dgm:cxn modelId="{684B727C-7EDC-42AD-B3BF-4109B60540C1}" type="presParOf" srcId="{0F573873-0F42-4BE8-A3FE-07D39D8E932C}" destId="{2C8A6157-5BC1-46C8-B1A8-8B25B648B905}" srcOrd="0" destOrd="0" presId="urn:microsoft.com/office/officeart/2005/8/layout/default"/>
    <dgm:cxn modelId="{813BAB74-F466-42E1-B371-205B10969A55}" type="presParOf" srcId="{0F573873-0F42-4BE8-A3FE-07D39D8E932C}" destId="{29D2320E-8D18-439B-94F6-4324B966F429}" srcOrd="1" destOrd="0" presId="urn:microsoft.com/office/officeart/2005/8/layout/default"/>
    <dgm:cxn modelId="{CFCFA70B-3463-4E76-BB8C-B174C8DD9360}" type="presParOf" srcId="{0F573873-0F42-4BE8-A3FE-07D39D8E932C}" destId="{4CF18D05-2A16-41D6-9188-87C8FC69A359}" srcOrd="2" destOrd="0" presId="urn:microsoft.com/office/officeart/2005/8/layout/default"/>
    <dgm:cxn modelId="{DAC0B740-8E0F-4A78-B6EC-F16C53036BE1}" type="presParOf" srcId="{0F573873-0F42-4BE8-A3FE-07D39D8E932C}" destId="{B5A4912D-56E5-4F2B-9B05-5A095EBC59CD}" srcOrd="3" destOrd="0" presId="urn:microsoft.com/office/officeart/2005/8/layout/default"/>
    <dgm:cxn modelId="{E6377991-B40B-4D11-8AEA-3171C937DC8B}" type="presParOf" srcId="{0F573873-0F42-4BE8-A3FE-07D39D8E932C}" destId="{2FF16571-967C-4397-BCCF-FFC60A0D2167}" srcOrd="4" destOrd="0" presId="urn:microsoft.com/office/officeart/2005/8/layout/default"/>
    <dgm:cxn modelId="{A3DBCC2D-17EE-48E2-B53B-DC68E25456D9}" type="presParOf" srcId="{0F573873-0F42-4BE8-A3FE-07D39D8E932C}" destId="{2B1CC5E4-3C1F-417D-9D0B-47A3344C572C}" srcOrd="5" destOrd="0" presId="urn:microsoft.com/office/officeart/2005/8/layout/default"/>
    <dgm:cxn modelId="{06E31B66-24F2-4EF3-8F41-B90DEA41C3EB}" type="presParOf" srcId="{0F573873-0F42-4BE8-A3FE-07D39D8E932C}" destId="{FEFE0438-0148-4971-A8D8-21326F81B496}" srcOrd="6" destOrd="0" presId="urn:microsoft.com/office/officeart/2005/8/layout/default"/>
    <dgm:cxn modelId="{7D0D3009-24AF-4666-8904-A1EB5A942550}" type="presParOf" srcId="{0F573873-0F42-4BE8-A3FE-07D39D8E932C}" destId="{73C801EF-5C3B-420A-9412-805E2AE728A0}" srcOrd="7" destOrd="0" presId="urn:microsoft.com/office/officeart/2005/8/layout/default"/>
    <dgm:cxn modelId="{6E0A8C2A-503B-4B6E-B5FA-D49757B28A47}" type="presParOf" srcId="{0F573873-0F42-4BE8-A3FE-07D39D8E932C}" destId="{4B4C13F9-8777-4664-9B14-5B00E57D7088}" srcOrd="8" destOrd="0" presId="urn:microsoft.com/office/officeart/2005/8/layout/default"/>
    <dgm:cxn modelId="{3F5BA74F-F309-4228-B4AA-A36B74DB61D7}" type="presParOf" srcId="{0F573873-0F42-4BE8-A3FE-07D39D8E932C}" destId="{8697C8F4-C084-4B3B-84F5-B03A13E08FC1}" srcOrd="9" destOrd="0" presId="urn:microsoft.com/office/officeart/2005/8/layout/default"/>
    <dgm:cxn modelId="{F05ED99C-C5DA-43C6-81EB-7AC3AD2FB0FA}" type="presParOf" srcId="{0F573873-0F42-4BE8-A3FE-07D39D8E932C}" destId="{3B0F250D-FFAE-4709-BEEB-834DB41F4BA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5A9B13-FF14-4993-B1B9-05507F2C8C6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BA9877-D5B3-4B76-AC1C-4C1844BD4E89}">
      <dgm:prSet phldrT="[Text]"/>
      <dgm:spPr/>
      <dgm:t>
        <a:bodyPr/>
        <a:lstStyle/>
        <a:p>
          <a:r>
            <a:rPr lang="en-US" dirty="0" smtClean="0"/>
            <a:t>Advanced Metering Working Group (</a:t>
          </a:r>
          <a:r>
            <a:rPr lang="en-US" dirty="0" err="1" smtClean="0"/>
            <a:t>AMWG</a:t>
          </a:r>
          <a:r>
            <a:rPr lang="en-US" dirty="0" smtClean="0"/>
            <a:t>)*</a:t>
          </a:r>
          <a:endParaRPr lang="en-US" dirty="0"/>
        </a:p>
      </dgm:t>
    </dgm:pt>
    <dgm:pt modelId="{9C4C0406-E41F-410A-8F01-B406679A2BC4}" type="parTrans" cxnId="{66B9813A-7F15-4902-8A27-D1A6BBF7B630}">
      <dgm:prSet/>
      <dgm:spPr/>
      <dgm:t>
        <a:bodyPr/>
        <a:lstStyle/>
        <a:p>
          <a:endParaRPr lang="en-US"/>
        </a:p>
      </dgm:t>
    </dgm:pt>
    <dgm:pt modelId="{9CA4DD21-A46F-43E5-BAD2-54AD6A9EB690}" type="sibTrans" cxnId="{66B9813A-7F15-4902-8A27-D1A6BBF7B630}">
      <dgm:prSet/>
      <dgm:spPr/>
      <dgm:t>
        <a:bodyPr/>
        <a:lstStyle/>
        <a:p>
          <a:endParaRPr lang="en-US"/>
        </a:p>
      </dgm:t>
    </dgm:pt>
    <dgm:pt modelId="{B9E64659-6CB4-4402-86A5-94A618DE6B69}">
      <dgm:prSet phldrT="[Text]"/>
      <dgm:spPr/>
      <dgm:t>
        <a:bodyPr/>
        <a:lstStyle/>
        <a:p>
          <a:r>
            <a:rPr lang="en-US" dirty="0" smtClean="0"/>
            <a:t> Combination of the</a:t>
          </a:r>
        </a:p>
        <a:p>
          <a:r>
            <a:rPr lang="en-US" dirty="0" smtClean="0"/>
            <a:t>Texas Standard Electronic Transaction Working Group (Texas SET </a:t>
          </a:r>
          <a:r>
            <a:rPr lang="en-US" dirty="0" err="1" smtClean="0"/>
            <a:t>WG</a:t>
          </a:r>
          <a:r>
            <a:rPr lang="en-US" dirty="0" smtClean="0"/>
            <a:t>),</a:t>
          </a:r>
        </a:p>
        <a:p>
          <a:r>
            <a:rPr lang="en-US" dirty="0" smtClean="0"/>
            <a:t> Texas Data Transport and MarkeTrak Systems Working Group (TDTMS </a:t>
          </a:r>
          <a:r>
            <a:rPr lang="en-US" dirty="0" err="1" smtClean="0"/>
            <a:t>WG</a:t>
          </a:r>
          <a:r>
            <a:rPr lang="en-US" dirty="0" smtClean="0"/>
            <a:t>),</a:t>
          </a:r>
        </a:p>
        <a:p>
          <a:r>
            <a:rPr lang="en-US" dirty="0" smtClean="0"/>
            <a:t>and the</a:t>
          </a:r>
        </a:p>
        <a:p>
          <a:r>
            <a:rPr lang="en-US" dirty="0" smtClean="0"/>
            <a:t>Market Data Working Group (MDWG)</a:t>
          </a:r>
          <a:endParaRPr lang="en-US" dirty="0"/>
        </a:p>
      </dgm:t>
    </dgm:pt>
    <dgm:pt modelId="{3FE3B8A6-D915-4FB1-B1E0-BFB2CF0A4FC2}" type="parTrans" cxnId="{C225E3DF-A9DC-4A09-8805-355CE0E2641C}">
      <dgm:prSet/>
      <dgm:spPr/>
      <dgm:t>
        <a:bodyPr/>
        <a:lstStyle/>
        <a:p>
          <a:endParaRPr lang="en-US"/>
        </a:p>
      </dgm:t>
    </dgm:pt>
    <dgm:pt modelId="{C390AD44-1A0C-41B8-9988-18A20B694030}" type="sibTrans" cxnId="{C225E3DF-A9DC-4A09-8805-355CE0E2641C}">
      <dgm:prSet/>
      <dgm:spPr/>
      <dgm:t>
        <a:bodyPr/>
        <a:lstStyle/>
        <a:p>
          <a:endParaRPr lang="en-US"/>
        </a:p>
      </dgm:t>
    </dgm:pt>
    <dgm:pt modelId="{594C59B6-1012-4688-83E3-13C0883FA732}">
      <dgm:prSet phldrT="[Text]"/>
      <dgm:spPr/>
      <dgm:t>
        <a:bodyPr/>
        <a:lstStyle/>
        <a:p>
          <a:r>
            <a:rPr lang="en-US" dirty="0" smtClean="0"/>
            <a:t>Communications and Settlements Working Group (CSWG)</a:t>
          </a:r>
        </a:p>
        <a:p>
          <a:r>
            <a:rPr lang="en-US" dirty="0" smtClean="0"/>
            <a:t>and</a:t>
          </a:r>
        </a:p>
        <a:p>
          <a:r>
            <a:rPr lang="en-US" dirty="0" smtClean="0"/>
            <a:t>Profile Working Group (PWG)</a:t>
          </a:r>
        </a:p>
      </dgm:t>
    </dgm:pt>
    <dgm:pt modelId="{5831E872-E1AE-4D5B-983B-B505F2A94523}" type="parTrans" cxnId="{DF1BC216-3663-43FA-AC32-F637D27C9B33}">
      <dgm:prSet/>
      <dgm:spPr/>
      <dgm:t>
        <a:bodyPr/>
        <a:lstStyle/>
        <a:p>
          <a:endParaRPr lang="en-US"/>
        </a:p>
      </dgm:t>
    </dgm:pt>
    <dgm:pt modelId="{4EC07D03-8861-4EB3-AD2B-93C2A224B898}" type="sibTrans" cxnId="{DF1BC216-3663-43FA-AC32-F637D27C9B33}">
      <dgm:prSet/>
      <dgm:spPr/>
      <dgm:t>
        <a:bodyPr/>
        <a:lstStyle/>
        <a:p>
          <a:endParaRPr lang="en-US"/>
        </a:p>
      </dgm:t>
    </dgm:pt>
    <dgm:pt modelId="{AB208A9D-6998-43A9-8D66-D9F39D8C65D4}">
      <dgm:prSet phldrT="[Text]"/>
      <dgm:spPr/>
      <dgm:t>
        <a:bodyPr/>
        <a:lstStyle/>
        <a:p>
          <a:r>
            <a:rPr lang="en-US" dirty="0" smtClean="0"/>
            <a:t>Retail Market Training Task Force (RMTTF)</a:t>
          </a:r>
          <a:endParaRPr lang="en-US" dirty="0"/>
        </a:p>
      </dgm:t>
    </dgm:pt>
    <dgm:pt modelId="{491D7B24-5624-48B8-ABB4-51DC86DE181D}" type="parTrans" cxnId="{852E5766-02D7-4816-890E-9BFD3168ED5B}">
      <dgm:prSet/>
      <dgm:spPr/>
      <dgm:t>
        <a:bodyPr/>
        <a:lstStyle/>
        <a:p>
          <a:endParaRPr lang="en-US"/>
        </a:p>
      </dgm:t>
    </dgm:pt>
    <dgm:pt modelId="{E0DBFF78-85D6-446F-836D-396B515F2813}" type="sibTrans" cxnId="{852E5766-02D7-4816-890E-9BFD3168ED5B}">
      <dgm:prSet/>
      <dgm:spPr/>
      <dgm:t>
        <a:bodyPr/>
        <a:lstStyle/>
        <a:p>
          <a:endParaRPr lang="en-US"/>
        </a:p>
      </dgm:t>
    </dgm:pt>
    <dgm:pt modelId="{0F573873-0F42-4BE8-A3FE-07D39D8E932C}" type="pres">
      <dgm:prSet presAssocID="{5C5A9B13-FF14-4993-B1B9-05507F2C8C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8A6157-5BC1-46C8-B1A8-8B25B648B905}" type="pres">
      <dgm:prSet presAssocID="{A6BA9877-D5B3-4B76-AC1C-4C1844BD4E89}" presName="node" presStyleLbl="node1" presStyleIdx="0" presStyleCnt="4" custScaleY="77534" custLinFactY="52703" custLinFactNeighborX="-132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2320E-8D18-439B-94F6-4324B966F429}" type="pres">
      <dgm:prSet presAssocID="{9CA4DD21-A46F-43E5-BAD2-54AD6A9EB690}" presName="sibTrans" presStyleCnt="0"/>
      <dgm:spPr/>
    </dgm:pt>
    <dgm:pt modelId="{2FF16571-967C-4397-BCCF-FFC60A0D2167}" type="pres">
      <dgm:prSet presAssocID="{B9E64659-6CB4-4402-86A5-94A618DE6B69}" presName="node" presStyleLbl="node1" presStyleIdx="1" presStyleCnt="4" custScaleY="204146" custLinFactX="-11327" custLinFactNeighborX="-100000" custLinFactNeighborY="-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1CC5E4-3C1F-417D-9D0B-47A3344C572C}" type="pres">
      <dgm:prSet presAssocID="{C390AD44-1A0C-41B8-9988-18A20B694030}" presName="sibTrans" presStyleCnt="0"/>
      <dgm:spPr/>
    </dgm:pt>
    <dgm:pt modelId="{FEFE0438-0148-4971-A8D8-21326F81B496}" type="pres">
      <dgm:prSet presAssocID="{594C59B6-1012-4688-83E3-13C0883FA732}" presName="node" presStyleLbl="node1" presStyleIdx="2" presStyleCnt="4" custScaleX="90248" custScaleY="100943" custLinFactX="9236" custLinFactY="-96286" custLinFactNeighborX="10000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C801EF-5C3B-420A-9412-805E2AE728A0}" type="pres">
      <dgm:prSet presAssocID="{4EC07D03-8861-4EB3-AD2B-93C2A224B898}" presName="sibTrans" presStyleCnt="0"/>
      <dgm:spPr/>
    </dgm:pt>
    <dgm:pt modelId="{3B0F250D-FFAE-4709-BEEB-834DB41F4BA1}" type="pres">
      <dgm:prSet presAssocID="{AB208A9D-6998-43A9-8D66-D9F39D8C65D4}" presName="node" presStyleLbl="node1" presStyleIdx="3" presStyleCnt="4" custScaleX="91364" custScaleY="107728" custLinFactNeighborX="9520" custLinFactNeighborY="-64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25E3DF-A9DC-4A09-8805-355CE0E2641C}" srcId="{5C5A9B13-FF14-4993-B1B9-05507F2C8C67}" destId="{B9E64659-6CB4-4402-86A5-94A618DE6B69}" srcOrd="1" destOrd="0" parTransId="{3FE3B8A6-D915-4FB1-B1E0-BFB2CF0A4FC2}" sibTransId="{C390AD44-1A0C-41B8-9988-18A20B694030}"/>
    <dgm:cxn modelId="{DF1BC216-3663-43FA-AC32-F637D27C9B33}" srcId="{5C5A9B13-FF14-4993-B1B9-05507F2C8C67}" destId="{594C59B6-1012-4688-83E3-13C0883FA732}" srcOrd="2" destOrd="0" parTransId="{5831E872-E1AE-4D5B-983B-B505F2A94523}" sibTransId="{4EC07D03-8861-4EB3-AD2B-93C2A224B898}"/>
    <dgm:cxn modelId="{62F91B53-3D9A-484A-A9F5-DB3C5DCE9146}" type="presOf" srcId="{594C59B6-1012-4688-83E3-13C0883FA732}" destId="{FEFE0438-0148-4971-A8D8-21326F81B496}" srcOrd="0" destOrd="0" presId="urn:microsoft.com/office/officeart/2005/8/layout/default"/>
    <dgm:cxn modelId="{012D33E4-114E-46DF-B5EF-1F53497609CB}" type="presOf" srcId="{B9E64659-6CB4-4402-86A5-94A618DE6B69}" destId="{2FF16571-967C-4397-BCCF-FFC60A0D2167}" srcOrd="0" destOrd="0" presId="urn:microsoft.com/office/officeart/2005/8/layout/default"/>
    <dgm:cxn modelId="{66B9813A-7F15-4902-8A27-D1A6BBF7B630}" srcId="{5C5A9B13-FF14-4993-B1B9-05507F2C8C67}" destId="{A6BA9877-D5B3-4B76-AC1C-4C1844BD4E89}" srcOrd="0" destOrd="0" parTransId="{9C4C0406-E41F-410A-8F01-B406679A2BC4}" sibTransId="{9CA4DD21-A46F-43E5-BAD2-54AD6A9EB690}"/>
    <dgm:cxn modelId="{6846D9CE-152B-4B43-AD13-A9A02E74BBA3}" type="presOf" srcId="{5C5A9B13-FF14-4993-B1B9-05507F2C8C67}" destId="{0F573873-0F42-4BE8-A3FE-07D39D8E932C}" srcOrd="0" destOrd="0" presId="urn:microsoft.com/office/officeart/2005/8/layout/default"/>
    <dgm:cxn modelId="{F14A6644-F808-4C9F-A306-74AFA432B683}" type="presOf" srcId="{A6BA9877-D5B3-4B76-AC1C-4C1844BD4E89}" destId="{2C8A6157-5BC1-46C8-B1A8-8B25B648B905}" srcOrd="0" destOrd="0" presId="urn:microsoft.com/office/officeart/2005/8/layout/default"/>
    <dgm:cxn modelId="{4BC9F608-21B9-49C7-9A0D-D503CDB47C61}" type="presOf" srcId="{AB208A9D-6998-43A9-8D66-D9F39D8C65D4}" destId="{3B0F250D-FFAE-4709-BEEB-834DB41F4BA1}" srcOrd="0" destOrd="0" presId="urn:microsoft.com/office/officeart/2005/8/layout/default"/>
    <dgm:cxn modelId="{852E5766-02D7-4816-890E-9BFD3168ED5B}" srcId="{5C5A9B13-FF14-4993-B1B9-05507F2C8C67}" destId="{AB208A9D-6998-43A9-8D66-D9F39D8C65D4}" srcOrd="3" destOrd="0" parTransId="{491D7B24-5624-48B8-ABB4-51DC86DE181D}" sibTransId="{E0DBFF78-85D6-446F-836D-396B515F2813}"/>
    <dgm:cxn modelId="{B2F62E51-1485-4F2D-ADE8-C6BD4B0C0282}" type="presParOf" srcId="{0F573873-0F42-4BE8-A3FE-07D39D8E932C}" destId="{2C8A6157-5BC1-46C8-B1A8-8B25B648B905}" srcOrd="0" destOrd="0" presId="urn:microsoft.com/office/officeart/2005/8/layout/default"/>
    <dgm:cxn modelId="{8A69994C-9B69-474A-9470-EC9F4FF37133}" type="presParOf" srcId="{0F573873-0F42-4BE8-A3FE-07D39D8E932C}" destId="{29D2320E-8D18-439B-94F6-4324B966F429}" srcOrd="1" destOrd="0" presId="urn:microsoft.com/office/officeart/2005/8/layout/default"/>
    <dgm:cxn modelId="{74935276-3204-49CA-B3DB-B32E9EF640CC}" type="presParOf" srcId="{0F573873-0F42-4BE8-A3FE-07D39D8E932C}" destId="{2FF16571-967C-4397-BCCF-FFC60A0D2167}" srcOrd="2" destOrd="0" presId="urn:microsoft.com/office/officeart/2005/8/layout/default"/>
    <dgm:cxn modelId="{01F36623-8067-4963-8D66-87819986B309}" type="presParOf" srcId="{0F573873-0F42-4BE8-A3FE-07D39D8E932C}" destId="{2B1CC5E4-3C1F-417D-9D0B-47A3344C572C}" srcOrd="3" destOrd="0" presId="urn:microsoft.com/office/officeart/2005/8/layout/default"/>
    <dgm:cxn modelId="{3AC0F00C-3643-4598-B76F-BEF14EF47662}" type="presParOf" srcId="{0F573873-0F42-4BE8-A3FE-07D39D8E932C}" destId="{FEFE0438-0148-4971-A8D8-21326F81B496}" srcOrd="4" destOrd="0" presId="urn:microsoft.com/office/officeart/2005/8/layout/default"/>
    <dgm:cxn modelId="{287835A5-08A7-4F8D-9330-ED85C51E2765}" type="presParOf" srcId="{0F573873-0F42-4BE8-A3FE-07D39D8E932C}" destId="{73C801EF-5C3B-420A-9412-805E2AE728A0}" srcOrd="5" destOrd="0" presId="urn:microsoft.com/office/officeart/2005/8/layout/default"/>
    <dgm:cxn modelId="{7B24125F-9E05-41C6-9279-2F38327A03D4}" type="presParOf" srcId="{0F573873-0F42-4BE8-A3FE-07D39D8E932C}" destId="{3B0F250D-FFAE-4709-BEEB-834DB41F4BA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rcot.com/content/wcm/lists/143977/CapacityDemandandReserveReport-Dec2017.pdf" TargetMode="External"/><Relationship Id="rId3" Type="http://schemas.openxmlformats.org/officeDocument/2006/relationships/hyperlink" Target="http://ercot.com/content/wcm/key_documents_lists/104002/6_Confirmation_of_2018_TAC_Representatives.pdf" TargetMode="External"/><Relationship Id="rId7" Type="http://schemas.openxmlformats.org/officeDocument/2006/relationships/hyperlink" Target="http://ercot.com/content/wcm/key_documents_lists/104002/11.1_2018_ERCOT_Key_Performance_Indicators__KPIs_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content/wcm/key_documents_lists/104002/9.2_2018_Methodology_for_Determining_Minimum_Ancillary_Service_Requirements.pdf" TargetMode="External"/><Relationship Id="rId5" Type="http://schemas.openxmlformats.org/officeDocument/2006/relationships/hyperlink" Target="http://ercot.com/content/wcm/key_documents_lists/104002/9.1_Revisions_to_Methodology_for_Determining_Minimum_Ancillary_Service_Requirements_Associated_with_NPRR815.pdf" TargetMode="External"/><Relationship Id="rId4" Type="http://schemas.openxmlformats.org/officeDocument/2006/relationships/hyperlink" Target="http://ercot.com/content/wcm/key_documents_lists/104002/8_Freeport_Master_Plan_Project_Regional_Planning_Group__RPG__Project.pdf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rcot.com/mktrules/issues/NPRR846" TargetMode="External"/><Relationship Id="rId3" Type="http://schemas.openxmlformats.org/officeDocument/2006/relationships/hyperlink" Target="http://ercot.com/mktrules/issues/NPRR834" TargetMode="External"/><Relationship Id="rId7" Type="http://schemas.openxmlformats.org/officeDocument/2006/relationships/hyperlink" Target="http://ercot.com/mktrules/issues/NPRR82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rcot.com/mktrules/issues/NPRR815" TargetMode="External"/><Relationship Id="rId5" Type="http://schemas.openxmlformats.org/officeDocument/2006/relationships/hyperlink" Target="http://ercot.com/mktrules/issues/NPRR843" TargetMode="External"/><Relationship Id="rId4" Type="http://schemas.openxmlformats.org/officeDocument/2006/relationships/hyperlink" Target="http://ercot.com/mktrules/issues/NPRR83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2800" spc="-30" dirty="0" err="1" smtClean="0"/>
              <a:t>TAC</a:t>
            </a:r>
            <a:r>
              <a:rPr lang="en-US" sz="2800" spc="-30" dirty="0" smtClean="0"/>
              <a:t> &amp; Board of Directors Update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Board of Directors Meeting 12.12.17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96200" cy="487375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Board confirmed 2018 </a:t>
            </a:r>
            <a:r>
              <a:rPr lang="en-US" dirty="0" err="1" smtClean="0"/>
              <a:t>TAC</a:t>
            </a:r>
            <a:r>
              <a:rPr lang="en-US" dirty="0" smtClean="0"/>
              <a:t> Membership </a:t>
            </a:r>
            <a:r>
              <a:rPr lang="en-US" sz="1300" dirty="0" smtClean="0">
                <a:hlinkClick r:id="rId3"/>
              </a:rPr>
              <a:t>(Available here) </a:t>
            </a:r>
            <a:endParaRPr lang="en-US" sz="1300" dirty="0" smtClean="0"/>
          </a:p>
          <a:p>
            <a:endParaRPr lang="en-US" sz="1300" dirty="0"/>
          </a:p>
          <a:p>
            <a:r>
              <a:rPr lang="en-US" sz="2200" dirty="0" smtClean="0"/>
              <a:t>Freeport Master Plan Regional Planning Group (RPG) Project </a:t>
            </a:r>
            <a:r>
              <a:rPr lang="en-US" sz="1200" b="1" i="1" dirty="0" smtClean="0"/>
              <a:t>– </a:t>
            </a:r>
            <a:r>
              <a:rPr lang="en-US" sz="1200" b="1" i="1" dirty="0" smtClean="0">
                <a:hlinkClick r:id="rId4"/>
              </a:rPr>
              <a:t>BOD Endorsed</a:t>
            </a:r>
            <a:endParaRPr lang="en-US" sz="1200" b="1" i="1" dirty="0" smtClean="0"/>
          </a:p>
          <a:p>
            <a:endParaRPr lang="en-US" sz="1200" b="1" i="1" dirty="0" smtClean="0"/>
          </a:p>
          <a:p>
            <a:pPr lvl="0">
              <a:buClr>
                <a:srgbClr val="FE8637"/>
              </a:buClr>
            </a:pPr>
            <a:r>
              <a:rPr lang="en-US" dirty="0" smtClean="0"/>
              <a:t>2018 Ancillary Services </a:t>
            </a:r>
            <a:r>
              <a:rPr lang="en-US" sz="1200" b="1" i="1" dirty="0">
                <a:solidFill>
                  <a:prstClr val="black"/>
                </a:solidFill>
              </a:rPr>
              <a:t>– </a:t>
            </a:r>
            <a:r>
              <a:rPr lang="en-US" sz="1200" b="1" i="1" dirty="0" smtClean="0">
                <a:solidFill>
                  <a:prstClr val="black"/>
                </a:solidFill>
              </a:rPr>
              <a:t>Approved</a:t>
            </a:r>
            <a:endParaRPr lang="en-US" sz="1200" b="1" i="1" dirty="0">
              <a:solidFill>
                <a:prstClr val="black"/>
              </a:solidFill>
            </a:endParaRPr>
          </a:p>
          <a:p>
            <a:pPr lvl="1"/>
            <a:r>
              <a:rPr lang="en-US" dirty="0" smtClean="0">
                <a:hlinkClick r:id="rId5"/>
              </a:rPr>
              <a:t>Revisions </a:t>
            </a:r>
            <a:r>
              <a:rPr lang="en-US" dirty="0">
                <a:hlinkClick r:id="rId5"/>
              </a:rPr>
              <a:t>to Methodology for Determining Minimum Ancillary Service Requirements Associated with </a:t>
            </a:r>
            <a:r>
              <a:rPr lang="en-US" dirty="0" err="1">
                <a:hlinkClick r:id="rId5"/>
              </a:rPr>
              <a:t>NPRR815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2018 Methodology for Determining Minimum Ancillary Service </a:t>
            </a:r>
            <a:r>
              <a:rPr lang="en-US" dirty="0" smtClean="0">
                <a:hlinkClick r:id="rId6"/>
              </a:rPr>
              <a:t>Requirements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lvl="0">
              <a:buClr>
                <a:srgbClr val="FE8637"/>
              </a:buClr>
            </a:pPr>
            <a:r>
              <a:rPr lang="en-US" sz="2500" dirty="0" smtClean="0"/>
              <a:t>Acceptance of 2017 System and Organization Control (formerly "Service Organization Control") Audit Report </a:t>
            </a:r>
            <a:r>
              <a:rPr lang="en-US" sz="1200" b="1" i="1" dirty="0">
                <a:solidFill>
                  <a:prstClr val="black"/>
                </a:solidFill>
              </a:rPr>
              <a:t>– Approved</a:t>
            </a:r>
          </a:p>
          <a:p>
            <a:endParaRPr lang="en-US" sz="2600" dirty="0" smtClean="0"/>
          </a:p>
          <a:p>
            <a:pPr lvl="0">
              <a:buClr>
                <a:srgbClr val="FE8637"/>
              </a:buClr>
            </a:pPr>
            <a:r>
              <a:rPr lang="en-US" dirty="0" smtClean="0"/>
              <a:t>2018 Key Performance Indicators (</a:t>
            </a:r>
            <a:r>
              <a:rPr lang="en-US" dirty="0" err="1" smtClean="0"/>
              <a:t>KPIs</a:t>
            </a:r>
            <a:r>
              <a:rPr lang="en-US" dirty="0" smtClean="0"/>
              <a:t>) </a:t>
            </a:r>
            <a:r>
              <a:rPr lang="en-US" sz="1300" dirty="0">
                <a:solidFill>
                  <a:prstClr val="black"/>
                </a:solidFill>
                <a:hlinkClick r:id="rId7"/>
              </a:rPr>
              <a:t>(Available here) </a:t>
            </a:r>
            <a:endParaRPr lang="en-US" sz="1300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en-US" sz="1200" dirty="0">
              <a:solidFill>
                <a:prstClr val="black"/>
              </a:solidFill>
            </a:endParaRPr>
          </a:p>
          <a:p>
            <a:r>
              <a:rPr lang="en-US" dirty="0"/>
              <a:t>Note - </a:t>
            </a:r>
            <a:r>
              <a:rPr lang="en-US" dirty="0" err="1"/>
              <a:t>TAC</a:t>
            </a:r>
            <a:r>
              <a:rPr lang="en-US" dirty="0"/>
              <a:t> did not meet in </a:t>
            </a:r>
            <a:r>
              <a:rPr lang="en-US" dirty="0" smtClean="0"/>
              <a:t>December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2018 Capacity and Demand Report </a:t>
            </a:r>
            <a:r>
              <a:rPr lang="en-US" sz="1300" dirty="0">
                <a:solidFill>
                  <a:prstClr val="black"/>
                </a:solidFill>
                <a:hlinkClick r:id="rId8"/>
              </a:rPr>
              <a:t>(Available here)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604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smtClean="0"/>
              <a:t>Nodal Protocol Revision Requests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Unopposed </a:t>
            </a:r>
            <a:r>
              <a:rPr lang="en-US" i="1" dirty="0" err="1" smtClean="0"/>
              <a:t>NPRRs</a:t>
            </a:r>
            <a:r>
              <a:rPr lang="en-US" i="1" dirty="0" smtClean="0"/>
              <a:t> Recommended by </a:t>
            </a:r>
            <a:r>
              <a:rPr lang="en-US" i="1" dirty="0" err="1" smtClean="0"/>
              <a:t>TAC</a:t>
            </a:r>
            <a:r>
              <a:rPr lang="en-US" i="1" dirty="0" smtClean="0"/>
              <a:t> for BOD Approval</a:t>
            </a:r>
          </a:p>
          <a:p>
            <a:r>
              <a:rPr lang="en-US" sz="1800" dirty="0" err="1" smtClean="0">
                <a:hlinkClick r:id="rId3"/>
              </a:rPr>
              <a:t>NPRR834</a:t>
            </a:r>
            <a:r>
              <a:rPr lang="en-US" sz="1800" dirty="0"/>
              <a:t>, Clarifications for Repossessions of </a:t>
            </a:r>
            <a:r>
              <a:rPr lang="en-US" sz="1800" dirty="0" err="1"/>
              <a:t>CRRs</a:t>
            </a:r>
            <a:r>
              <a:rPr lang="en-US" sz="1800" dirty="0"/>
              <a:t> by ERCOT</a:t>
            </a:r>
          </a:p>
          <a:p>
            <a:pPr lvl="1"/>
            <a:r>
              <a:rPr lang="en-US" sz="1500" b="1" i="1" dirty="0" smtClean="0"/>
              <a:t>Approved</a:t>
            </a:r>
          </a:p>
          <a:p>
            <a:pPr marL="365760" lvl="1" indent="0">
              <a:buNone/>
            </a:pPr>
            <a:endParaRPr lang="en-US" sz="600" b="1" i="1" dirty="0"/>
          </a:p>
          <a:p>
            <a:r>
              <a:rPr lang="en-US" sz="1800" dirty="0" err="1">
                <a:hlinkClick r:id="rId4"/>
              </a:rPr>
              <a:t>NPRR839</a:t>
            </a:r>
            <a:r>
              <a:rPr lang="en-US" sz="1800" dirty="0"/>
              <a:t>, Clarification of ERCOT Forwarding of Consumption and Other Data</a:t>
            </a:r>
          </a:p>
          <a:p>
            <a:pPr lvl="1"/>
            <a:r>
              <a:rPr lang="en-US" sz="1500" b="1" i="1" dirty="0"/>
              <a:t>Approved</a:t>
            </a:r>
          </a:p>
          <a:p>
            <a:pPr marL="365760" lvl="1" indent="0">
              <a:buNone/>
            </a:pPr>
            <a:endParaRPr lang="en-US" sz="600" b="1" i="1" dirty="0"/>
          </a:p>
          <a:p>
            <a:r>
              <a:rPr lang="en-US" sz="1800" dirty="0" err="1" smtClean="0">
                <a:hlinkClick r:id="rId5"/>
              </a:rPr>
              <a:t>NPRR843</a:t>
            </a:r>
            <a:r>
              <a:rPr lang="en-US" sz="1800" dirty="0">
                <a:hlinkClick r:id="rId5"/>
              </a:rPr>
              <a:t>, </a:t>
            </a:r>
            <a:r>
              <a:rPr lang="en-US" sz="1800" dirty="0"/>
              <a:t>Short-Term System Adequacy and AS Offer Disclosure Reports Additions</a:t>
            </a:r>
          </a:p>
          <a:p>
            <a:pPr lvl="1">
              <a:buClr>
                <a:srgbClr val="FE8637"/>
              </a:buClr>
            </a:pPr>
            <a:r>
              <a:rPr lang="en-US" dirty="0" smtClean="0"/>
              <a:t> </a:t>
            </a:r>
            <a:r>
              <a:rPr lang="en-US" sz="1500" b="1" i="1" dirty="0">
                <a:solidFill>
                  <a:prstClr val="black"/>
                </a:solidFill>
              </a:rPr>
              <a:t>Approved</a:t>
            </a:r>
          </a:p>
          <a:p>
            <a:pPr marL="0" indent="0">
              <a:buNone/>
            </a:pPr>
            <a:endParaRPr lang="en-US" i="1" spc="-30" dirty="0" smtClean="0"/>
          </a:p>
          <a:p>
            <a:pPr marL="0" indent="0">
              <a:buNone/>
            </a:pPr>
            <a:r>
              <a:rPr lang="en-US" i="1" spc="-30" dirty="0" smtClean="0"/>
              <a:t>Non-Unanimous  </a:t>
            </a:r>
            <a:r>
              <a:rPr lang="en-US" i="1" spc="-30" dirty="0" err="1"/>
              <a:t>NPRRs</a:t>
            </a:r>
            <a:r>
              <a:rPr lang="en-US" i="1" spc="-30" dirty="0"/>
              <a:t> Recommended by </a:t>
            </a:r>
            <a:r>
              <a:rPr lang="en-US" i="1" spc="-30" dirty="0" err="1"/>
              <a:t>TAC</a:t>
            </a:r>
            <a:r>
              <a:rPr lang="en-US" i="1" spc="-30" dirty="0"/>
              <a:t> for BOD Approval</a:t>
            </a:r>
          </a:p>
          <a:p>
            <a:r>
              <a:rPr lang="en-US" sz="1800" dirty="0" err="1" smtClean="0">
                <a:hlinkClick r:id="rId6"/>
              </a:rPr>
              <a:t>NPRR815</a:t>
            </a:r>
            <a:r>
              <a:rPr lang="en-US" sz="1800" dirty="0"/>
              <a:t>, Revise the Limitation of Load Resources Providing Responsive Reserve (RRS) </a:t>
            </a:r>
            <a:r>
              <a:rPr lang="en-US" sz="1800" dirty="0" smtClean="0"/>
              <a:t>Service</a:t>
            </a:r>
          </a:p>
          <a:p>
            <a:pPr lvl="1">
              <a:buClr>
                <a:srgbClr val="FE8637"/>
              </a:buClr>
            </a:pPr>
            <a:r>
              <a:rPr lang="en-US" sz="1500" b="1" i="1" dirty="0">
                <a:solidFill>
                  <a:prstClr val="black"/>
                </a:solidFill>
              </a:rPr>
              <a:t>Approved</a:t>
            </a:r>
          </a:p>
          <a:p>
            <a:pPr marL="365760" lvl="1" indent="0">
              <a:buNone/>
            </a:pPr>
            <a:endParaRPr lang="en-US" sz="600" b="1" i="1" dirty="0"/>
          </a:p>
          <a:p>
            <a:r>
              <a:rPr lang="en-US" sz="1800" dirty="0" err="1" smtClean="0">
                <a:hlinkClick r:id="rId7"/>
              </a:rPr>
              <a:t>NPRR825</a:t>
            </a:r>
            <a:r>
              <a:rPr lang="en-US" sz="1800" dirty="0"/>
              <a:t>, Require ERCOT to Issue a DC Tie Curtailment Notice Prior to Curtailing any DC Tie Load</a:t>
            </a:r>
          </a:p>
          <a:p>
            <a:pPr lvl="1">
              <a:buClr>
                <a:srgbClr val="FE8637"/>
              </a:buClr>
            </a:pPr>
            <a:r>
              <a:rPr lang="en-US" sz="1500" b="1" i="1" dirty="0">
                <a:solidFill>
                  <a:prstClr val="black"/>
                </a:solidFill>
              </a:rPr>
              <a:t>Approved</a:t>
            </a:r>
          </a:p>
          <a:p>
            <a:pPr marL="365760" lvl="1" indent="0">
              <a:buNone/>
            </a:pPr>
            <a:endParaRPr lang="en-US" sz="600" b="1" i="1" dirty="0"/>
          </a:p>
          <a:p>
            <a:r>
              <a:rPr lang="en-US" sz="1800" dirty="0" err="1" smtClean="0">
                <a:hlinkClick r:id="rId8"/>
              </a:rPr>
              <a:t>NPRR846</a:t>
            </a:r>
            <a:r>
              <a:rPr lang="en-US" sz="1800" dirty="0"/>
              <a:t>, Allow Previously Committed ERS Resources to Participate in </a:t>
            </a:r>
            <a:r>
              <a:rPr lang="en-US" sz="1800" dirty="0" err="1"/>
              <a:t>MRA</a:t>
            </a:r>
            <a:r>
              <a:rPr lang="en-US" sz="1800" dirty="0"/>
              <a:t> Agreements and Other ERS Items</a:t>
            </a:r>
          </a:p>
          <a:p>
            <a:pPr lvl="1">
              <a:buClr>
                <a:srgbClr val="FE8637"/>
              </a:buClr>
            </a:pPr>
            <a:r>
              <a:rPr lang="en-US" dirty="0" smtClean="0"/>
              <a:t> </a:t>
            </a:r>
            <a:r>
              <a:rPr lang="en-US" sz="1500" b="1" i="1" dirty="0">
                <a:solidFill>
                  <a:prstClr val="black"/>
                </a:solidFill>
              </a:rPr>
              <a:t>Approved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10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err="1"/>
              <a:t>TAC</a:t>
            </a:r>
            <a:r>
              <a:rPr lang="en-US" dirty="0"/>
              <a:t> Structural Review Discussion </a:t>
            </a:r>
            <a:r>
              <a:rPr lang="en-US" dirty="0" smtClean="0"/>
              <a:t>	</a:t>
            </a:r>
            <a:r>
              <a:rPr lang="en-US" sz="2000" i="1" dirty="0" smtClean="0"/>
              <a:t>(</a:t>
            </a:r>
            <a:r>
              <a:rPr lang="en-US" sz="2000" i="1" dirty="0"/>
              <a:t>re: COPS/RMS)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447800"/>
            <a:ext cx="7848600" cy="4873752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b="1" i="1" dirty="0" smtClean="0"/>
              <a:t>Goal: </a:t>
            </a:r>
            <a:r>
              <a:rPr lang="en-US" sz="1900" dirty="0" smtClean="0"/>
              <a:t>Bring proposal forward for discussion at April BOD meeting</a:t>
            </a:r>
          </a:p>
          <a:p>
            <a:pPr lvl="1"/>
            <a:r>
              <a:rPr lang="en-US" sz="1600" i="1" dirty="0" smtClean="0">
                <a:solidFill>
                  <a:prstClr val="black"/>
                </a:solidFill>
              </a:rPr>
              <a:t>Achieve efficiencies at the subcommittee level be evaluating proposals regarding the future of RMS and COPS</a:t>
            </a:r>
            <a:endParaRPr lang="en-US" sz="1600" i="1" dirty="0">
              <a:solidFill>
                <a:prstClr val="black"/>
              </a:solidFill>
            </a:endParaRPr>
          </a:p>
          <a:p>
            <a:pPr marL="365760" lvl="1" indent="0">
              <a:buNone/>
            </a:pPr>
            <a:endParaRPr lang="en-US" sz="1600" b="1" i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b="1" i="1" dirty="0" smtClean="0"/>
              <a:t>Proposals:</a:t>
            </a:r>
          </a:p>
          <a:p>
            <a:r>
              <a:rPr lang="en-US" sz="1900" b="1" dirty="0" smtClean="0"/>
              <a:t>Option 1: Combine </a:t>
            </a:r>
            <a:r>
              <a:rPr lang="en-US" sz="1900" b="1" dirty="0"/>
              <a:t>RMS and COPS to </a:t>
            </a:r>
            <a:r>
              <a:rPr lang="en-US" sz="1900" b="1" dirty="0" smtClean="0"/>
              <a:t>create </a:t>
            </a:r>
          </a:p>
          <a:p>
            <a:pPr marL="0" indent="0">
              <a:buNone/>
            </a:pPr>
            <a:r>
              <a:rPr lang="en-US" sz="1800" i="1" dirty="0" smtClean="0"/>
              <a:t>	“Retail </a:t>
            </a:r>
            <a:r>
              <a:rPr lang="en-US" sz="1800" i="1" dirty="0"/>
              <a:t>Market and Commercial Operations </a:t>
            </a:r>
            <a:r>
              <a:rPr lang="en-US" sz="1800" i="1" dirty="0" smtClean="0"/>
              <a:t>	</a:t>
            </a:r>
          </a:p>
          <a:p>
            <a:pPr marL="0" indent="0">
              <a:buNone/>
            </a:pPr>
            <a:r>
              <a:rPr lang="en-US" sz="1800" i="1" dirty="0"/>
              <a:t>	</a:t>
            </a:r>
            <a:r>
              <a:rPr lang="en-US" sz="1800" i="1" dirty="0" smtClean="0"/>
              <a:t>  Subcommittee </a:t>
            </a:r>
            <a:r>
              <a:rPr lang="en-US" sz="1800" i="1" dirty="0"/>
              <a:t>(</a:t>
            </a:r>
            <a:r>
              <a:rPr lang="en-US" sz="1800" i="1" dirty="0" err="1"/>
              <a:t>RMCOS</a:t>
            </a:r>
            <a:r>
              <a:rPr lang="en-US" sz="1800" i="1" dirty="0" smtClean="0"/>
              <a:t>)”</a:t>
            </a:r>
          </a:p>
          <a:p>
            <a:pPr marL="0" indent="0">
              <a:buNone/>
            </a:pPr>
            <a:endParaRPr lang="en-US" sz="200" i="1" dirty="0" smtClean="0"/>
          </a:p>
          <a:p>
            <a:pPr lvl="1"/>
            <a:r>
              <a:rPr lang="en-US" sz="1600" dirty="0" smtClean="0"/>
              <a:t>Further discussion needed regarding working group and task force structure </a:t>
            </a:r>
          </a:p>
          <a:p>
            <a:endParaRPr lang="en-US" sz="400" dirty="0" smtClean="0"/>
          </a:p>
          <a:p>
            <a:r>
              <a:rPr lang="en-US" sz="1900" b="1" dirty="0" smtClean="0"/>
              <a:t>Option 2: Move existing COPS working groups into RMS and </a:t>
            </a:r>
            <a:r>
              <a:rPr lang="en-US" sz="1900" b="1" dirty="0" err="1" smtClean="0"/>
              <a:t>WMS</a:t>
            </a:r>
            <a:endParaRPr lang="en-US" sz="1900" b="1" dirty="0" smtClean="0"/>
          </a:p>
          <a:p>
            <a:pPr lvl="1"/>
            <a:r>
              <a:rPr lang="en-US" sz="1800" dirty="0" smtClean="0"/>
              <a:t>Move Profile Working Group (</a:t>
            </a:r>
            <a:r>
              <a:rPr lang="en-US" sz="1800" dirty="0" err="1" smtClean="0"/>
              <a:t>PWG</a:t>
            </a:r>
            <a:r>
              <a:rPr lang="en-US" sz="1800" dirty="0" smtClean="0"/>
              <a:t>) and Market Data Working Group (</a:t>
            </a:r>
            <a:r>
              <a:rPr lang="en-US" sz="1800" dirty="0" err="1" smtClean="0"/>
              <a:t>MDWG</a:t>
            </a:r>
            <a:r>
              <a:rPr lang="en-US" sz="1800" dirty="0" smtClean="0"/>
              <a:t>) to RMS; </a:t>
            </a:r>
            <a:r>
              <a:rPr lang="en-US" sz="1800" i="1" dirty="0" err="1" smtClean="0"/>
              <a:t>MDWG</a:t>
            </a:r>
            <a:r>
              <a:rPr lang="en-US" sz="1800" i="1" dirty="0" smtClean="0"/>
              <a:t> would be combined with </a:t>
            </a:r>
            <a:r>
              <a:rPr lang="en-US" sz="1800" i="1" dirty="0"/>
              <a:t>Texas Data Transport and </a:t>
            </a:r>
            <a:r>
              <a:rPr lang="en-US" sz="1800" i="1" dirty="0" err="1"/>
              <a:t>MarkeTrak</a:t>
            </a:r>
            <a:r>
              <a:rPr lang="en-US" sz="1800" i="1" dirty="0"/>
              <a:t> Systems Working Group (</a:t>
            </a:r>
            <a:r>
              <a:rPr lang="en-US" sz="1800" i="1" dirty="0" err="1"/>
              <a:t>TDTMS</a:t>
            </a:r>
            <a:r>
              <a:rPr lang="en-US" sz="1800" i="1" dirty="0"/>
              <a:t> </a:t>
            </a:r>
            <a:r>
              <a:rPr lang="en-US" sz="1800" i="1" dirty="0" err="1" smtClean="0"/>
              <a:t>WG</a:t>
            </a:r>
            <a:r>
              <a:rPr lang="en-US" sz="1800" i="1" dirty="0" smtClean="0"/>
              <a:t>)</a:t>
            </a:r>
          </a:p>
          <a:p>
            <a:pPr marL="365760" lvl="1" indent="0">
              <a:buNone/>
            </a:pPr>
            <a:endParaRPr lang="en-US" sz="200" i="1" dirty="0" smtClean="0"/>
          </a:p>
          <a:p>
            <a:pPr lvl="1"/>
            <a:r>
              <a:rPr lang="en-US" sz="1800" dirty="0" smtClean="0"/>
              <a:t>Split the current Commercial Settlements and Communications Working Group (</a:t>
            </a:r>
            <a:r>
              <a:rPr lang="en-US" sz="1800" dirty="0" err="1" smtClean="0"/>
              <a:t>CSWG</a:t>
            </a:r>
            <a:r>
              <a:rPr lang="en-US" sz="1800" dirty="0" smtClean="0"/>
              <a:t>) responsibilities;  move Settlements to </a:t>
            </a:r>
            <a:r>
              <a:rPr lang="en-US" sz="1800" dirty="0" err="1" smtClean="0"/>
              <a:t>WMS</a:t>
            </a:r>
            <a:r>
              <a:rPr lang="en-US" sz="1800" dirty="0" smtClean="0"/>
              <a:t> and move Communications to RMS; </a:t>
            </a:r>
            <a:r>
              <a:rPr lang="en-US" sz="1800" i="1" dirty="0">
                <a:solidFill>
                  <a:prstClr val="black"/>
                </a:solidFill>
              </a:rPr>
              <a:t>Communications would be combined with </a:t>
            </a:r>
            <a:r>
              <a:rPr lang="en-US" sz="1800" i="1" dirty="0" smtClean="0">
                <a:solidFill>
                  <a:prstClr val="black"/>
                </a:solidFill>
              </a:rPr>
              <a:t>Texas </a:t>
            </a:r>
            <a:r>
              <a:rPr lang="en-US" sz="1800" i="1" dirty="0">
                <a:solidFill>
                  <a:prstClr val="black"/>
                </a:solidFill>
              </a:rPr>
              <a:t>Standard Electronic Transaction Working Group (Texas SET </a:t>
            </a:r>
            <a:r>
              <a:rPr lang="en-US" sz="1800" i="1" dirty="0" err="1">
                <a:solidFill>
                  <a:prstClr val="black"/>
                </a:solidFill>
              </a:rPr>
              <a:t>WG</a:t>
            </a:r>
            <a:r>
              <a:rPr lang="en-US" sz="1800" i="1" dirty="0">
                <a:solidFill>
                  <a:prstClr val="black"/>
                </a:solidFill>
              </a:rPr>
              <a:t>) </a:t>
            </a:r>
          </a:p>
          <a:p>
            <a:pPr marL="457200" lvl="1" indent="0">
              <a:spcBef>
                <a:spcPts val="0"/>
              </a:spcBef>
              <a:buClrTx/>
              <a:buSzTx/>
              <a:buNone/>
            </a:pPr>
            <a:endParaRPr lang="en-US" sz="1600" i="1" dirty="0" smtClean="0">
              <a:solidFill>
                <a:prstClr val="black"/>
              </a:solidFill>
            </a:endParaRPr>
          </a:p>
          <a:p>
            <a:pPr lvl="1"/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6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12700">
            <a:noFill/>
          </a:ln>
        </p:spPr>
        <p:txBody>
          <a:bodyPr/>
          <a:lstStyle/>
          <a:p>
            <a:r>
              <a:rPr lang="en-US" dirty="0" err="1"/>
              <a:t>TAC</a:t>
            </a:r>
            <a:r>
              <a:rPr lang="en-US" dirty="0"/>
              <a:t> Structural Review Discussion </a:t>
            </a:r>
            <a:r>
              <a:rPr lang="en-US" dirty="0" smtClean="0"/>
              <a:t>	</a:t>
            </a:r>
            <a:r>
              <a:rPr lang="en-US" sz="2000" i="1" dirty="0" smtClean="0"/>
              <a:t>(</a:t>
            </a:r>
            <a:r>
              <a:rPr lang="en-US" sz="2000" i="1" dirty="0"/>
              <a:t>re: COPS/RMS)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716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600200"/>
            <a:ext cx="7848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endParaRPr lang="en-US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1524000"/>
            <a:ext cx="7848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Option One Structural Proposals</a:t>
            </a:r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b="1" spc="-50" dirty="0"/>
              <a:t>5 Working Groups and 1 Task </a:t>
            </a:r>
            <a:r>
              <a:rPr lang="en-US" sz="1600" b="1" spc="-50" dirty="0" smtClean="0"/>
              <a:t>Force       3 </a:t>
            </a:r>
            <a:r>
              <a:rPr lang="en-US" sz="1600" b="1" spc="-50" dirty="0"/>
              <a:t>Working Groups and 1 Task Force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Font typeface="Wingdings"/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3426285989"/>
              </p:ext>
            </p:extLst>
          </p:nvPr>
        </p:nvGraphicFramePr>
        <p:xfrm>
          <a:off x="762000" y="2667000"/>
          <a:ext cx="3429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668736932"/>
              </p:ext>
            </p:extLst>
          </p:nvPr>
        </p:nvGraphicFramePr>
        <p:xfrm>
          <a:off x="4381500" y="2675334"/>
          <a:ext cx="3848100" cy="3496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6248400"/>
            <a:ext cx="510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*Future of </a:t>
            </a:r>
            <a:r>
              <a:rPr lang="en-US" sz="1200" dirty="0" err="1" smtClean="0"/>
              <a:t>AMWG</a:t>
            </a:r>
            <a:r>
              <a:rPr lang="en-US" sz="1200" dirty="0" smtClean="0"/>
              <a:t> pending Commission decision in Docket No. 47472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6538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428</TotalTime>
  <Words>432</Words>
  <Application>Microsoft Office PowerPoint</Application>
  <PresentationFormat>On-screen Show (4:3)</PresentationFormat>
  <Paragraphs>91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Century Schoolbook</vt:lpstr>
      <vt:lpstr>Wingdings</vt:lpstr>
      <vt:lpstr>Wingdings 2</vt:lpstr>
      <vt:lpstr>Oriel</vt:lpstr>
      <vt:lpstr>TAC &amp; Board of Directors Update</vt:lpstr>
      <vt:lpstr>Board of Directors Meeting 12.12.17</vt:lpstr>
      <vt:lpstr>Nodal Protocol Revision Requests </vt:lpstr>
      <vt:lpstr>TAC Structural Review Discussion  (re: COPS/RMS)</vt:lpstr>
      <vt:lpstr>TAC Structural Review Discussion  (re: COPS/RMS)</vt:lpstr>
      <vt:lpstr>Questions? </vt:lpstr>
    </vt:vector>
  </TitlesOfParts>
  <Company>NRG Energy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Bracy, Phillip</cp:lastModifiedBy>
  <cp:revision>32</cp:revision>
  <dcterms:created xsi:type="dcterms:W3CDTF">2018-01-08T22:15:17Z</dcterms:created>
  <dcterms:modified xsi:type="dcterms:W3CDTF">2018-01-09T15:18:08Z</dcterms:modified>
</cp:coreProperties>
</file>