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0"/>
  </p:notesMasterIdLst>
  <p:handoutMasterIdLst>
    <p:handoutMasterId r:id="rId11"/>
  </p:handoutMasterIdLst>
  <p:sldIdLst>
    <p:sldId id="260" r:id="rId7"/>
    <p:sldId id="257" r:id="rId8"/>
    <p:sldId id="265" r:id="rId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45" autoAdjust="0"/>
    <p:restoredTop sz="94660"/>
  </p:normalViewPr>
  <p:slideViewPr>
    <p:cSldViewPr showGuides="1">
      <p:cViewPr varScale="1">
        <p:scale>
          <a:sx n="125" d="100"/>
          <a:sy n="125" d="100"/>
        </p:scale>
        <p:origin x="1008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3245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ERCOT Public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ERCOT Public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ERCOT Public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1981200"/>
            <a:ext cx="564603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Information Technology Report</a:t>
            </a:r>
            <a:endParaRPr lang="en-US" dirty="0" smtClean="0"/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 smtClean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 smtClean="0">
                <a:solidFill>
                  <a:srgbClr val="000000"/>
                </a:solidFill>
                <a:latin typeface="Arial Black" pitchFamily="34" charset="0"/>
              </a:rPr>
              <a:t>Dave </a:t>
            </a: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Pagliai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Manager, IT Support Services</a:t>
            </a:r>
          </a:p>
          <a:p>
            <a:endParaRPr lang="en-US" dirty="0" smtClean="0"/>
          </a:p>
          <a:p>
            <a:endParaRPr lang="en-US" dirty="0"/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ERCOT </a:t>
            </a:r>
            <a:r>
              <a:rPr lang="en-US" b="1" dirty="0" smtClean="0">
                <a:solidFill>
                  <a:srgbClr val="000000"/>
                </a:solidFill>
              </a:rPr>
              <a:t>Public</a:t>
            </a:r>
          </a:p>
          <a:p>
            <a:pPr lvl="0" defTabSz="457200"/>
            <a:r>
              <a:rPr lang="en-US" b="1" dirty="0" smtClean="0">
                <a:solidFill>
                  <a:srgbClr val="000000"/>
                </a:solidFill>
              </a:rPr>
              <a:t>January 2018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Incident Report Highlights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410200"/>
          </a:xfrm>
        </p:spPr>
        <p:txBody>
          <a:bodyPr/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r>
              <a:rPr lang="en-US" sz="1600" b="1" kern="0" dirty="0" smtClean="0">
                <a:solidFill>
                  <a:srgbClr val="000000"/>
                </a:solidFill>
              </a:rPr>
              <a:t>Service </a:t>
            </a:r>
            <a:r>
              <a:rPr lang="en-US" sz="1600" b="1" kern="0" dirty="0">
                <a:solidFill>
                  <a:srgbClr val="000000"/>
                </a:solidFill>
              </a:rPr>
              <a:t>Availability </a:t>
            </a:r>
            <a:r>
              <a:rPr lang="en-US" sz="1600" b="1" kern="0" dirty="0" smtClean="0">
                <a:solidFill>
                  <a:srgbClr val="000000"/>
                </a:solidFill>
              </a:rPr>
              <a:t>– </a:t>
            </a:r>
            <a:r>
              <a:rPr lang="en-US" sz="1600" b="1" kern="0" dirty="0" smtClean="0">
                <a:solidFill>
                  <a:srgbClr val="000000"/>
                </a:solidFill>
              </a:rPr>
              <a:t>December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Retail Market IT systems met all SLA targets</a:t>
            </a:r>
          </a:p>
          <a:p>
            <a:pPr marL="0" lvl="0" indent="0" eaLnBrk="0" fontAlgn="base" hangingPunct="0">
              <a:spcAft>
                <a:spcPct val="0"/>
              </a:spcAft>
              <a:buNone/>
            </a:pPr>
            <a:endParaRPr lang="en-US" sz="1600" b="1" kern="0" dirty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>
                <a:solidFill>
                  <a:srgbClr val="000000"/>
                </a:solidFill>
              </a:rPr>
              <a:t>Incidents &amp; Maintenance – </a:t>
            </a:r>
            <a:r>
              <a:rPr lang="en-US" sz="1600" b="1" kern="0" dirty="0" smtClean="0">
                <a:solidFill>
                  <a:srgbClr val="000000"/>
                </a:solidFill>
              </a:rPr>
              <a:t>December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12/17/17 </a:t>
            </a:r>
            <a:r>
              <a:rPr lang="en-US" sz="1600" dirty="0"/>
              <a:t>– Planned Maintenance (Site Failover – Retail Processing, </a:t>
            </a:r>
            <a:r>
              <a:rPr lang="en-US" sz="1600" dirty="0" err="1"/>
              <a:t>MarkeTrak</a:t>
            </a:r>
            <a:r>
              <a:rPr lang="en-US" sz="1600" dirty="0"/>
              <a:t>, </a:t>
            </a:r>
            <a:r>
              <a:rPr lang="en-US" sz="1600" dirty="0" err="1"/>
              <a:t>FindESIID</a:t>
            </a:r>
            <a:r>
              <a:rPr lang="en-US" sz="1600" dirty="0"/>
              <a:t>, </a:t>
            </a:r>
            <a:r>
              <a:rPr lang="en-US" sz="1600" dirty="0" err="1"/>
              <a:t>FindTransaction</a:t>
            </a:r>
            <a:r>
              <a:rPr lang="en-US" sz="1600" dirty="0"/>
              <a:t>)</a:t>
            </a:r>
          </a:p>
          <a:p>
            <a:pPr marL="457200" lvl="1" indent="0" eaLnBrk="0" fontAlgn="base" hangingPunct="0">
              <a:spcAft>
                <a:spcPct val="0"/>
              </a:spcAft>
              <a:buNone/>
            </a:pPr>
            <a:endParaRPr lang="en-US" sz="1600" kern="0" dirty="0" smtClean="0">
              <a:solidFill>
                <a:srgbClr val="000000"/>
              </a:solidFill>
            </a:endParaRPr>
          </a:p>
          <a:p>
            <a:pPr marL="457200" lvl="1" indent="0" eaLnBrk="0" fontAlgn="base" hangingPunct="0">
              <a:spcAft>
                <a:spcPct val="0"/>
              </a:spcAft>
              <a:buNone/>
            </a:pPr>
            <a:endParaRPr lang="en-US" sz="1600" kern="0" dirty="0" smtClean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>
                <a:solidFill>
                  <a:srgbClr val="000000"/>
                </a:solidFill>
              </a:rPr>
              <a:t>Maintenance – </a:t>
            </a:r>
            <a:r>
              <a:rPr lang="en-US" sz="1600" b="1" kern="0" dirty="0" smtClean="0">
                <a:solidFill>
                  <a:srgbClr val="000000"/>
                </a:solidFill>
              </a:rPr>
              <a:t>January</a:t>
            </a:r>
            <a:r>
              <a:rPr lang="en-US" sz="1600" b="1" kern="0" dirty="0" smtClean="0">
                <a:solidFill>
                  <a:srgbClr val="000000"/>
                </a:solidFill>
              </a:rPr>
              <a:t> </a:t>
            </a:r>
            <a:r>
              <a:rPr lang="en-US" sz="1600" b="1" kern="0" dirty="0" smtClean="0">
                <a:solidFill>
                  <a:srgbClr val="000000"/>
                </a:solidFill>
              </a:rPr>
              <a:t>(date changes from last month’s RMS)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ERCOT </a:t>
            </a:r>
            <a:r>
              <a:rPr lang="en-US" sz="1600" dirty="0"/>
              <a:t>will be performing a technology refresh of the Retail Processing environment</a:t>
            </a: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/>
              <a:t>Infrastructure upgrade, no functional change</a:t>
            </a: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01/12/18 </a:t>
            </a:r>
            <a:r>
              <a:rPr lang="en-US" sz="1600" dirty="0"/>
              <a:t>– Retail Market Test Environment (RMTE) upgraded</a:t>
            </a: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01/12/18 </a:t>
            </a:r>
            <a:r>
              <a:rPr lang="en-US" sz="1600" dirty="0"/>
              <a:t>– </a:t>
            </a:r>
            <a:r>
              <a:rPr lang="en-US" sz="1600" dirty="0" smtClean="0"/>
              <a:t>Date TBD </a:t>
            </a:r>
            <a:r>
              <a:rPr lang="en-US" sz="1600" dirty="0"/>
              <a:t>– RMTE testing window</a:t>
            </a: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Date TBD – </a:t>
            </a:r>
            <a:r>
              <a:rPr lang="en-US" sz="1600" dirty="0"/>
              <a:t>Production environment upgraded during Sunday maintenance</a:t>
            </a: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endParaRPr lang="en-US" sz="1600" kern="0" dirty="0">
              <a:solidFill>
                <a:srgbClr val="000000"/>
              </a:solidFill>
            </a:endParaRPr>
          </a:p>
          <a:p>
            <a:pPr marL="457200" lvl="1" indent="0" eaLnBrk="0" fontAlgn="base" hangingPunct="0">
              <a:spcAft>
                <a:spcPct val="0"/>
              </a:spcAft>
              <a:buNone/>
            </a:pPr>
            <a:endParaRPr lang="en-US" sz="1600" kern="0" dirty="0" smtClean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MarkeTrak Performance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1803523"/>
            <a:ext cx="8534400" cy="1896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899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www.w3.org/XML/1998/namespace"/>
    <ds:schemaRef ds:uri="http://purl.org/dc/elements/1.1/"/>
    <ds:schemaRef ds:uri="http://schemas.microsoft.com/office/2006/metadata/properties"/>
    <ds:schemaRef ds:uri="c34af464-7aa1-4edd-9be4-83dffc1cb926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purl.org/dc/dcmitype/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2D59BFD-3285-42FC-81D0-65AF7FBCF5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1021</TotalTime>
  <Words>113</Words>
  <Application>Microsoft Office PowerPoint</Application>
  <PresentationFormat>On-screen Show (4:3)</PresentationFormat>
  <Paragraphs>27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Arial</vt:lpstr>
      <vt:lpstr>Arial Black</vt:lpstr>
      <vt:lpstr>Calibri</vt:lpstr>
      <vt:lpstr>Wingdings</vt:lpstr>
      <vt:lpstr>1_Custom Design</vt:lpstr>
      <vt:lpstr>Office Theme</vt:lpstr>
      <vt:lpstr>Custom Design</vt:lpstr>
      <vt:lpstr>PowerPoint Presentation</vt:lpstr>
      <vt:lpstr>Incident Report Highlights</vt:lpstr>
      <vt:lpstr>MarkeTrak Performance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Pagliai, Dave</cp:lastModifiedBy>
  <cp:revision>98</cp:revision>
  <cp:lastPrinted>2016-01-21T20:53:15Z</cp:lastPrinted>
  <dcterms:created xsi:type="dcterms:W3CDTF">2016-01-21T15:20:31Z</dcterms:created>
  <dcterms:modified xsi:type="dcterms:W3CDTF">2018-01-05T23:19:50Z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</Properties>
</file>