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8"/>
  </p:notesMasterIdLst>
  <p:handoutMasterIdLst>
    <p:handoutMasterId r:id="rId19"/>
  </p:handoutMasterIdLst>
  <p:sldIdLst>
    <p:sldId id="260" r:id="rId7"/>
    <p:sldId id="258" r:id="rId8"/>
    <p:sldId id="257" r:id="rId9"/>
    <p:sldId id="266" r:id="rId10"/>
    <p:sldId id="265" r:id="rId11"/>
    <p:sldId id="269" r:id="rId12"/>
    <p:sldId id="270" r:id="rId13"/>
    <p:sldId id="268" r:id="rId14"/>
    <p:sldId id="263" r:id="rId15"/>
    <p:sldId id="267" r:id="rId16"/>
    <p:sldId id="264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C090"/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0" d="100"/>
          <a:sy n="100" d="100"/>
        </p:scale>
        <p:origin x="294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204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865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1797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646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7716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3022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649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package" Target="../embeddings/Microsoft_Excel_Worksheet1.xls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33600"/>
            <a:ext cx="56460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IAS Stats by REP</a:t>
            </a:r>
          </a:p>
          <a:p>
            <a:r>
              <a:rPr lang="en-US" sz="2000" b="1" dirty="0" smtClean="0"/>
              <a:t>As of </a:t>
            </a:r>
            <a:r>
              <a:rPr lang="en-US" sz="2000" b="1" dirty="0" smtClean="0"/>
              <a:t>01/03/2018</a:t>
            </a:r>
            <a:endParaRPr lang="en-US" sz="2000" b="1" dirty="0"/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 smtClean="0"/>
              <a:t>01/09/2018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18 Month Running Market Totals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8700" y="6563003"/>
            <a:ext cx="381000" cy="220662"/>
          </a:xfrm>
        </p:spPr>
        <p:txBody>
          <a:bodyPr/>
          <a:lstStyle/>
          <a:p>
            <a:fld id="{1D93BD3E-1E9A-4970-A6F7-E7AC52762E0C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01/09/18</a:t>
            </a:r>
            <a:endParaRPr lang="en-US" sz="9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2196451"/>
              </p:ext>
            </p:extLst>
          </p:nvPr>
        </p:nvGraphicFramePr>
        <p:xfrm>
          <a:off x="457194" y="1219201"/>
          <a:ext cx="8191512" cy="4724398"/>
        </p:xfrm>
        <a:graphic>
          <a:graphicData uri="http://schemas.openxmlformats.org/drawingml/2006/table">
            <a:tbl>
              <a:tblPr/>
              <a:tblGrid>
                <a:gridCol w="682626"/>
                <a:gridCol w="682626"/>
                <a:gridCol w="682626"/>
                <a:gridCol w="682626"/>
                <a:gridCol w="682626"/>
                <a:gridCol w="682626"/>
                <a:gridCol w="682626"/>
                <a:gridCol w="682626"/>
                <a:gridCol w="682626"/>
                <a:gridCol w="682626"/>
                <a:gridCol w="682626"/>
                <a:gridCol w="682626"/>
              </a:tblGrid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Enrollments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 IAL, 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Days to Resolution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618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MVI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IAG,IAL,Res 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Overall %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75,323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214,383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289,706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1,846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1,467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4,225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1.46%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86,376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247,481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333,857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2,335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1,662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1,026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5,023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82,923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241,844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324,767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2,154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1,323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4,381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86,656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268,781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355,437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2,188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1,389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4,396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67,323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231,999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299,322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1,857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1,229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64,452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220,958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285,410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1,836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1,160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3,722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56,202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201,714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257,916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1,974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1,147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3,849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66,556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196,236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262,792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1,885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3,863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1.47%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87,140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202,612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289,752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1,928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1,350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1,094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4,372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1.51%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66,875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201,984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268,859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1,614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1,328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3,826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71,809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229,868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301,677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1,950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1,476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4,154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71,769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197,865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269,634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1,634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1,490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3,855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130,828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237,611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368,439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2,165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1,582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4,562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108,784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257,759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366,543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2,059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1,718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4,549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84,059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252,360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336,419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1,963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1,432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4,036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84,134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258,046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342,180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1,929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1,537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4,134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1.21%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79,502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244,511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324,013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1,763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4,089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1.26%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78,096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236,397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314,493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1,646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1,568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62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IAS Stats by REP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534400" cy="4319832"/>
          </a:xfrm>
        </p:spPr>
        <p:txBody>
          <a:bodyPr/>
          <a:lstStyle/>
          <a:p>
            <a:pPr marL="0" indent="0" algn="ctr">
              <a:buNone/>
            </a:pPr>
            <a:endParaRPr lang="en-US" sz="6000" dirty="0" smtClean="0"/>
          </a:p>
          <a:p>
            <a:pPr marL="0" indent="0" algn="ctr">
              <a:buNone/>
            </a:pPr>
            <a:r>
              <a:rPr lang="en-US" sz="6000" dirty="0" smtClean="0"/>
              <a:t>Questions</a:t>
            </a:r>
            <a:r>
              <a:rPr lang="en-US" sz="6000" dirty="0"/>
              <a:t>?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01/09/18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06623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828800" y="381000"/>
            <a:ext cx="6781800" cy="58674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Agenda</a:t>
            </a:r>
          </a:p>
          <a:p>
            <a:pPr marL="0" indent="0">
              <a:buNone/>
            </a:pPr>
            <a:endParaRPr lang="en-US" sz="2000" b="1" dirty="0" smtClean="0"/>
          </a:p>
          <a:p>
            <a:r>
              <a:rPr lang="en-US" altLang="en-US" dirty="0" smtClean="0"/>
              <a:t>October 2017 </a:t>
            </a:r>
            <a:r>
              <a:rPr lang="en-US" altLang="en-US" dirty="0"/>
              <a:t>- IAG/IAL </a:t>
            </a:r>
            <a:r>
              <a:rPr lang="en-US" altLang="en-US" dirty="0" smtClean="0"/>
              <a:t>Statistics</a:t>
            </a:r>
          </a:p>
          <a:p>
            <a:r>
              <a:rPr lang="en-US" altLang="en-US" dirty="0"/>
              <a:t>Top 10 </a:t>
            </a:r>
            <a:r>
              <a:rPr lang="en-US" altLang="en-US" dirty="0" smtClean="0"/>
              <a:t>– October 2017 </a:t>
            </a:r>
            <a:r>
              <a:rPr lang="en-US" altLang="en-US" dirty="0"/>
              <a:t>- IAG/IAL </a:t>
            </a:r>
            <a:endParaRPr lang="en-US" altLang="en-US" dirty="0" smtClean="0"/>
          </a:p>
          <a:p>
            <a:r>
              <a:rPr lang="en-US" altLang="en-US" dirty="0"/>
              <a:t>Top 10 - 12 Month Average </a:t>
            </a:r>
            <a:r>
              <a:rPr lang="en-US" altLang="en-US" dirty="0" smtClean="0"/>
              <a:t>IAG/IAL</a:t>
            </a:r>
          </a:p>
          <a:p>
            <a:r>
              <a:rPr lang="en-US" altLang="en-US" dirty="0"/>
              <a:t>Explanation of IAG/IAL </a:t>
            </a:r>
            <a:r>
              <a:rPr lang="en-US" altLang="en-US" dirty="0" smtClean="0"/>
              <a:t>Stats</a:t>
            </a:r>
            <a:endParaRPr lang="en-US" dirty="0" smtClean="0"/>
          </a:p>
          <a:p>
            <a:r>
              <a:rPr lang="en-US" altLang="en-US" dirty="0" smtClean="0"/>
              <a:t>Top - </a:t>
            </a:r>
            <a:r>
              <a:rPr lang="en-US" altLang="en-US" dirty="0"/>
              <a:t>12 Month Average Rescission</a:t>
            </a:r>
            <a:endParaRPr lang="en-US" dirty="0" smtClean="0"/>
          </a:p>
          <a:p>
            <a:r>
              <a:rPr lang="en-US" dirty="0" smtClean="0"/>
              <a:t>Explanation of Rescission Stats</a:t>
            </a:r>
          </a:p>
          <a:p>
            <a:r>
              <a:rPr lang="en-US" altLang="en-US" dirty="0"/>
              <a:t>18 Month Running Market </a:t>
            </a:r>
            <a:r>
              <a:rPr lang="en-US" altLang="en-US" dirty="0" smtClean="0"/>
              <a:t>Totals</a:t>
            </a:r>
          </a:p>
          <a:p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sz="2400" dirty="0" smtClean="0">
                <a:solidFill>
                  <a:schemeClr val="tx1"/>
                </a:solidFill>
              </a:rPr>
              <a:t>     October 2017 </a:t>
            </a:r>
            <a:r>
              <a:rPr lang="en-US" altLang="en-US" sz="2400" dirty="0">
                <a:solidFill>
                  <a:schemeClr val="tx1"/>
                </a:solidFill>
              </a:rPr>
              <a:t>- </a:t>
            </a:r>
            <a:r>
              <a:rPr lang="en-US" altLang="en-US" sz="2400" dirty="0" smtClean="0">
                <a:solidFill>
                  <a:schemeClr val="tx1"/>
                </a:solidFill>
              </a:rPr>
              <a:t>IAG/IAL Statistics</a:t>
            </a:r>
            <a:endParaRPr lang="en-US" alt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01/09/18</a:t>
            </a:r>
            <a:endParaRPr lang="en-US" sz="9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6378760"/>
              </p:ext>
            </p:extLst>
          </p:nvPr>
        </p:nvGraphicFramePr>
        <p:xfrm>
          <a:off x="2158996" y="1052512"/>
          <a:ext cx="4902201" cy="3914775"/>
        </p:xfrm>
        <a:graphic>
          <a:graphicData uri="http://schemas.openxmlformats.org/drawingml/2006/table">
            <a:tbl>
              <a:tblPr/>
              <a:tblGrid>
                <a:gridCol w="1148953"/>
                <a:gridCol w="938312"/>
                <a:gridCol w="938312"/>
                <a:gridCol w="938312"/>
                <a:gridCol w="938312"/>
              </a:tblGrid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% of Total Enrollments: 1.02%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Greater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1,780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Less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1,434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Retail Electric Provider Counts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Percent of Enrollments Resulting in IAG/IAL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.00% to .25%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.26% to .50%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.51% to .75%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.76% to 1.00%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&lt;= 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500 and &lt;=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1930885"/>
              </p:ext>
            </p:extLst>
          </p:nvPr>
        </p:nvGraphicFramePr>
        <p:xfrm>
          <a:off x="4152896" y="5181599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1" name="Worksheet" showAsIcon="1" r:id="rId4" imgW="914400" imgH="771480" progId="Excel.Sheet.12">
                  <p:embed/>
                </p:oleObj>
              </mc:Choice>
              <mc:Fallback>
                <p:oleObj name="Worksheet" showAsIcon="1" r:id="rId4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52896" y="5181599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1"/>
            <a:ext cx="8534400" cy="629760"/>
          </a:xfrm>
        </p:spPr>
        <p:txBody>
          <a:bodyPr/>
          <a:lstStyle/>
          <a:p>
            <a:pPr algn="ctr"/>
            <a:r>
              <a:rPr lang="en-US" altLang="en-US" sz="2000" dirty="0" smtClean="0">
                <a:solidFill>
                  <a:schemeClr val="tx1"/>
                </a:solidFill>
              </a:rPr>
              <a:t>Top 10 - October 2017 </a:t>
            </a:r>
            <a:r>
              <a:rPr lang="en-US" altLang="en-US" sz="2000" dirty="0">
                <a:solidFill>
                  <a:schemeClr val="tx1"/>
                </a:solidFill>
              </a:rPr>
              <a:t>- IAG/IAL % </a:t>
            </a:r>
            <a:r>
              <a:rPr lang="en-US" altLang="en-US" sz="2000" u="sng" dirty="0">
                <a:solidFill>
                  <a:schemeClr val="tx1"/>
                </a:solidFill>
              </a:rPr>
              <a:t>Greater</a:t>
            </a:r>
            <a:r>
              <a:rPr lang="en-US" altLang="en-US" sz="2000" dirty="0">
                <a:solidFill>
                  <a:schemeClr val="tx1"/>
                </a:solidFill>
              </a:rPr>
              <a:t> Than 1% of </a:t>
            </a:r>
            <a:r>
              <a:rPr lang="en-US" altLang="en-US" sz="2000" dirty="0" smtClean="0">
                <a:solidFill>
                  <a:schemeClr val="tx1"/>
                </a:solidFill>
              </a:rPr>
              <a:t>Enrollments</a:t>
            </a:r>
            <a:br>
              <a:rPr lang="en-US" altLang="en-US" sz="2000" dirty="0" smtClean="0">
                <a:solidFill>
                  <a:schemeClr val="tx1"/>
                </a:solidFill>
              </a:rPr>
            </a:br>
            <a:r>
              <a:rPr lang="en-US" altLang="en-US" sz="2000" dirty="0">
                <a:solidFill>
                  <a:schemeClr val="tx1"/>
                </a:solidFill>
              </a:rPr>
              <a:t>With number of months Greater Than 1%</a:t>
            </a:r>
            <a:br>
              <a:rPr lang="en-US" altLang="en-US" sz="2000" dirty="0">
                <a:solidFill>
                  <a:schemeClr val="tx1"/>
                </a:solidFill>
              </a:rPr>
            </a:br>
            <a:r>
              <a:rPr lang="en-US" altLang="en-US" sz="1600" dirty="0"/>
              <a:t/>
            </a:r>
            <a:br>
              <a:rPr lang="en-US" altLang="en-US" sz="1600" dirty="0"/>
            </a:br>
            <a:endParaRPr lang="en-US" alt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01/09/18</a:t>
            </a:r>
            <a:endParaRPr lang="en-US" sz="9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8220"/>
            <a:ext cx="9144000" cy="1524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077200" y="900498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Calibri" panose="020F0502020204030204" pitchFamily="34" charset="0"/>
              </a:rPr>
              <a:t>4</a:t>
            </a:r>
            <a:endParaRPr lang="en-US" sz="800" b="1" dirty="0">
              <a:latin typeface="Calibri" panose="020F05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25780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16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algn="ctr"/>
            <a:r>
              <a:rPr lang="en-US" altLang="en-US" sz="1800" dirty="0" smtClean="0">
                <a:solidFill>
                  <a:schemeClr val="tx1"/>
                </a:solidFill>
              </a:rPr>
              <a:t>Top 10 - 12 </a:t>
            </a:r>
            <a:r>
              <a:rPr lang="en-US" altLang="en-US" sz="1800" dirty="0">
                <a:solidFill>
                  <a:schemeClr val="tx1"/>
                </a:solidFill>
              </a:rPr>
              <a:t>Month Average IAG/IAL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Enrollments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October 2017 With number of 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Than 1%</a:t>
            </a:r>
            <a:r>
              <a:rPr lang="en-US" altLang="en-US" sz="1800" dirty="0"/>
              <a:t/>
            </a:r>
            <a:br>
              <a:rPr lang="en-US" altLang="en-US" sz="1800" dirty="0"/>
            </a:br>
            <a:endParaRPr lang="en-US" alt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01/09/18</a:t>
            </a:r>
            <a:endParaRPr lang="en-US" sz="9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8700"/>
            <a:ext cx="9144000" cy="1524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5300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20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</a:t>
            </a:r>
            <a:r>
              <a:rPr lang="en-US" altLang="en-US" dirty="0">
                <a:solidFill>
                  <a:schemeClr val="tx1"/>
                </a:solidFill>
              </a:rPr>
              <a:t>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5" y="990600"/>
            <a:ext cx="88392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>
                <a:solidFill>
                  <a:srgbClr val="FF0000"/>
                </a:solidFill>
              </a:rPr>
              <a:t>NOTE: </a:t>
            </a:r>
            <a:endParaRPr lang="en-US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800" b="1" dirty="0"/>
              <a:t>The IAG/IAL totals and percentages in this presentation are calculated using the counts of the </a:t>
            </a:r>
            <a:r>
              <a:rPr lang="en-US" sz="1800" b="1" dirty="0" smtClean="0">
                <a:solidFill>
                  <a:srgbClr val="FF0000"/>
                </a:solidFill>
              </a:rPr>
              <a:t>Acknowledged</a:t>
            </a:r>
            <a:r>
              <a:rPr lang="en-US" sz="1800" b="1" dirty="0" smtClean="0"/>
              <a:t> </a:t>
            </a:r>
            <a:r>
              <a:rPr lang="en-US" sz="1800" b="1" dirty="0" smtClean="0">
                <a:solidFill>
                  <a:srgbClr val="FF0000"/>
                </a:solidFill>
              </a:rPr>
              <a:t>Inadvertent </a:t>
            </a:r>
            <a:r>
              <a:rPr lang="en-US" sz="1800" b="1" dirty="0">
                <a:solidFill>
                  <a:srgbClr val="FF0000"/>
                </a:solidFill>
              </a:rPr>
              <a:t>Gaining REP Only </a:t>
            </a:r>
            <a:r>
              <a:rPr lang="en-US" sz="1800" b="1" dirty="0"/>
              <a:t>in both IAG and IAL issues. </a:t>
            </a:r>
            <a:r>
              <a:rPr lang="en-US" sz="1800" b="1" dirty="0" smtClean="0"/>
              <a:t>If the Gaining REP in a submitted IAL issue does not agree they are the Gaining REP, that issue will not be counted. The </a:t>
            </a:r>
            <a:r>
              <a:rPr lang="en-US" sz="1800" b="1" dirty="0"/>
              <a:t>losing REP is not represented in any of the Totals or Percentages in any data contained in this presentation</a:t>
            </a:r>
            <a:r>
              <a:rPr lang="en-US" sz="1800" b="1" dirty="0" smtClean="0"/>
              <a:t>.</a:t>
            </a:r>
            <a:endParaRPr lang="en-US" altLang="en-US" sz="1500" b="1" dirty="0" smtClean="0"/>
          </a:p>
          <a:p>
            <a:pPr marL="0" indent="0">
              <a:buNone/>
            </a:pPr>
            <a:r>
              <a:rPr lang="en-US" altLang="en-US" sz="1800" b="1" dirty="0" smtClean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500" b="1" dirty="0" smtClean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500" b="1" dirty="0" err="1" smtClean="0"/>
              <a:t>REPs.</a:t>
            </a:r>
            <a:endParaRPr lang="en-US" altLang="en-US" sz="1500" b="1" dirty="0" smtClean="0"/>
          </a:p>
          <a:p>
            <a:pPr marL="0" indent="0">
              <a:buNone/>
            </a:pPr>
            <a:endParaRPr lang="en-US" altLang="en-US" sz="1500" b="1" dirty="0" smtClean="0"/>
          </a:p>
          <a:p>
            <a:r>
              <a:rPr lang="en-US" altLang="en-US" sz="1800" b="1" dirty="0" smtClean="0"/>
              <a:t>The page 3 </a:t>
            </a:r>
            <a:r>
              <a:rPr lang="en-US" altLang="en-US" sz="1800" b="1" dirty="0"/>
              <a:t>chart shows a count of REPs whose IAG/IAL percentage of their total enrollments is below 1%.</a:t>
            </a:r>
          </a:p>
          <a:p>
            <a:pPr lvl="1"/>
            <a:r>
              <a:rPr lang="en-US" altLang="en-US" sz="1400" dirty="0" smtClean="0"/>
              <a:t>Blue row </a:t>
            </a:r>
            <a:r>
              <a:rPr lang="en-US" altLang="en-US" sz="1400" dirty="0"/>
              <a:t>shows counts of REPs that have less than </a:t>
            </a:r>
            <a:r>
              <a:rPr lang="en-US" altLang="en-US" sz="1400" dirty="0" smtClean="0"/>
              <a:t>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Orange </a:t>
            </a:r>
            <a:r>
              <a:rPr lang="en-US" altLang="en-US" sz="1400" dirty="0"/>
              <a:t>row shows counts of REPs that have </a:t>
            </a:r>
            <a:r>
              <a:rPr lang="en-US" altLang="en-US" sz="1400" dirty="0" smtClean="0"/>
              <a:t>between 500 and 2500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Purple </a:t>
            </a:r>
            <a:r>
              <a:rPr lang="en-US" altLang="en-US" sz="1400" dirty="0"/>
              <a:t>row shows counts of REPs that have greater than 2500 total enrollments by their percentage </a:t>
            </a:r>
            <a:r>
              <a:rPr lang="en-US" altLang="en-US" sz="1400" dirty="0" smtClean="0"/>
              <a:t>ranges</a:t>
            </a:r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01/09/18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65961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Data (</a:t>
            </a:r>
            <a:r>
              <a:rPr lang="en-US" altLang="en-US" dirty="0" err="1" smtClean="0">
                <a:solidFill>
                  <a:schemeClr val="tx1"/>
                </a:solidFill>
              </a:rPr>
              <a:t>Cont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4724400"/>
          </a:xfrm>
        </p:spPr>
        <p:txBody>
          <a:bodyPr/>
          <a:lstStyle/>
          <a:p>
            <a:r>
              <a:rPr lang="en-US" altLang="en-US" sz="1800" b="1" dirty="0"/>
              <a:t>The page 4 charts show the top 10 REPs whose IAG/IAL percentage of their total enrollments is above 1%. </a:t>
            </a:r>
          </a:p>
          <a:p>
            <a:pPr lvl="1"/>
            <a:r>
              <a:rPr lang="en-US" altLang="en-US" sz="1400" dirty="0"/>
              <a:t>The blue chart shows enrollment totals of less than 500 for the month being reported</a:t>
            </a:r>
          </a:p>
          <a:p>
            <a:pPr lvl="1"/>
            <a:r>
              <a:rPr lang="en-US" altLang="en-US" sz="1400" dirty="0"/>
              <a:t>The orange chart shows enrollment totals between 500 and 2500 for the month being reported</a:t>
            </a:r>
          </a:p>
          <a:p>
            <a:pPr lvl="1"/>
            <a:r>
              <a:rPr lang="en-US" altLang="en-US" sz="1400" dirty="0"/>
              <a:t>The purple charts show enrollment totals of over 2500 for the month being reported</a:t>
            </a:r>
          </a:p>
          <a:p>
            <a:pPr lvl="1"/>
            <a:r>
              <a:rPr lang="en-US" altLang="en-US" sz="1400" dirty="0"/>
              <a:t>REPs with the lowest AG/IAL totals 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/>
              <a:t>Number labels represent the number of months the REP has been over 1% during the 12 month </a:t>
            </a:r>
            <a:r>
              <a:rPr lang="en-US" altLang="en-US" sz="1400" dirty="0" smtClean="0"/>
              <a:t>period</a:t>
            </a:r>
            <a:endParaRPr lang="en-US" altLang="en-US" sz="1400" dirty="0"/>
          </a:p>
          <a:p>
            <a:endParaRPr lang="en-US" altLang="en-US" sz="1500" b="1" dirty="0" smtClean="0"/>
          </a:p>
          <a:p>
            <a:r>
              <a:rPr lang="en-US" altLang="en-US" sz="1800" b="1" dirty="0" smtClean="0"/>
              <a:t>The page 5 charts show the top 10 REPs whose 12 month average IAG/IAL percentage of their total enrollments is above 1%.</a:t>
            </a:r>
            <a:endParaRPr lang="en-US" altLang="en-US" sz="1800" b="1" dirty="0"/>
          </a:p>
          <a:p>
            <a:pPr lvl="1"/>
            <a:r>
              <a:rPr lang="en-US" altLang="en-US" sz="1400" dirty="0"/>
              <a:t>The blue chart shows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less than 500 for the month being reported</a:t>
            </a:r>
          </a:p>
          <a:p>
            <a:pPr lvl="1"/>
            <a:r>
              <a:rPr lang="en-US" altLang="en-US" sz="1400" dirty="0"/>
              <a:t>The orange chart shows enrollment </a:t>
            </a:r>
            <a:r>
              <a:rPr lang="en-US" altLang="en-US" sz="1400" dirty="0" smtClean="0"/>
              <a:t>total averages between 500 and 2500 </a:t>
            </a:r>
            <a:r>
              <a:rPr lang="en-US" altLang="en-US" sz="1400" dirty="0"/>
              <a:t>for the month being reported</a:t>
            </a:r>
          </a:p>
          <a:p>
            <a:pPr lvl="1"/>
            <a:r>
              <a:rPr lang="en-US" altLang="en-US" sz="1400" dirty="0"/>
              <a:t>The purple charts show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over 2500 for the month being reported</a:t>
            </a:r>
          </a:p>
          <a:p>
            <a:pPr lvl="1"/>
            <a:r>
              <a:rPr lang="en-US" altLang="en-US" sz="1400" dirty="0" smtClean="0"/>
              <a:t>REPs </a:t>
            </a:r>
            <a:r>
              <a:rPr lang="en-US" altLang="en-US" sz="1400" dirty="0"/>
              <a:t>with the lowest </a:t>
            </a:r>
            <a:r>
              <a:rPr lang="en-US" altLang="en-US" sz="1400" dirty="0" smtClean="0"/>
              <a:t>IAG/IAL averages </a:t>
            </a:r>
            <a:r>
              <a:rPr lang="en-US" altLang="en-US" sz="1400" dirty="0"/>
              <a:t>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 smtClean="0"/>
              <a:t>Number labels represent the number of months the REP has been over 1% during the 12 month period</a:t>
            </a:r>
            <a:endParaRPr lang="en-US" altLang="en-US" sz="1400" dirty="0"/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01/09/18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0425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marL="279400" algn="ctr"/>
            <a:r>
              <a:rPr lang="en-US" altLang="en-US" sz="1800" dirty="0" smtClean="0">
                <a:solidFill>
                  <a:schemeClr val="tx1"/>
                </a:solidFill>
              </a:rPr>
              <a:t>Top </a:t>
            </a:r>
            <a:r>
              <a:rPr lang="en-US" altLang="en-US" sz="1800" dirty="0">
                <a:solidFill>
                  <a:schemeClr val="tx1"/>
                </a:solidFill>
              </a:rPr>
              <a:t>- 12 Month Average Rescission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Switches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October 2017 </a:t>
            </a:r>
            <a:r>
              <a:rPr lang="en-US" altLang="en-US" sz="1800" dirty="0">
                <a:solidFill>
                  <a:schemeClr val="tx1"/>
                </a:solidFill>
              </a:rPr>
              <a:t>With number of </a:t>
            </a:r>
            <a:r>
              <a:rPr lang="en-US" altLang="en-US" sz="1800" dirty="0" smtClean="0">
                <a:solidFill>
                  <a:schemeClr val="tx1"/>
                </a:solidFill>
              </a:rPr>
              <a:t>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</a:t>
            </a:r>
            <a:r>
              <a:rPr lang="en-US" altLang="en-US" sz="1800" dirty="0">
                <a:solidFill>
                  <a:schemeClr val="tx1"/>
                </a:solidFill>
              </a:rPr>
              <a:t>T</a:t>
            </a:r>
            <a:r>
              <a:rPr lang="en-US" altLang="en-US" sz="1800" dirty="0" smtClean="0">
                <a:solidFill>
                  <a:schemeClr val="tx1"/>
                </a:solidFill>
              </a:rPr>
              <a:t>han </a:t>
            </a:r>
            <a:r>
              <a:rPr lang="en-US" altLang="en-US" sz="1800" dirty="0">
                <a:solidFill>
                  <a:schemeClr val="tx1"/>
                </a:solidFill>
              </a:rPr>
              <a:t>1%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01/09/18</a:t>
            </a:r>
            <a:endParaRPr lang="en-US" sz="9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30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Rescission Slide 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4958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1800" b="1" dirty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800" b="1" dirty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800" b="1" dirty="0" err="1"/>
              <a:t>REPs.</a:t>
            </a:r>
            <a:endParaRPr lang="en-US" altLang="en-US" sz="1800" b="1" dirty="0"/>
          </a:p>
          <a:p>
            <a:pPr marL="0" indent="0">
              <a:buNone/>
            </a:pPr>
            <a:endParaRPr lang="en-US" altLang="en-US" sz="1800" b="1" dirty="0" smtClean="0"/>
          </a:p>
          <a:p>
            <a:r>
              <a:rPr lang="en-US" altLang="en-US" sz="1800" b="1" dirty="0" smtClean="0"/>
              <a:t>The </a:t>
            </a:r>
            <a:r>
              <a:rPr lang="en-US" altLang="en-US" sz="1800" b="1" dirty="0"/>
              <a:t>page 8</a:t>
            </a:r>
            <a:r>
              <a:rPr lang="en-US" altLang="en-US" sz="1800" b="1" dirty="0" smtClean="0"/>
              <a:t> </a:t>
            </a:r>
            <a:r>
              <a:rPr lang="en-US" altLang="en-US" sz="1800" b="1" dirty="0"/>
              <a:t>charts show the </a:t>
            </a:r>
            <a:r>
              <a:rPr lang="en-US" altLang="en-US" sz="1800" b="1" dirty="0" smtClean="0"/>
              <a:t>top </a:t>
            </a:r>
            <a:r>
              <a:rPr lang="en-US" altLang="en-US" sz="1800" b="1" dirty="0"/>
              <a:t>REPs whose 12 month average </a:t>
            </a:r>
            <a:r>
              <a:rPr lang="en-US" altLang="en-US" sz="1800" b="1" dirty="0" smtClean="0"/>
              <a:t>Rescission </a:t>
            </a:r>
            <a:r>
              <a:rPr lang="en-US" altLang="en-US" sz="1800" b="1" dirty="0"/>
              <a:t>percentage of their total </a:t>
            </a:r>
            <a:r>
              <a:rPr lang="en-US" altLang="en-US" sz="1800" b="1" dirty="0" smtClean="0"/>
              <a:t>Switches </a:t>
            </a:r>
            <a:r>
              <a:rPr lang="en-US" altLang="en-US" sz="1800" b="1" dirty="0"/>
              <a:t>is above 1</a:t>
            </a:r>
            <a:r>
              <a:rPr lang="en-US" altLang="en-US" sz="1800" b="1" dirty="0" smtClean="0"/>
              <a:t>%.</a:t>
            </a:r>
          </a:p>
          <a:p>
            <a:pPr marL="0" indent="0">
              <a:buNone/>
            </a:pPr>
            <a:endParaRPr lang="en-US" altLang="en-US" sz="1600" b="1" dirty="0"/>
          </a:p>
          <a:p>
            <a:pPr lvl="1"/>
            <a:r>
              <a:rPr lang="en-US" altLang="en-US" sz="1400" dirty="0"/>
              <a:t>The blue shades show switch totals of less than 250 for the month being reported</a:t>
            </a:r>
          </a:p>
          <a:p>
            <a:pPr lvl="1"/>
            <a:r>
              <a:rPr lang="en-US" altLang="en-US" sz="1400" dirty="0"/>
              <a:t>The orange shades show switch totals </a:t>
            </a:r>
            <a:r>
              <a:rPr lang="en-US" altLang="en-US" sz="1400" dirty="0" smtClean="0"/>
              <a:t>between 250 and </a:t>
            </a:r>
            <a:r>
              <a:rPr lang="en-US" altLang="en-US" sz="1400" dirty="0"/>
              <a:t>1750 for the month being </a:t>
            </a:r>
            <a:r>
              <a:rPr lang="en-US" altLang="en-US" sz="1400" dirty="0" smtClean="0"/>
              <a:t>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purple shades show switch totals of over 1750 for the month being 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REPs with the lowest count of rescission totals start on the left, and move to the highest counts on the right</a:t>
            </a:r>
          </a:p>
          <a:p>
            <a:pPr lvl="1"/>
            <a:r>
              <a:rPr lang="en-US" altLang="en-US" sz="1400" dirty="0" smtClean="0"/>
              <a:t>Number </a:t>
            </a:r>
            <a:r>
              <a:rPr lang="en-US" altLang="en-US" sz="1400" dirty="0"/>
              <a:t>labels represent the number of </a:t>
            </a:r>
            <a:r>
              <a:rPr lang="en-US" altLang="en-US" sz="1400" dirty="0" smtClean="0"/>
              <a:t>months </a:t>
            </a:r>
            <a:r>
              <a:rPr lang="en-US" altLang="en-US" sz="1400" dirty="0"/>
              <a:t>the REP has been over 1% during the 12 month period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01/09/18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10877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microsoft.com/office/2006/documentManagement/types"/>
    <ds:schemaRef ds:uri="http://purl.org/dc/dcmitype/"/>
    <ds:schemaRef ds:uri="http://purl.org/dc/elements/1.1/"/>
    <ds:schemaRef ds:uri="http://schemas.microsoft.com/office/2006/metadata/properties"/>
    <ds:schemaRef ds:uri="c34af464-7aa1-4edd-9be4-83dffc1cb926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9830</TotalTime>
  <Words>1106</Words>
  <Application>Microsoft Office PowerPoint</Application>
  <PresentationFormat>On-screen Show (4:3)</PresentationFormat>
  <Paragraphs>358</Paragraphs>
  <Slides>11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1_Custom Design</vt:lpstr>
      <vt:lpstr>Office Theme</vt:lpstr>
      <vt:lpstr>Custom Design</vt:lpstr>
      <vt:lpstr>Microsoft Excel Worksheet</vt:lpstr>
      <vt:lpstr>PowerPoint Presentation</vt:lpstr>
      <vt:lpstr>PowerPoint Presentation</vt:lpstr>
      <vt:lpstr>     October 2017 - IAG/IAL Statistics</vt:lpstr>
      <vt:lpstr>Top 10 - October 2017 - IAG/IAL % Greater Than 1% of Enrollments With number of months Greater Than 1%  </vt:lpstr>
      <vt:lpstr>Top 10 - 12 Month Average IAG/IAL % Greater Than 1% of Enrollments thru October 2017 With number of months Greater Than 1% </vt:lpstr>
      <vt:lpstr>Explanation of IAG/IAL Slides Data</vt:lpstr>
      <vt:lpstr>Explanation of IAG/IAL Slides Data (Cont)</vt:lpstr>
      <vt:lpstr>Top - 12 Month Average Rescission % Greater Than 1% of Switches thru October 2017 With number of months Greater Than 1%</vt:lpstr>
      <vt:lpstr>Explanation of Rescission Slide Data</vt:lpstr>
      <vt:lpstr>18 Month Running Market Totals</vt:lpstr>
      <vt:lpstr>IAS Stats by REP 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218</cp:revision>
  <cp:lastPrinted>2016-01-21T20:53:15Z</cp:lastPrinted>
  <dcterms:created xsi:type="dcterms:W3CDTF">2016-01-21T15:20:31Z</dcterms:created>
  <dcterms:modified xsi:type="dcterms:W3CDTF">2018-01-04T15:34:44Z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