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906" r:id="rId2"/>
  </p:sldMasterIdLst>
  <p:notesMasterIdLst>
    <p:notesMasterId r:id="rId9"/>
  </p:notesMasterIdLst>
  <p:sldIdLst>
    <p:sldId id="256" r:id="rId3"/>
    <p:sldId id="270" r:id="rId4"/>
    <p:sldId id="279" r:id="rId5"/>
    <p:sldId id="280" r:id="rId6"/>
    <p:sldId id="261" r:id="rId7"/>
    <p:sldId id="262" r:id="rId8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75" autoAdjust="0"/>
    <p:restoredTop sz="94532" autoAdjust="0"/>
  </p:normalViewPr>
  <p:slideViewPr>
    <p:cSldViewPr>
      <p:cViewPr varScale="1">
        <p:scale>
          <a:sx n="108" d="100"/>
          <a:sy n="108" d="100"/>
        </p:scale>
        <p:origin x="1746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8372" cy="464820"/>
          </a:xfrm>
          <a:prstGeom prst="rect">
            <a:avLst/>
          </a:prstGeom>
        </p:spPr>
        <p:txBody>
          <a:bodyPr vert="horz" lIns="93151" tIns="46575" rIns="93151" bIns="46575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437" y="0"/>
            <a:ext cx="3038372" cy="464820"/>
          </a:xfrm>
          <a:prstGeom prst="rect">
            <a:avLst/>
          </a:prstGeom>
        </p:spPr>
        <p:txBody>
          <a:bodyPr vert="horz" lIns="93151" tIns="46575" rIns="93151" bIns="46575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03101AC-D26F-4973-A895-0130FEC505A5}" type="datetimeFigureOut">
              <a:rPr lang="en-US"/>
              <a:pPr>
                <a:defRPr/>
              </a:pPr>
              <a:t>1/2/2018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51" tIns="46575" rIns="93151" bIns="46575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51" tIns="46575" rIns="93151" bIns="46575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9989"/>
            <a:ext cx="3038372" cy="464820"/>
          </a:xfrm>
          <a:prstGeom prst="rect">
            <a:avLst/>
          </a:prstGeom>
        </p:spPr>
        <p:txBody>
          <a:bodyPr vert="horz" lIns="93151" tIns="46575" rIns="93151" bIns="46575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437" y="8829989"/>
            <a:ext cx="3038372" cy="464820"/>
          </a:xfrm>
          <a:prstGeom prst="rect">
            <a:avLst/>
          </a:prstGeom>
        </p:spPr>
        <p:txBody>
          <a:bodyPr vert="horz" lIns="93151" tIns="46575" rIns="93151" bIns="46575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CBB6702-E691-478F-AD30-863CD4C8AFF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73618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-3174" y="4953000"/>
            <a:ext cx="9147175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/>
              <a:gdLst>
                <a:gd name="T0" fmla="*/ 0 w 5760"/>
                <a:gd name="T1" fmla="*/ 0 h 528"/>
                <a:gd name="T2" fmla="*/ 2147483647 w 5760"/>
                <a:gd name="T3" fmla="*/ 0 h 528"/>
                <a:gd name="T4" fmla="*/ 2147483647 w 5760"/>
                <a:gd name="T5" fmla="*/ 2147483647 h 528"/>
                <a:gd name="T6" fmla="*/ 2147483647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5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C7C3CBBD-B26E-43E9-90A1-86A671B06D3F}" type="datetime1">
              <a:rPr lang="en-US"/>
              <a:pPr>
                <a:defRPr/>
              </a:pPr>
              <a:t>1/2/2018</a:t>
            </a:fld>
            <a:endParaRPr lang="en-US" dirty="0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77992F04-AD4F-4FF3-AFF2-77D2FC58CFC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0731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33"/>
            <a:ext cx="8229600" cy="438607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8C476D-167C-4CE1-9A48-ADC59739DBEA}" type="datetime1">
              <a:rPr lang="en-US"/>
              <a:pPr>
                <a:defRPr/>
              </a:pPr>
              <a:t>1/2/2018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50FB7B-6B34-43A1-8A08-271D9F06676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1269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4"/>
            <a:ext cx="1777470" cy="559276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BB378B-502D-4ADD-9C39-6CDF7F4301CC}" type="datetime1">
              <a:rPr lang="en-US"/>
              <a:pPr>
                <a:defRPr/>
              </a:pPr>
              <a:t>1/2/2018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34F828-3863-4A7D-BAA6-A32B10A6376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83960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6289" y="2130430"/>
            <a:ext cx="7771423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357" y="3886200"/>
            <a:ext cx="6401288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FFC1EF-BBCE-4823-A225-CE6DBBBE0A1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424EBD-E13E-478A-8843-EF1F5D4B0F2D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1/2/2018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39511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163EFC-C947-4978-B298-04A2BF60343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5E4EE1-E75B-4723-96C9-C3C9C18AB6D6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1/2/2018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0211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925" y="4406905"/>
            <a:ext cx="7771423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925" y="2906713"/>
            <a:ext cx="7771423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566505-B161-4BDD-A11B-CF12D21FFF8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04878D-0F9C-41B9-8CCE-A1D64CAEB8F5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1/2/2018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59106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3173" y="1863725"/>
            <a:ext cx="4283808" cy="4491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4212" y="1863725"/>
            <a:ext cx="4285029" cy="4491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BEB011-61E0-45D6-B902-AB7297DD724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1AD106-BE79-4239-9970-719F296C3F76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1/2/2018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39604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712" y="274638"/>
            <a:ext cx="8230577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6713" y="1535113"/>
            <a:ext cx="404079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713" y="2174875"/>
            <a:ext cx="404079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272" y="1535113"/>
            <a:ext cx="404201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272" y="2174875"/>
            <a:ext cx="404201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279B77-850F-40D9-9DE3-FD907E21EB6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F905DA-59AB-4D47-8680-4736641EAFD2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1/2/2018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55531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CE9D54-7CF0-494C-B0FF-C678D01D586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646C2-BAFB-430C-B5F9-D0407ECF0282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1/2/2018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95993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0A9D15-6AD5-4E7F-8829-3A2A455B323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6A3F20-15F6-4A75-AF67-81AA9AAE863D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1/2/2018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86515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712" y="273050"/>
            <a:ext cx="300892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540" y="273055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6712" y="1435103"/>
            <a:ext cx="300892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A80012-20C7-4582-A96F-DB4DF81A366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A404E5-97E3-4BFE-BD74-DDF460A6C8DC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1/2/2018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3591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A5F1A4-D06F-4A1A-BC17-1255EDCCCD48}" type="datetime1">
              <a:rPr lang="en-US"/>
              <a:pPr>
                <a:defRPr/>
              </a:pPr>
              <a:t>1/2/2018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4139A6-CD8A-436C-892A-681EACA973A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22759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656" y="4800600"/>
            <a:ext cx="5486645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656" y="612775"/>
            <a:ext cx="548664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656" y="5367338"/>
            <a:ext cx="548664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5A842D-0426-4C3D-B27F-577349F2767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001BC0-5D60-4571-A477-822E4A9685C6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1/2/2018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54999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1AE529-F1A1-4405-8C24-7FD399AA805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DD6B13-B539-4084-A2CF-3F6CFDCE4327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1/2/2018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10409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8029" y="457205"/>
            <a:ext cx="2171212" cy="5897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3176" y="457205"/>
            <a:ext cx="6397625" cy="58975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36885F-5CFA-45A9-950E-F458DAFE87E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AFE122-51F0-4BFD-946E-8BC56C5C7316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1/2/2018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5178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3636964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Chevron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9B4CA8A-0D75-4E83-8A60-E7BE551BF945}" type="datetime1">
              <a:rPr lang="en-US"/>
              <a:pPr>
                <a:defRPr/>
              </a:pPr>
              <a:t>1/2/2018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F2F35A8-63EA-4481-9129-A6DBBEEBD89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13152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3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3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BA0389E-AD8E-4F74-A13E-DC71B9A62ADD}" type="datetime1">
              <a:rPr lang="en-US"/>
              <a:pPr>
                <a:defRPr/>
              </a:pPr>
              <a:t>1/2/2018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39C3ED6-3C56-4729-B9B4-B70FE2B17CD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19523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8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444298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6E27C8A-257A-43C6-B99D-AABF67475200}" type="datetime1">
              <a:rPr lang="en-US"/>
              <a:pPr>
                <a:defRPr/>
              </a:pPr>
              <a:t>1/2/2018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B718626-B00A-4501-8726-035CF974936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20499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5F38301-5A8E-489C-A227-A47A27DD7DF7}" type="datetime1">
              <a:rPr lang="en-US"/>
              <a:pPr>
                <a:defRPr/>
              </a:pPr>
              <a:t>1/2/2018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C3734CF-CEFB-4896-BFCF-FB9713690D4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441638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86C2D7-CFF2-4154-8194-B211DA8DFDA6}" type="datetime1">
              <a:rPr lang="en-US"/>
              <a:pPr>
                <a:defRPr/>
              </a:pPr>
              <a:t>1/2/2018</a:t>
            </a:fld>
            <a:endParaRPr lang="en-US" dirty="0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3EBE1D-087E-4D8F-843D-044D19102F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3581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C5382E0-9A64-4540-80FF-6899856DAEBE}" type="datetime1">
              <a:rPr lang="en-US"/>
              <a:pPr>
                <a:defRPr/>
              </a:pPr>
              <a:t>1/2/2018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95AD0FF-BD21-4C71-84BB-6CC74EF3E3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19591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Freeform 15"/>
          <p:cNvSpPr>
            <a:spLocks/>
          </p:cNvSpPr>
          <p:nvPr/>
        </p:nvSpPr>
        <p:spPr bwMode="auto">
          <a:xfrm>
            <a:off x="485776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42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Chevron 9"/>
          <p:cNvSpPr/>
          <p:nvPr/>
        </p:nvSpPr>
        <p:spPr>
          <a:xfrm>
            <a:off x="8477252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38C9F548-AEFC-4F6A-BCE9-5FB6783DEF49}" type="datetime1">
              <a:rPr lang="en-US"/>
              <a:pPr>
                <a:defRPr/>
              </a:pPr>
              <a:t>1/2/2018</a:t>
            </a:fld>
            <a:endParaRPr lang="en-US"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23DE2C2B-2C19-4412-9FE7-3742CDEB21F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164485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27" name="Freeform 11"/>
          <p:cNvSpPr>
            <a:spLocks/>
          </p:cNvSpPr>
          <p:nvPr/>
        </p:nvSpPr>
        <p:spPr bwMode="auto">
          <a:xfrm>
            <a:off x="485776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42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42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88C52F7D-E4AC-482C-8EE9-10628A77AFDA}" type="datetime1">
              <a:rPr lang="en-US"/>
              <a:pPr>
                <a:defRPr/>
              </a:pPr>
              <a:t>1/2/2018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5" y="6408742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42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2FA53E04-7DDC-4961-99B9-D17D66CE8A7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9" r:id="rId1"/>
    <p:sldLayoutId id="2147483895" r:id="rId2"/>
    <p:sldLayoutId id="2147483900" r:id="rId3"/>
    <p:sldLayoutId id="2147483901" r:id="rId4"/>
    <p:sldLayoutId id="2147483902" r:id="rId5"/>
    <p:sldLayoutId id="2147483903" r:id="rId6"/>
    <p:sldLayoutId id="2147483896" r:id="rId7"/>
    <p:sldLayoutId id="2147483904" r:id="rId8"/>
    <p:sldLayoutId id="2147483905" r:id="rId9"/>
    <p:sldLayoutId id="2147483897" r:id="rId10"/>
    <p:sldLayoutId id="2147483898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83173" y="457205"/>
            <a:ext cx="868606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83173" y="1863725"/>
            <a:ext cx="8686068" cy="449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</p:txBody>
      </p:sp>
      <p:sp>
        <p:nvSpPr>
          <p:cNvPr id="1028" name="Line 4"/>
          <p:cNvSpPr>
            <a:spLocks noChangeShapeType="1"/>
          </p:cNvSpPr>
          <p:nvPr/>
        </p:nvSpPr>
        <p:spPr bwMode="auto">
          <a:xfrm flipV="1">
            <a:off x="293079" y="968375"/>
            <a:ext cx="859448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48518" name="Rectangle 6"/>
          <p:cNvSpPr>
            <a:spLocks noGrp="1" noChangeArrowheads="1"/>
          </p:cNvSpPr>
          <p:nvPr>
            <p:ph type="sldNum" sz="quarter" idx="4"/>
          </p:nvPr>
        </p:nvSpPr>
        <p:spPr bwMode="black">
          <a:xfrm>
            <a:off x="175846" y="6553200"/>
            <a:ext cx="366346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800">
                <a:latin typeface="+mn-lt"/>
                <a:cs typeface="+mn-cs"/>
              </a:defRPr>
            </a:lvl1pPr>
          </a:lstStyle>
          <a:p>
            <a:pPr>
              <a:defRPr/>
            </a:pPr>
            <a:fld id="{D698C850-EE6C-4C99-BF89-30256EE745F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48520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27540" y="6553200"/>
            <a:ext cx="100501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>
              <a:defRPr sz="800"/>
            </a:lvl1pPr>
          </a:lstStyle>
          <a:p>
            <a:pPr>
              <a:defRPr/>
            </a:pPr>
            <a:fld id="{3510AAFF-23FC-48F1-BB03-522193471CA7}" type="datetime1">
              <a:rPr lang="en-US" altLang="en-US">
                <a:solidFill>
                  <a:srgbClr val="000000"/>
                </a:solidFill>
                <a:latin typeface="Arial" charset="0"/>
              </a:rPr>
              <a:pPr>
                <a:defRPr/>
              </a:pPr>
              <a:t>1/2/2018</a:t>
            </a:fld>
            <a:endParaRPr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8315" name="Text Box 5"/>
          <p:cNvSpPr txBox="1">
            <a:spLocks noChangeArrowheads="1"/>
          </p:cNvSpPr>
          <p:nvPr/>
        </p:nvSpPr>
        <p:spPr bwMode="auto">
          <a:xfrm>
            <a:off x="1" y="90488"/>
            <a:ext cx="1440962" cy="3365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>
              <a:spcBef>
                <a:spcPct val="35000"/>
              </a:spcBef>
              <a:buClr>
                <a:srgbClr val="7889FB"/>
              </a:buClr>
              <a:buFont typeface="Wingdings" pitchFamily="2" charset="2"/>
              <a:buNone/>
              <a:defRPr/>
            </a:pPr>
            <a:r>
              <a:rPr lang="en-US" sz="800">
                <a:solidFill>
                  <a:srgbClr val="FFFFFF"/>
                </a:solidFill>
              </a:rPr>
              <a:t>3</a:t>
            </a:r>
            <a:r>
              <a:rPr lang="en-US" sz="800" baseline="30000">
                <a:solidFill>
                  <a:srgbClr val="FFFFFF"/>
                </a:solidFill>
              </a:rPr>
              <a:t>rd</a:t>
            </a:r>
            <a:r>
              <a:rPr lang="en-US" sz="800">
                <a:solidFill>
                  <a:srgbClr val="FFFFFF"/>
                </a:solidFill>
              </a:rPr>
              <a:t> Party Registration &amp;</a:t>
            </a:r>
            <a:br>
              <a:rPr lang="en-US" sz="800">
                <a:solidFill>
                  <a:srgbClr val="FFFFFF"/>
                </a:solidFill>
              </a:rPr>
            </a:br>
            <a:r>
              <a:rPr lang="en-US" sz="800">
                <a:solidFill>
                  <a:srgbClr val="FFFFFF"/>
                </a:solidFill>
              </a:rPr>
              <a:t>Account Management</a:t>
            </a:r>
            <a:endParaRPr lang="en-US" sz="800" b="1">
              <a:solidFill>
                <a:srgbClr val="FFFFFF"/>
              </a:solidFill>
            </a:endParaRPr>
          </a:p>
        </p:txBody>
      </p:sp>
      <p:sp>
        <p:nvSpPr>
          <p:cNvPr id="98316" name="Text Box 5"/>
          <p:cNvSpPr txBox="1">
            <a:spLocks noChangeArrowheads="1"/>
          </p:cNvSpPr>
          <p:nvPr/>
        </p:nvSpPr>
        <p:spPr bwMode="auto">
          <a:xfrm>
            <a:off x="1" y="90488"/>
            <a:ext cx="1440962" cy="3365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>
              <a:spcBef>
                <a:spcPct val="35000"/>
              </a:spcBef>
              <a:buClr>
                <a:srgbClr val="7889FB"/>
              </a:buClr>
              <a:buFont typeface="Wingdings" pitchFamily="2" charset="2"/>
              <a:buNone/>
              <a:defRPr/>
            </a:pPr>
            <a:r>
              <a:rPr lang="en-US" sz="800">
                <a:solidFill>
                  <a:srgbClr val="FFFFFF"/>
                </a:solidFill>
              </a:rPr>
              <a:t>3</a:t>
            </a:r>
            <a:r>
              <a:rPr lang="en-US" sz="800" baseline="30000">
                <a:solidFill>
                  <a:srgbClr val="FFFFFF"/>
                </a:solidFill>
              </a:rPr>
              <a:t>rd</a:t>
            </a:r>
            <a:r>
              <a:rPr lang="en-US" sz="800">
                <a:solidFill>
                  <a:srgbClr val="FFFFFF"/>
                </a:solidFill>
              </a:rPr>
              <a:t> Party Registration &amp;</a:t>
            </a:r>
            <a:br>
              <a:rPr lang="en-US" sz="800">
                <a:solidFill>
                  <a:srgbClr val="FFFFFF"/>
                </a:solidFill>
              </a:rPr>
            </a:br>
            <a:r>
              <a:rPr lang="en-US" sz="800">
                <a:solidFill>
                  <a:srgbClr val="FFFFFF"/>
                </a:solidFill>
              </a:rPr>
              <a:t>Account Management</a:t>
            </a:r>
            <a:endParaRPr lang="en-US" sz="800" b="1">
              <a:solidFill>
                <a:srgbClr val="FFFFFF"/>
              </a:solidFill>
            </a:endParaRPr>
          </a:p>
        </p:txBody>
      </p:sp>
      <p:pic>
        <p:nvPicPr>
          <p:cNvPr id="1036" name="Picture 8" descr="SMT Logo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56310" y="152405"/>
            <a:ext cx="957385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4722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08" r:id="rId2"/>
    <p:sldLayoutId id="2147483909" r:id="rId3"/>
    <p:sldLayoutId id="2147483910" r:id="rId4"/>
    <p:sldLayoutId id="2147483911" r:id="rId5"/>
    <p:sldLayoutId id="2147483912" r:id="rId6"/>
    <p:sldLayoutId id="2147483913" r:id="rId7"/>
    <p:sldLayoutId id="2147483914" r:id="rId8"/>
    <p:sldLayoutId id="2147483915" r:id="rId9"/>
    <p:sldLayoutId id="2147483916" r:id="rId10"/>
    <p:sldLayoutId id="2147483917" r:id="rId11"/>
  </p:sldLayoutIdLst>
  <p:hf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9pPr>
    </p:titleStyle>
    <p:bodyStyle>
      <a:lvl1pPr marL="173038" indent="-173038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509588" indent="-16351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charset="0"/>
        <a:buChar char="–"/>
        <a:defRPr sz="1600">
          <a:solidFill>
            <a:schemeClr val="tx1"/>
          </a:solidFill>
          <a:latin typeface="+mn-lt"/>
          <a:cs typeface="+mn-cs"/>
        </a:defRPr>
      </a:lvl2pPr>
      <a:lvl3pPr marL="855663" indent="-173038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3pPr>
      <a:lvl4pPr marL="1203325" indent="-173038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–"/>
        <a:defRPr sz="1600">
          <a:solidFill>
            <a:schemeClr val="bg1"/>
          </a:solidFill>
          <a:latin typeface="+mn-lt"/>
          <a:cs typeface="+mn-cs"/>
        </a:defRPr>
      </a:lvl4pPr>
      <a:lvl5pPr marL="15398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5pPr>
      <a:lvl6pPr marL="19970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6pPr>
      <a:lvl7pPr marL="24542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7pPr>
      <a:lvl8pPr marL="29114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8pPr>
      <a:lvl9pPr marL="33686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dirty="0"/>
              <a:t>Advanced Metering Working Group (AMWG)</a:t>
            </a:r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</p:nvPr>
        </p:nvSpPr>
        <p:spPr>
          <a:xfrm>
            <a:off x="685800" y="3611563"/>
            <a:ext cx="7772400" cy="1200150"/>
          </a:xfrm>
        </p:spPr>
        <p:txBody>
          <a:bodyPr/>
          <a:lstStyle/>
          <a:p>
            <a:pPr marR="0" algn="l" eaLnBrk="1" hangingPunct="1"/>
            <a:r>
              <a:rPr lang="en-US" altLang="en-US" dirty="0"/>
              <a:t>Update to RMS</a:t>
            </a:r>
          </a:p>
          <a:p>
            <a:pPr marR="0" algn="l" eaLnBrk="1" hangingPunct="1"/>
            <a:r>
              <a:rPr lang="en-US" altLang="en-US" dirty="0"/>
              <a:t>January 9, 2018</a:t>
            </a: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A8A8C18-DE8D-44CE-B5D9-C66C804FA22D}" type="slidenum">
              <a:rPr lang="en-US" altLang="en-US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Content Placeholder 1"/>
          <p:cNvSpPr>
            <a:spLocks noGrp="1"/>
          </p:cNvSpPr>
          <p:nvPr>
            <p:ph idx="1"/>
          </p:nvPr>
        </p:nvSpPr>
        <p:spPr>
          <a:xfrm>
            <a:off x="174625" y="846133"/>
            <a:ext cx="8839200" cy="5562600"/>
          </a:xfrm>
        </p:spPr>
        <p:txBody>
          <a:bodyPr/>
          <a:lstStyle/>
          <a:p>
            <a:r>
              <a:rPr lang="en-US" altLang="en-US" dirty="0"/>
              <a:t>SMT Planned Maintenance</a:t>
            </a:r>
          </a:p>
          <a:p>
            <a:pPr lvl="1"/>
            <a:r>
              <a:rPr lang="en-US" altLang="en-US" sz="2000" dirty="0"/>
              <a:t>1/20 @ 12:01 a.m. – 12:01 p.m.is next planned maintenance</a:t>
            </a:r>
          </a:p>
          <a:p>
            <a:endParaRPr lang="en-US" altLang="en-US" dirty="0"/>
          </a:p>
          <a:p>
            <a:r>
              <a:rPr lang="en-US" altLang="en-US" dirty="0"/>
              <a:t>PUC Project #47472 – Determine Requirements for Smart Meter Texas</a:t>
            </a:r>
          </a:p>
          <a:p>
            <a:pPr lvl="1"/>
            <a:r>
              <a:rPr lang="en-US" altLang="en-US" dirty="0"/>
              <a:t>Hearing on the Merits –12/4 and 12/5</a:t>
            </a:r>
          </a:p>
          <a:p>
            <a:pPr lvl="1"/>
            <a:r>
              <a:rPr lang="en-US" altLang="en-US" dirty="0"/>
              <a:t>Unanimous agreement on all but 1 issue</a:t>
            </a:r>
          </a:p>
          <a:p>
            <a:pPr lvl="2"/>
            <a:r>
              <a:rPr lang="en-US" altLang="en-US" dirty="0"/>
              <a:t>Term sheet signed and agreement to finalize a full and comprehensive Stipulation</a:t>
            </a:r>
          </a:p>
          <a:p>
            <a:pPr lvl="2"/>
            <a:r>
              <a:rPr lang="en-US" altLang="en-US" dirty="0"/>
              <a:t>1 issue = term of CSP data sharing agreements without customer renewal / affirmation</a:t>
            </a:r>
          </a:p>
          <a:p>
            <a:pPr lvl="1"/>
            <a:r>
              <a:rPr lang="en-US" altLang="en-US" dirty="0"/>
              <a:t>Consult PUC website for filings and schedule</a:t>
            </a:r>
          </a:p>
          <a:p>
            <a:endParaRPr lang="en-US" altLang="en-US" i="1" u="sng" dirty="0"/>
          </a:p>
          <a:p>
            <a:endParaRPr lang="en-US" altLang="en-US" sz="800" dirty="0"/>
          </a:p>
          <a:p>
            <a:endParaRPr lang="en-US" altLang="en-US" dirty="0"/>
          </a:p>
          <a:p>
            <a:pPr lvl="1"/>
            <a:endParaRPr lang="en-US" alt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93733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4000" u="sng" dirty="0"/>
              <a:t>General Info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5C7BFE-5F75-4C76-B7E5-608A244B0FCF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480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8458200" cy="5486400"/>
          </a:xfrm>
        </p:spPr>
        <p:txBody>
          <a:bodyPr/>
          <a:lstStyle/>
          <a:p>
            <a:r>
              <a:rPr lang="en-US" altLang="en-US" dirty="0"/>
              <a:t>SMT Help Desk Calls	400	(357)</a:t>
            </a:r>
            <a:r>
              <a:rPr lang="en-US" altLang="en-US" sz="1100" dirty="0"/>
              <a:t> October 2017</a:t>
            </a:r>
            <a:endParaRPr lang="en-US" altLang="en-US" dirty="0"/>
          </a:p>
          <a:p>
            <a:endParaRPr lang="en-US" altLang="en-US" sz="1200" dirty="0"/>
          </a:p>
          <a:p>
            <a:r>
              <a:rPr lang="en-US" altLang="en-US" dirty="0"/>
              <a:t>SMT Help Desk Tickets	311	(345) </a:t>
            </a:r>
            <a:r>
              <a:rPr lang="en-US" altLang="en-US" sz="1100" dirty="0"/>
              <a:t>October 2017</a:t>
            </a:r>
          </a:p>
          <a:p>
            <a:pPr lvl="1"/>
            <a:r>
              <a:rPr lang="en-US" altLang="en-US" dirty="0"/>
              <a:t>Residential = 239</a:t>
            </a:r>
          </a:p>
          <a:p>
            <a:pPr lvl="2"/>
            <a:r>
              <a:rPr lang="en-US" altLang="en-US" dirty="0"/>
              <a:t>GUI access issues = 93</a:t>
            </a:r>
            <a:endParaRPr lang="en-US" altLang="en-US" dirty="0">
              <a:solidFill>
                <a:srgbClr val="FF0000"/>
              </a:solidFill>
            </a:endParaRPr>
          </a:p>
          <a:p>
            <a:pPr lvl="2"/>
            <a:r>
              <a:rPr lang="en-US" altLang="en-US" dirty="0"/>
              <a:t>Registration issues = 109</a:t>
            </a:r>
          </a:p>
          <a:p>
            <a:pPr lvl="2"/>
            <a:r>
              <a:rPr lang="en-US" altLang="en-US" dirty="0"/>
              <a:t>3</a:t>
            </a:r>
            <a:r>
              <a:rPr lang="en-US" altLang="en-US" baseline="30000" dirty="0"/>
              <a:t>rd</a:t>
            </a:r>
            <a:r>
              <a:rPr lang="en-US" altLang="en-US" dirty="0"/>
              <a:t> Party issues = 21</a:t>
            </a:r>
          </a:p>
          <a:p>
            <a:endParaRPr lang="en-US" altLang="en-US" sz="1200" dirty="0"/>
          </a:p>
          <a:p>
            <a:r>
              <a:rPr lang="en-US" altLang="en-US" dirty="0"/>
              <a:t>SMT Registered Users (Res)  106,604 </a:t>
            </a:r>
            <a:r>
              <a:rPr lang="en-US" altLang="en-US" sz="1100" dirty="0"/>
              <a:t>(+2,170 vs. October)</a:t>
            </a:r>
          </a:p>
          <a:p>
            <a:endParaRPr lang="en-US" altLang="en-US" sz="1200" dirty="0"/>
          </a:p>
          <a:p>
            <a:r>
              <a:rPr lang="en-US" altLang="en-US" dirty="0"/>
              <a:t>ESIs in SMT	7,368,162 </a:t>
            </a:r>
            <a:r>
              <a:rPr lang="en-US" altLang="en-US" sz="1100" dirty="0"/>
              <a:t>(+11,350 vs. October)</a:t>
            </a:r>
          </a:p>
          <a:p>
            <a:endParaRPr lang="en-US" altLang="en-US" sz="1200" dirty="0"/>
          </a:p>
          <a:p>
            <a:r>
              <a:rPr lang="en-US" altLang="en-US" dirty="0"/>
              <a:t>Active Meters in SMT  7,312,637 </a:t>
            </a:r>
            <a:r>
              <a:rPr lang="en-US" altLang="en-US" sz="1100" dirty="0"/>
              <a:t>(+11,845 vs. October)</a:t>
            </a:r>
          </a:p>
          <a:p>
            <a:endParaRPr lang="en-US" alt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34400" cy="102076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u="sng" dirty="0"/>
              <a:t>Selected SMT Statistics -November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ED1497-312A-4FAA-9417-B4986404EB7C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59265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457200" y="1066800"/>
            <a:ext cx="8534400" cy="5486400"/>
          </a:xfrm>
          <a:ln w="57150"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en-US" altLang="en-US" b="1" i="1" u="sng" dirty="0"/>
              <a:t>Active</a:t>
            </a:r>
            <a:r>
              <a:rPr lang="en-US" altLang="en-US" dirty="0"/>
              <a:t> Energy Data Agreements  18,906 </a:t>
            </a:r>
            <a:r>
              <a:rPr lang="en-US" altLang="en-US" sz="1100" dirty="0"/>
              <a:t>(+439 vs. Oct.)</a:t>
            </a:r>
            <a:endParaRPr lang="en-US" altLang="en-US" b="1" i="1" u="sng" dirty="0"/>
          </a:p>
          <a:p>
            <a:r>
              <a:rPr lang="en-US" altLang="en-US" b="1" i="1" u="sng" dirty="0"/>
              <a:t>Total </a:t>
            </a:r>
            <a:r>
              <a:rPr lang="en-US" altLang="en-US" dirty="0"/>
              <a:t>* Energy Data Agreements 22,134 </a:t>
            </a:r>
            <a:r>
              <a:rPr lang="en-US" altLang="en-US" sz="1100" dirty="0"/>
              <a:t>(+3,660 vs. Oct.)</a:t>
            </a:r>
          </a:p>
          <a:p>
            <a:pPr marL="392113" lvl="1" indent="0">
              <a:buNone/>
            </a:pPr>
            <a:r>
              <a:rPr lang="en-US" altLang="en-US" dirty="0"/>
              <a:t>	* Active and Pending</a:t>
            </a:r>
          </a:p>
          <a:p>
            <a:pPr lvl="1"/>
            <a:r>
              <a:rPr lang="en-US" altLang="en-US" sz="1600" dirty="0"/>
              <a:t>AEPC = 312; AEPN = 96; CNP = 3,300; Oncor = 17,115; TNMP = 1,311</a:t>
            </a:r>
          </a:p>
          <a:p>
            <a:r>
              <a:rPr lang="en-US" altLang="en-US" dirty="0"/>
              <a:t>HAN Device Agreements		236 (-2)</a:t>
            </a:r>
          </a:p>
          <a:p>
            <a:r>
              <a:rPr lang="en-US" altLang="en-US" dirty="0"/>
              <a:t>HAN Devices				7,915 (-86)</a:t>
            </a:r>
          </a:p>
          <a:p>
            <a:r>
              <a:rPr lang="en-US" altLang="en-US" dirty="0"/>
              <a:t>3</a:t>
            </a:r>
            <a:r>
              <a:rPr lang="en-US" altLang="en-US" baseline="30000" dirty="0"/>
              <a:t>rd</a:t>
            </a:r>
            <a:r>
              <a:rPr lang="en-US" altLang="en-US" dirty="0"/>
              <a:t> </a:t>
            </a:r>
            <a:r>
              <a:rPr lang="en-US" altLang="en-US" dirty="0" err="1"/>
              <a:t>PartiesRegistered</a:t>
            </a:r>
            <a:r>
              <a:rPr lang="en-US" altLang="en-US" dirty="0"/>
              <a:t> @ SMT	140 (+7) </a:t>
            </a:r>
            <a:r>
              <a:rPr lang="en-US" altLang="en-US" sz="2000" dirty="0"/>
              <a:t>[Non-REP]</a:t>
            </a:r>
          </a:p>
          <a:p>
            <a:r>
              <a:rPr lang="en-US" altLang="en-US" dirty="0"/>
              <a:t>REPs Registered @ SMT		119 (+2)</a:t>
            </a:r>
          </a:p>
          <a:p>
            <a:r>
              <a:rPr lang="en-US" altLang="en-US" dirty="0"/>
              <a:t>On Demand Reads</a:t>
            </a:r>
          </a:p>
          <a:p>
            <a:pPr lvl="1"/>
            <a:r>
              <a:rPr lang="en-US" altLang="en-US" dirty="0"/>
              <a:t>Customer				6,483</a:t>
            </a:r>
          </a:p>
          <a:p>
            <a:pPr lvl="1"/>
            <a:r>
              <a:rPr lang="en-US" altLang="en-US" dirty="0"/>
              <a:t>REP					8</a:t>
            </a:r>
          </a:p>
          <a:p>
            <a:pPr lvl="1"/>
            <a:r>
              <a:rPr lang="en-US" altLang="en-US" dirty="0"/>
              <a:t>3</a:t>
            </a:r>
            <a:r>
              <a:rPr lang="en-US" altLang="en-US" baseline="30000" dirty="0"/>
              <a:t>rd</a:t>
            </a:r>
            <a:r>
              <a:rPr lang="en-US" altLang="en-US" dirty="0"/>
              <a:t> Party					2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>
              <a:defRPr/>
            </a:pPr>
            <a:r>
              <a:rPr lang="en-US" u="sng" dirty="0"/>
              <a:t>November Stats – Cont.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0114D9-D508-4C34-96DD-D6C0A32E8137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8307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ontent Placeholder 1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2"/>
          </a:xfrm>
        </p:spPr>
        <p:txBody>
          <a:bodyPr/>
          <a:lstStyle/>
          <a:p>
            <a:pPr marL="109537" indent="0" algn="ctr" eaLnBrk="1" hangingPunct="1">
              <a:buNone/>
            </a:pPr>
            <a:endParaRPr lang="en-US" altLang="en-US" sz="3600" b="1" dirty="0">
              <a:solidFill>
                <a:srgbClr val="FF0000"/>
              </a:solidFill>
            </a:endParaRPr>
          </a:p>
          <a:p>
            <a:pPr marL="109537" indent="0" algn="ctr" eaLnBrk="1" hangingPunct="1">
              <a:buNone/>
            </a:pPr>
            <a:r>
              <a:rPr lang="en-US" altLang="en-US" sz="3600" b="1" dirty="0">
                <a:solidFill>
                  <a:srgbClr val="FF0000"/>
                </a:solidFill>
              </a:rPr>
              <a:t>2018 Schedule TBD</a:t>
            </a:r>
          </a:p>
          <a:p>
            <a:pPr marL="109537" indent="0" algn="ctr" eaLnBrk="1" hangingPunct="1">
              <a:buNone/>
            </a:pPr>
            <a:endParaRPr lang="en-US" altLang="en-US" sz="3600" b="1" dirty="0"/>
          </a:p>
          <a:p>
            <a:pPr marL="109537" indent="0" eaLnBrk="1" hangingPunct="1">
              <a:buNone/>
            </a:pPr>
            <a:endParaRPr lang="en-US" altLang="en-US" sz="2000" dirty="0"/>
          </a:p>
          <a:p>
            <a:pPr marL="392113" lvl="1" indent="0" eaLnBrk="1" hangingPunct="1">
              <a:buNone/>
            </a:pPr>
            <a:r>
              <a:rPr lang="en-US" altLang="en-US" sz="3200" b="1" dirty="0"/>
              <a:t>*SMT Monthly Market Reports are posted to applicable monthly meeting pages*</a:t>
            </a:r>
          </a:p>
        </p:txBody>
      </p:sp>
      <p:sp>
        <p:nvSpPr>
          <p:cNvPr id="13315" name="Slide Number Placeholder 2"/>
          <p:cNvSpPr>
            <a:spLocks noGrp="1"/>
          </p:cNvSpPr>
          <p:nvPr>
            <p:ph type="sldNum" sz="quarter" idx="12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6DBFE05-8710-4CD8-ACF2-8476A2CF3069}" type="slidenum">
              <a:rPr lang="en-US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 alt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u="sng" dirty="0"/>
              <a:t>2018 Meetings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Slide Number Placeholder 2"/>
          <p:cNvSpPr>
            <a:spLocks noGrp="1"/>
          </p:cNvSpPr>
          <p:nvPr>
            <p:ph type="sldNum" sz="quarter" idx="12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8F1C0EE-50F3-48D4-8A7B-25B902767B77}" type="slidenum">
              <a:rPr lang="en-US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 alt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Questions?</a:t>
            </a:r>
          </a:p>
        </p:txBody>
      </p:sp>
      <p:pic>
        <p:nvPicPr>
          <p:cNvPr id="1027" name="Picture 3" descr="C:\Users\iv3i\AppData\Local\Microsoft\Windows\Temporary Internet Files\Content.IE5\AAWN31BQ\question-mark[1]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524000"/>
            <a:ext cx="5486400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&amp;C-2010">
  <a:themeElements>
    <a:clrScheme name="S&amp;C-2010 9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7889FB"/>
      </a:accent1>
      <a:accent2>
        <a:srgbClr val="D6DBFE"/>
      </a:accent2>
      <a:accent3>
        <a:srgbClr val="FFFFFF"/>
      </a:accent3>
      <a:accent4>
        <a:srgbClr val="000000"/>
      </a:accent4>
      <a:accent5>
        <a:srgbClr val="BEC4FD"/>
      </a:accent5>
      <a:accent6>
        <a:srgbClr val="C2C6E6"/>
      </a:accent6>
      <a:hlink>
        <a:srgbClr val="7889FB"/>
      </a:hlink>
      <a:folHlink>
        <a:srgbClr val="9900CC"/>
      </a:folHlink>
    </a:clrScheme>
    <a:fontScheme name="S&amp;C-2010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rgbClr val="333333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rgbClr val="333333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S&amp;C-2010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9999"/>
        </a:accent1>
        <a:accent2>
          <a:srgbClr val="71BFA7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66AD97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889FB"/>
        </a:accent1>
        <a:accent2>
          <a:srgbClr val="71BFA7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66AD97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889FB"/>
        </a:accent1>
        <a:accent2>
          <a:srgbClr val="8CC800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7EB500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5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6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659900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7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659900"/>
        </a:hlink>
        <a:folHlink>
          <a:srgbClr val="8CC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8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7889FB"/>
        </a:hlink>
        <a:folHlink>
          <a:srgbClr val="8CC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9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7889FB"/>
        </a:accent1>
        <a:accent2>
          <a:srgbClr val="D6DBFE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C2C6E6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8785</TotalTime>
  <Words>158</Words>
  <Application>Microsoft Office PowerPoint</Application>
  <PresentationFormat>On-screen Show (4:3)</PresentationFormat>
  <Paragraphs>55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5" baseType="lpstr">
      <vt:lpstr>Arial</vt:lpstr>
      <vt:lpstr>Calibri</vt:lpstr>
      <vt:lpstr>Lucida Sans Unicode</vt:lpstr>
      <vt:lpstr>Verdana</vt:lpstr>
      <vt:lpstr>Wingdings</vt:lpstr>
      <vt:lpstr>Wingdings 2</vt:lpstr>
      <vt:lpstr>Wingdings 3</vt:lpstr>
      <vt:lpstr>Concourse</vt:lpstr>
      <vt:lpstr>S&amp;C-2010</vt:lpstr>
      <vt:lpstr>Advanced Metering Working Group (AMWG)</vt:lpstr>
      <vt:lpstr>General Info</vt:lpstr>
      <vt:lpstr>Selected SMT Statistics -November</vt:lpstr>
      <vt:lpstr>November Stats – Cont.</vt:lpstr>
      <vt:lpstr>2018 Meetings</vt:lpstr>
      <vt:lpstr>Questions?</vt:lpstr>
    </vt:vector>
  </TitlesOfParts>
  <Company>EFH Corporate Services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Advanced Metering Working Group (AMWG)</dc:title>
  <dc:creator>Schatz, John</dc:creator>
  <cp:lastModifiedBy>Schatz, John</cp:lastModifiedBy>
  <cp:revision>282</cp:revision>
  <cp:lastPrinted>2018-01-02T19:48:27Z</cp:lastPrinted>
  <dcterms:created xsi:type="dcterms:W3CDTF">2014-12-16T20:53:10Z</dcterms:created>
  <dcterms:modified xsi:type="dcterms:W3CDTF">2018-01-02T22:22:08Z</dcterms:modified>
</cp:coreProperties>
</file>