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1/10/2018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Joint meeting of MCWG and CWG on Friday, December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3 NPRRs reviewed for credit impacts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credit impact</a:t>
            </a:r>
          </a:p>
          <a:p>
            <a:r>
              <a:rPr lang="en-US" dirty="0" smtClean="0"/>
              <a:t>CRR Auction Credit Calculator</a:t>
            </a:r>
          </a:p>
          <a:p>
            <a:pPr lvl="1"/>
            <a:r>
              <a:rPr lang="en-US" dirty="0" smtClean="0"/>
              <a:t>Comments by Luminant, ERCOT Staff, and Garland reviewed.</a:t>
            </a:r>
          </a:p>
          <a:p>
            <a:pPr lvl="1"/>
            <a:r>
              <a:rPr lang="en-US" dirty="0" smtClean="0"/>
              <a:t>Edits to the SCR nearing completion.</a:t>
            </a:r>
            <a:endParaRPr lang="en-US" dirty="0"/>
          </a:p>
          <a:p>
            <a:r>
              <a:rPr lang="en-US" dirty="0" smtClean="0"/>
              <a:t>NPRR850 – Market Suspension and Restart</a:t>
            </a:r>
          </a:p>
          <a:p>
            <a:pPr lvl="1"/>
            <a:r>
              <a:rPr lang="en-US" dirty="0" smtClean="0"/>
              <a:t>Reviewed language and proposed minor edits to the credit section.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000" dirty="0"/>
              <a:t>Approved Revision / Change Requests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76400"/>
            <a:ext cx="6248400" cy="48990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47800" y="5181600"/>
            <a:ext cx="62484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ERCOT Credit Exposure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MAX of (from historical 14 day settlements):</a:t>
            </a:r>
          </a:p>
          <a:p>
            <a:r>
              <a:rPr lang="en-US" dirty="0" smtClean="0"/>
              <a:t>[(Average settlement amount) + (Unsettled daily average amount)</a:t>
            </a:r>
            <a:r>
              <a:rPr lang="en-US" dirty="0"/>
              <a:t> + Outstanding </a:t>
            </a:r>
            <a:r>
              <a:rPr lang="en-US" dirty="0" smtClean="0"/>
              <a:t>Invoices]</a:t>
            </a:r>
          </a:p>
          <a:p>
            <a:pPr marL="0" indent="0">
              <a:buNone/>
            </a:pPr>
            <a:r>
              <a:rPr lang="en-US" dirty="0" smtClean="0"/>
              <a:t>or</a:t>
            </a:r>
            <a:endParaRPr lang="en-US" dirty="0"/>
          </a:p>
          <a:p>
            <a:r>
              <a:rPr lang="en-US" dirty="0" smtClean="0"/>
              <a:t>[[(Load – Gen)*RTSPPs] + [(Energy Sales – Energy Purchases)*RTSPPs]]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Note: Backward looking (uses historical prices).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9972211">
            <a:off x="1676400" y="3276600"/>
            <a:ext cx="5257800" cy="68580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Extreme Simplification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38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ERCOT Credit Exposure Calculation After NPRR800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MAX of: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RFAF*</a:t>
            </a:r>
            <a:r>
              <a:rPr lang="en-US" dirty="0" smtClean="0"/>
              <a:t>[(Average settlement amount) + (Unsettled daily average amount)</a:t>
            </a:r>
            <a:r>
              <a:rPr lang="en-US" dirty="0"/>
              <a:t> + Outstanding </a:t>
            </a:r>
            <a:r>
              <a:rPr lang="en-US" dirty="0" smtClean="0"/>
              <a:t>Invoices]</a:t>
            </a:r>
          </a:p>
          <a:p>
            <a:pPr marL="0" indent="0">
              <a:buNone/>
            </a:pPr>
            <a:r>
              <a:rPr lang="en-US" dirty="0" smtClean="0"/>
              <a:t>or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RFAF*</a:t>
            </a:r>
            <a:r>
              <a:rPr lang="en-US" dirty="0" smtClean="0"/>
              <a:t>[[(Load – Gen)*RTSPPs] + [(Energy Sales – Energy Purchases)*RTSPPs]]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ERCOT Credit Exposure Calculation After NPRR800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RFAF = Real-Time Forward Adjustment Factor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RFAF = (The forward 3 week average of ICE futures prices for North Hub) / (average of RTSPPs for most recent 14 settled days)</a:t>
            </a:r>
          </a:p>
          <a:p>
            <a:r>
              <a:rPr lang="en-US" dirty="0" smtClean="0"/>
              <a:t>ICE Futures = Daily mark-to-market futures prices that ICE uses for margining.</a:t>
            </a:r>
          </a:p>
          <a:p>
            <a:r>
              <a:rPr lang="en-US" dirty="0" smtClean="0"/>
              <a:t>Similar calculation happens for DAM activity.</a:t>
            </a:r>
          </a:p>
        </p:txBody>
      </p:sp>
    </p:spTree>
    <p:extLst>
      <p:ext uri="{BB962C8B-B14F-4D97-AF65-F5344CB8AC3E}">
        <p14:creationId xmlns:p14="http://schemas.microsoft.com/office/powerpoint/2010/main" val="114687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NPRR800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 prepared for this summer!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ERCOT training for NPRR800 coming soon!!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90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252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Market Credit Working Group update to the Wholesale Market Subcommittee</vt:lpstr>
      <vt:lpstr>MCWG update to WMS</vt:lpstr>
      <vt:lpstr>MCWG update to WMS</vt:lpstr>
      <vt:lpstr>Current ERCOT Credit Exposure Calculation</vt:lpstr>
      <vt:lpstr>ERCOT Credit Exposure Calculation After NPRR800</vt:lpstr>
      <vt:lpstr>ERCOT Credit Exposure Calculation After NPRR800</vt:lpstr>
      <vt:lpstr>NPRR800  Be prepared for this summer!  ERCOT training for NPRR800 coming soon!!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Suzy Clifton </cp:lastModifiedBy>
  <cp:revision>120</cp:revision>
  <dcterms:created xsi:type="dcterms:W3CDTF">2006-08-16T00:00:00Z</dcterms:created>
  <dcterms:modified xsi:type="dcterms:W3CDTF">2018-01-08T21:30:53Z</dcterms:modified>
</cp:coreProperties>
</file>