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Lst>
  <p:notesMasterIdLst>
    <p:notesMasterId r:id="rId13"/>
  </p:notesMasterIdLst>
  <p:handoutMasterIdLst>
    <p:handoutMasterId r:id="rId14"/>
  </p:handoutMasterIdLst>
  <p:sldIdLst>
    <p:sldId id="260" r:id="rId8"/>
    <p:sldId id="282" r:id="rId9"/>
    <p:sldId id="283" r:id="rId10"/>
    <p:sldId id="284" r:id="rId11"/>
    <p:sldId id="28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3AA2BEF-9DB8-4EE9-A732-6737C89D2D7B}">
          <p14:sldIdLst>
            <p14:sldId id="260"/>
            <p14:sldId id="282"/>
            <p14:sldId id="283"/>
            <p14:sldId id="284"/>
            <p14:sldId id="28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howGuides="1">
      <p:cViewPr varScale="1">
        <p:scale>
          <a:sx n="82" d="100"/>
          <a:sy n="82" d="100"/>
        </p:scale>
        <p:origin x="918"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1/5/2018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092859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985995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5908001"/>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191000" y="3048000"/>
            <a:ext cx="5646034" cy="1354217"/>
          </a:xfrm>
          <a:prstGeom prst="rect">
            <a:avLst/>
          </a:prstGeom>
          <a:noFill/>
        </p:spPr>
        <p:txBody>
          <a:bodyPr wrap="square" rtlCol="0">
            <a:spAutoFit/>
          </a:bodyPr>
          <a:lstStyle/>
          <a:p>
            <a:r>
              <a:rPr lang="en-US" sz="3200" b="1" dirty="0" smtClean="0"/>
              <a:t>NPRR 853 – ERCOT Comments</a:t>
            </a:r>
            <a:endParaRPr lang="en-US" sz="3200" b="1" dirty="0"/>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NPRR 853</a:t>
            </a:r>
            <a:endParaRPr lang="en-US" b="1" dirty="0">
              <a:solidFill>
                <a:schemeClr val="accent1"/>
              </a:solidFill>
            </a:endParaRPr>
          </a:p>
        </p:txBody>
      </p:sp>
      <p:sp>
        <p:nvSpPr>
          <p:cNvPr id="3" name="Content Placeholder 2"/>
          <p:cNvSpPr>
            <a:spLocks noGrp="1"/>
          </p:cNvSpPr>
          <p:nvPr>
            <p:ph idx="1"/>
          </p:nvPr>
        </p:nvSpPr>
        <p:spPr>
          <a:xfrm>
            <a:off x="304800" y="1143000"/>
            <a:ext cx="8534400" cy="2895600"/>
          </a:xfrm>
        </p:spPr>
        <p:txBody>
          <a:bodyPr/>
          <a:lstStyle/>
          <a:p>
            <a:pPr marL="0" indent="0">
              <a:lnSpc>
                <a:spcPct val="150000"/>
              </a:lnSpc>
              <a:spcAft>
                <a:spcPts val="480"/>
              </a:spcAft>
              <a:buNone/>
            </a:pPr>
            <a:r>
              <a:rPr lang="en-US" sz="1600" dirty="0" smtClean="0"/>
              <a:t>Background from NPRR proposal:</a:t>
            </a:r>
          </a:p>
          <a:p>
            <a:pPr marL="0" indent="0">
              <a:lnSpc>
                <a:spcPct val="150000"/>
              </a:lnSpc>
              <a:spcAft>
                <a:spcPts val="480"/>
              </a:spcAft>
              <a:buNone/>
            </a:pPr>
            <a:r>
              <a:rPr lang="en-US" sz="1600" dirty="0" smtClean="0"/>
              <a:t>This </a:t>
            </a:r>
            <a:r>
              <a:rPr lang="en-US" sz="1600" dirty="0"/>
              <a:t>Nodal Protocol Revision Request (NPRR) codifies the proposed availability of an ERCOT extract providing ERCOT estimated interval data for Advanced Metering System (AMS) meters and Interval Data Recorder (IDR) Meters used in the Settlement process</a:t>
            </a:r>
            <a:r>
              <a:rPr lang="en-US" sz="1600" dirty="0" smtClean="0"/>
              <a:t>.  </a:t>
            </a:r>
            <a:r>
              <a:rPr lang="en-US" sz="1600" dirty="0" smtClean="0">
                <a:solidFill>
                  <a:prstClr val="black"/>
                </a:solidFill>
              </a:rPr>
              <a:t>ERCOT produces estimates for initial, final and true up settlement dates where data from TDSP is not present in the settlement system.</a:t>
            </a:r>
            <a:endParaRPr lang="en-US" sz="1600" dirty="0">
              <a:solidFill>
                <a:prstClr val="black"/>
              </a:solidFill>
            </a:endParaRPr>
          </a:p>
          <a:p>
            <a:pPr marL="0" indent="0">
              <a:lnSpc>
                <a:spcPct val="150000"/>
              </a:lnSpc>
              <a:spcAft>
                <a:spcPts val="480"/>
              </a:spcAft>
              <a:buNone/>
            </a:pPr>
            <a:endParaRPr lang="en-US" sz="2000" dirty="0" smtClean="0">
              <a:solidFill>
                <a:prstClr val="black"/>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5" name="TextBox 4"/>
          <p:cNvSpPr txBox="1"/>
          <p:nvPr/>
        </p:nvSpPr>
        <p:spPr>
          <a:xfrm>
            <a:off x="7010400" y="6488668"/>
            <a:ext cx="1752600" cy="369332"/>
          </a:xfrm>
          <a:prstGeom prst="rect">
            <a:avLst/>
          </a:prstGeom>
          <a:noFill/>
        </p:spPr>
        <p:txBody>
          <a:bodyPr wrap="square" rtlCol="0">
            <a:spAutoFit/>
          </a:bodyPr>
          <a:lstStyle/>
          <a:p>
            <a:pPr algn="r"/>
            <a:r>
              <a:rPr lang="en-US" sz="900" b="1" dirty="0" smtClean="0"/>
              <a:t>Retail Market Subcommittee</a:t>
            </a:r>
            <a:endParaRPr lang="en-US" sz="900" b="1" dirty="0"/>
          </a:p>
          <a:p>
            <a:pPr algn="r"/>
            <a:r>
              <a:rPr lang="en-US" sz="900" dirty="0" smtClean="0"/>
              <a:t>1/9/2018</a:t>
            </a:r>
            <a:endParaRPr lang="en-US" sz="900" dirty="0"/>
          </a:p>
        </p:txBody>
      </p:sp>
    </p:spTree>
    <p:extLst>
      <p:ext uri="{BB962C8B-B14F-4D97-AF65-F5344CB8AC3E}">
        <p14:creationId xmlns:p14="http://schemas.microsoft.com/office/powerpoint/2010/main" val="36125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Comments	</a:t>
            </a:r>
            <a:endParaRPr lang="en-US" dirty="0"/>
          </a:p>
        </p:txBody>
      </p:sp>
      <p:sp>
        <p:nvSpPr>
          <p:cNvPr id="3" name="Content Placeholder 2"/>
          <p:cNvSpPr>
            <a:spLocks noGrp="1"/>
          </p:cNvSpPr>
          <p:nvPr>
            <p:ph idx="1"/>
          </p:nvPr>
        </p:nvSpPr>
        <p:spPr>
          <a:xfrm>
            <a:off x="304800" y="1066800"/>
            <a:ext cx="8534400" cy="4853233"/>
          </a:xfrm>
        </p:spPr>
        <p:txBody>
          <a:bodyPr/>
          <a:lstStyle/>
          <a:p>
            <a:pPr marL="0" indent="0">
              <a:buNone/>
            </a:pPr>
            <a:r>
              <a:rPr lang="en-US" dirty="0" smtClean="0"/>
              <a:t>Creation of a Web Service :</a:t>
            </a:r>
          </a:p>
          <a:p>
            <a:pPr lvl="1"/>
            <a:r>
              <a:rPr lang="en-US" sz="2400" dirty="0" smtClean="0"/>
              <a:t>Makes data available on an </a:t>
            </a:r>
            <a:r>
              <a:rPr lang="en-US" sz="2400" dirty="0" smtClean="0"/>
              <a:t>as </a:t>
            </a:r>
            <a:r>
              <a:rPr lang="en-US" sz="2400" dirty="0" smtClean="0"/>
              <a:t>needed basis for interested parties</a:t>
            </a:r>
          </a:p>
          <a:p>
            <a:pPr lvl="1"/>
            <a:r>
              <a:rPr lang="en-US" sz="2400" dirty="0" smtClean="0"/>
              <a:t>Provide estimated </a:t>
            </a:r>
            <a:r>
              <a:rPr lang="en-US" sz="2400" dirty="0" smtClean="0"/>
              <a:t>data for AMS, IDR for a designated operating date and settlement run (initial, final or true-up)</a:t>
            </a:r>
          </a:p>
          <a:p>
            <a:pPr lvl="1"/>
            <a:r>
              <a:rPr lang="en-US" sz="2400" dirty="0" smtClean="0"/>
              <a:t>Data could be requested as an XML or CSV </a:t>
            </a:r>
            <a:r>
              <a:rPr lang="en-US" sz="2400" dirty="0" smtClean="0"/>
              <a:t>file</a:t>
            </a:r>
            <a:endParaRPr lang="en-US" sz="2400" dirty="0" smtClean="0"/>
          </a:p>
          <a:p>
            <a:pPr lvl="1"/>
            <a:r>
              <a:rPr lang="en-US" sz="2400" dirty="0" smtClean="0"/>
              <a:t>Only those who require the data would need to make code changes to consume the </a:t>
            </a:r>
            <a:r>
              <a:rPr lang="en-US" sz="2400" dirty="0" smtClean="0"/>
              <a:t>data</a:t>
            </a:r>
            <a:endParaRPr lang="en-US" sz="24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039656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Comments</a:t>
            </a:r>
            <a:endParaRPr lang="en-US" dirty="0"/>
          </a:p>
        </p:txBody>
      </p:sp>
      <p:sp>
        <p:nvSpPr>
          <p:cNvPr id="3" name="Content Placeholder 2"/>
          <p:cNvSpPr>
            <a:spLocks noGrp="1"/>
          </p:cNvSpPr>
          <p:nvPr>
            <p:ph idx="1"/>
          </p:nvPr>
        </p:nvSpPr>
        <p:spPr/>
        <p:txBody>
          <a:bodyPr/>
          <a:lstStyle/>
          <a:p>
            <a:pPr marL="0" indent="0">
              <a:buNone/>
            </a:pPr>
            <a:r>
              <a:rPr lang="en-US" dirty="0" smtClean="0"/>
              <a:t>Creation of an extract:</a:t>
            </a:r>
          </a:p>
          <a:p>
            <a:r>
              <a:rPr lang="en-US" dirty="0" smtClean="0"/>
              <a:t>Requires users to look for new data on a daily basis in order to store it for later use; MIS only stores 30 days’ worth of data</a:t>
            </a:r>
          </a:p>
          <a:p>
            <a:r>
              <a:rPr lang="en-US" dirty="0" smtClean="0"/>
              <a:t>Can be created at a later date if required</a:t>
            </a:r>
          </a:p>
          <a:p>
            <a:endParaRPr lang="en-US" dirty="0" smtClean="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882807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738" y="2590800"/>
            <a:ext cx="8458200" cy="1143000"/>
          </a:xfrm>
        </p:spPr>
        <p:txBody>
          <a:bodyPr/>
          <a:lstStyle/>
          <a:p>
            <a:r>
              <a:rPr lang="en-US" sz="4800" dirty="0" smtClean="0"/>
              <a:t>Questions?</a:t>
            </a:r>
            <a:endParaRPr lang="en-US" sz="4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52656223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openxmlformats.org/package/2006/metadata/core-properties"/>
    <ds:schemaRef ds:uri="http://purl.org/dc/dcmitype/"/>
    <ds:schemaRef ds:uri="http://schemas.microsoft.com/office/2006/documentManagement/types"/>
    <ds:schemaRef ds:uri="http://schemas.microsoft.com/office/2006/metadata/properties"/>
    <ds:schemaRef ds:uri="c34af464-7aa1-4edd-9be4-83dffc1cb926"/>
    <ds:schemaRef ds:uri="http://purl.org/dc/elements/1.1/"/>
    <ds:schemaRef ds:uri="http://purl.org/dc/term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4828</TotalTime>
  <Words>202</Words>
  <Application>Microsoft Office PowerPoint</Application>
  <PresentationFormat>On-screen Show (4:3)</PresentationFormat>
  <Paragraphs>22</Paragraphs>
  <Slides>5</Slides>
  <Notes>1</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5</vt:i4>
      </vt:variant>
    </vt:vector>
  </HeadingPairs>
  <TitlesOfParts>
    <vt:vector size="11" baseType="lpstr">
      <vt:lpstr>Arial</vt:lpstr>
      <vt:lpstr>Calibri</vt:lpstr>
      <vt:lpstr>1_Custom Design</vt:lpstr>
      <vt:lpstr>Office Theme</vt:lpstr>
      <vt:lpstr>Custom Design</vt:lpstr>
      <vt:lpstr>2_Custom Design</vt:lpstr>
      <vt:lpstr>PowerPoint Presentation</vt:lpstr>
      <vt:lpstr>NPRR 853</vt:lpstr>
      <vt:lpstr>ERCOT Comments </vt:lpstr>
      <vt:lpstr>ERCOT Comments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Brink, Kelly</cp:lastModifiedBy>
  <cp:revision>136</cp:revision>
  <cp:lastPrinted>2016-01-21T20:53:15Z</cp:lastPrinted>
  <dcterms:created xsi:type="dcterms:W3CDTF">2016-01-21T15:20:31Z</dcterms:created>
  <dcterms:modified xsi:type="dcterms:W3CDTF">2018-01-05T23:22:47Z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