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370" r:id="rId2"/>
    <p:sldId id="398" r:id="rId3"/>
    <p:sldId id="379" r:id="rId4"/>
    <p:sldId id="382" r:id="rId5"/>
    <p:sldId id="399" r:id="rId6"/>
    <p:sldId id="385" r:id="rId7"/>
    <p:sldId id="380" r:id="rId8"/>
    <p:sldId id="38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 autoAdjust="0"/>
    <p:restoredTop sz="94660"/>
  </p:normalViewPr>
  <p:slideViewPr>
    <p:cSldViewPr>
      <p:cViewPr varScale="1">
        <p:scale>
          <a:sx n="85" d="100"/>
          <a:sy n="85" d="100"/>
        </p:scale>
        <p:origin x="1104" y="90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052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January 9, 2018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4724400"/>
            <a:ext cx="9144000" cy="1752600"/>
          </a:xfrm>
        </p:spPr>
        <p:txBody>
          <a:bodyPr/>
          <a:lstStyle/>
          <a:p>
            <a:pPr algn="ctr">
              <a:defRPr/>
            </a:pPr>
            <a:r>
              <a:rPr lang="en-US" dirty="0">
                <a:latin typeface="Calibri" panose="020F0502020204030204" pitchFamily="34" charset="0"/>
              </a:rPr>
              <a:t>        Co-Chairs:                                                      </a:t>
            </a:r>
          </a:p>
          <a:p>
            <a:pPr algn="ctr">
              <a:defRPr/>
            </a:pPr>
            <a:endParaRPr lang="en-US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n-US" dirty="0">
                <a:latin typeface="Calibri" panose="020F0502020204030204" pitchFamily="34" charset="0"/>
              </a:rPr>
              <a:t>Deborah McKeever, Oncor         Tomas Fernandez, NRG          Sheri </a:t>
            </a:r>
            <a:r>
              <a:rPr lang="en-US" dirty="0" err="1">
                <a:latin typeface="Calibri" panose="020F0502020204030204" pitchFamily="34" charset="0"/>
              </a:rPr>
              <a:t>Wiegand</a:t>
            </a:r>
            <a:r>
              <a:rPr lang="en-US" dirty="0">
                <a:latin typeface="Calibri" panose="020F0502020204030204" pitchFamily="34" charset="0"/>
              </a:rPr>
              <a:t>, TXU Energy</a:t>
            </a:r>
          </a:p>
          <a:p>
            <a:pPr algn="ctr">
              <a:defRPr/>
            </a:pPr>
            <a:endParaRPr lang="en-US" sz="16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 Training Instructor Led Classes – Proposed for 2018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2909046"/>
              </p:ext>
            </p:extLst>
          </p:nvPr>
        </p:nvGraphicFramePr>
        <p:xfrm>
          <a:off x="352927" y="990600"/>
          <a:ext cx="8381999" cy="4215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7000">
                  <a:extLst>
                    <a:ext uri="{9D8B030D-6E8A-4147-A177-3AD203B41FA5}">
                      <a16:colId xmlns:a16="http://schemas.microsoft.com/office/drawing/2014/main" val="22332273"/>
                    </a:ext>
                  </a:extLst>
                </a:gridCol>
                <a:gridCol w="1879600">
                  <a:extLst>
                    <a:ext uri="{9D8B030D-6E8A-4147-A177-3AD203B41FA5}">
                      <a16:colId xmlns:a16="http://schemas.microsoft.com/office/drawing/2014/main" val="2933199621"/>
                    </a:ext>
                  </a:extLst>
                </a:gridCol>
                <a:gridCol w="3553177">
                  <a:extLst>
                    <a:ext uri="{9D8B030D-6E8A-4147-A177-3AD203B41FA5}">
                      <a16:colId xmlns:a16="http://schemas.microsoft.com/office/drawing/2014/main" val="824862176"/>
                    </a:ext>
                  </a:extLst>
                </a:gridCol>
                <a:gridCol w="1552222">
                  <a:extLst>
                    <a:ext uri="{9D8B030D-6E8A-4147-A177-3AD203B41FA5}">
                      <a16:colId xmlns:a16="http://schemas.microsoft.com/office/drawing/2014/main" val="2889308802"/>
                    </a:ext>
                  </a:extLst>
                </a:gridCol>
              </a:tblGrid>
              <a:tr h="392125">
                <a:tc gridSpan="4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Proposed Schedule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for Retail Training  - 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2018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584440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u="sng" dirty="0"/>
                        <a:t>AUSTIN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u="none" dirty="0"/>
                        <a:t>JANUARY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u="sng" dirty="0">
                          <a:solidFill>
                            <a:srgbClr val="C00000"/>
                          </a:solidFill>
                        </a:rPr>
                        <a:t>WebEx</a:t>
                      </a:r>
                      <a:r>
                        <a:rPr lang="en-US" b="1" i="1" u="sng" baseline="0" dirty="0">
                          <a:solidFill>
                            <a:srgbClr val="C00000"/>
                          </a:solidFill>
                        </a:rPr>
                        <a:t> Only</a:t>
                      </a:r>
                      <a:endParaRPr lang="en-US" b="1" i="1" u="sn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0684967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1" dirty="0"/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January 30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RETAIL</a:t>
                      </a:r>
                      <a:r>
                        <a:rPr lang="en-US" baseline="0" dirty="0"/>
                        <a:t>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2966095"/>
                  </a:ext>
                </a:extLst>
              </a:tr>
              <a:tr h="676819">
                <a:tc>
                  <a:txBody>
                    <a:bodyPr/>
                    <a:lstStyle/>
                    <a:p>
                      <a:pPr algn="r"/>
                      <a:r>
                        <a:rPr lang="en-US" i="1" dirty="0"/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January</a:t>
                      </a:r>
                      <a:r>
                        <a:rPr lang="en-US" baseline="0" dirty="0"/>
                        <a:t> 31</a:t>
                      </a:r>
                      <a:r>
                        <a:rPr lang="en-US" baseline="30000" dirty="0"/>
                        <a:t>st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INADVERTENT</a:t>
                      </a:r>
                      <a:r>
                        <a:rPr lang="en-US" baseline="0" dirty="0"/>
                        <a:t> GAIN TRAINING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3:30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8826786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r>
                        <a:rPr lang="en-US" b="1" i="1" u="sng" dirty="0"/>
                        <a:t>DALLAS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u="sng" dirty="0" err="1"/>
                        <a:t>Oncor</a:t>
                      </a:r>
                      <a:r>
                        <a:rPr lang="en-US" b="1" i="1" u="sng" dirty="0"/>
                        <a:t> Offices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5768609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1" dirty="0"/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1</a:t>
                      </a:r>
                      <a:r>
                        <a:rPr lang="en-US" baseline="30000" dirty="0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391960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1" dirty="0"/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2</a:t>
                      </a:r>
                      <a:r>
                        <a:rPr lang="en-US" baseline="30000" dirty="0"/>
                        <a:t>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TxSET</a:t>
                      </a:r>
                      <a:r>
                        <a:rPr lang="en-US" dirty="0"/>
                        <a:t> TRAINING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- </a:t>
                      </a:r>
                      <a:r>
                        <a:rPr lang="en-US" i="1" dirty="0">
                          <a:solidFill>
                            <a:srgbClr val="FF0000"/>
                          </a:solidFill>
                        </a:rPr>
                        <a:t>tentative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243217"/>
                  </a:ext>
                </a:extLst>
              </a:tr>
              <a:tr h="397497">
                <a:tc>
                  <a:txBody>
                    <a:bodyPr/>
                    <a:lstStyle/>
                    <a:p>
                      <a:r>
                        <a:rPr lang="en-US" b="1" i="1" u="sng" dirty="0"/>
                        <a:t>HOUSTON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SEPTEMBER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u="sng" dirty="0"/>
                        <a:t>CenterPoint</a:t>
                      </a:r>
                      <a:r>
                        <a:rPr lang="en-US" b="1" i="1" u="sng" baseline="0" dirty="0"/>
                        <a:t> Offices</a:t>
                      </a:r>
                      <a:endParaRPr lang="en-US" b="1" i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378628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1" dirty="0"/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</a:t>
                      </a:r>
                      <a:r>
                        <a:rPr lang="en-US" baseline="0" dirty="0"/>
                        <a:t> 25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849106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1" dirty="0"/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 26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TxSET</a:t>
                      </a:r>
                      <a:r>
                        <a:rPr lang="en-US" dirty="0"/>
                        <a:t>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302649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  <p:extLst>
      <p:ext uri="{BB962C8B-B14F-4D97-AF65-F5344CB8AC3E}">
        <p14:creationId xmlns:p14="http://schemas.microsoft.com/office/powerpoint/2010/main" val="3685957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200" b="1" dirty="0">
                <a:latin typeface="Arial Black" panose="020B0A04020102020204" pitchFamily="34" charset="0"/>
              </a:rPr>
              <a:t>MarkeTrak On-line Training Modules Available 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 err="1">
                <a:latin typeface="Calibri" panose="020F0502020204030204" pitchFamily="34" charset="0"/>
              </a:rPr>
              <a:t>Marketrak</a:t>
            </a:r>
            <a:r>
              <a:rPr lang="en-US" sz="2400" dirty="0">
                <a:latin typeface="Calibri" panose="020F0502020204030204" pitchFamily="34" charset="0"/>
              </a:rPr>
              <a:t> Overview -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refreshed</a:t>
            </a:r>
            <a:endParaRPr lang="en-US" sz="2400" dirty="0"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Switch Hold Removal -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refreshed</a:t>
            </a:r>
            <a:endParaRPr lang="en-US" sz="2400" dirty="0"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Cancel With/Without  Approvals -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updated</a:t>
            </a:r>
            <a:endParaRPr lang="en-US" sz="2400" dirty="0"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Inadvertent Gains/Losses &amp; Rescissions -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refreshed</a:t>
            </a:r>
            <a:endParaRPr lang="en-US" sz="2400" dirty="0"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Usage and Billing -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refreshed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endParaRPr lang="en-US" sz="24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Other D2D Subtypes –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refresh in progress</a:t>
            </a:r>
            <a:endParaRPr lang="en-US" sz="2400" dirty="0"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Bulk Insert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 err="1">
                <a:latin typeface="Calibri" panose="020F0502020204030204" pitchFamily="34" charset="0"/>
              </a:rPr>
              <a:t>MarkeTrak</a:t>
            </a:r>
            <a:r>
              <a:rPr lang="en-US" sz="2400" dirty="0">
                <a:latin typeface="Calibri" panose="020F0502020204030204" pitchFamily="34" charset="0"/>
              </a:rPr>
              <a:t> Admin Functionality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Emails and Notifications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Reporting – Background &amp; GUI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</p:spTree>
    <p:extLst>
      <p:ext uri="{BB962C8B-B14F-4D97-AF65-F5344CB8AC3E}">
        <p14:creationId xmlns:p14="http://schemas.microsoft.com/office/powerpoint/2010/main" val="2170289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685800"/>
          </a:xfrm>
        </p:spPr>
        <p:txBody>
          <a:bodyPr/>
          <a:lstStyle/>
          <a:p>
            <a:r>
              <a:rPr lang="en-US" sz="2400" b="1" dirty="0">
                <a:latin typeface="Arial Black" panose="020B0A04020102020204" pitchFamily="34" charset="0"/>
              </a:rPr>
              <a:t>MarkeTrak On-line Module Training via </a:t>
            </a:r>
            <a:br>
              <a:rPr lang="en-US" sz="2400" b="1" dirty="0">
                <a:latin typeface="Arial Black" panose="020B0A04020102020204" pitchFamily="34" charset="0"/>
              </a:rPr>
            </a:br>
            <a:r>
              <a:rPr lang="en-US" sz="2400" b="1" dirty="0">
                <a:latin typeface="Arial Black" panose="020B0A04020102020204" pitchFamily="34" charset="0"/>
              </a:rPr>
              <a:t>ERCOT Learning Management System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274" y="762000"/>
            <a:ext cx="3819525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How many market participants have viewed the Online training modules*?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876800" y="762000"/>
            <a:ext cx="38100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Which segment of the   market do the viewers represent?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5867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*Training taken via ERCOT LMS. Does not include training taken outside the LMS</a:t>
            </a:r>
          </a:p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0" y="4352241"/>
            <a:ext cx="388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There have been 179 users YTD.  Top modules viewed are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Overview</a:t>
            </a:r>
            <a:r>
              <a:rPr lang="en-US" i="1" dirty="0"/>
              <a:t>,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Inadvertent Gain</a:t>
            </a:r>
            <a:r>
              <a:rPr lang="en-US" i="1" dirty="0"/>
              <a:t>,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/>
              <a:t>and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Cancel w/ Approval</a:t>
            </a:r>
            <a:r>
              <a:rPr lang="en-US" i="1" dirty="0"/>
              <a:t>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4D69BC-51DB-427E-AB18-0C6EC6355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2264986"/>
            <a:ext cx="2427600" cy="360241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AE54E6F-3166-4818-872D-A4200C012F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2100" y="2264986"/>
            <a:ext cx="2172600" cy="172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776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ERCOT Learning Management System – New Feature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411" y="838200"/>
            <a:ext cx="4415589" cy="27432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1477" y="2971800"/>
            <a:ext cx="5871628" cy="3089641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</p:pic>
      <p:sp>
        <p:nvSpPr>
          <p:cNvPr id="14" name="TextBox 13"/>
          <p:cNvSpPr txBox="1"/>
          <p:nvPr/>
        </p:nvSpPr>
        <p:spPr>
          <a:xfrm>
            <a:off x="4876800" y="990600"/>
            <a:ext cx="39263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Training page of the ERCOT website  has added a new page of Course Recommendations where you can view recommended courses for each Market Participant type. </a:t>
            </a:r>
          </a:p>
        </p:txBody>
      </p:sp>
    </p:spTree>
    <p:extLst>
      <p:ext uri="{BB962C8B-B14F-4D97-AF65-F5344CB8AC3E}">
        <p14:creationId xmlns:p14="http://schemas.microsoft.com/office/powerpoint/2010/main" val="1207340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MarkeTrak On-line Training Module Series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981200"/>
            <a:ext cx="6248400" cy="16764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600" dirty="0">
                <a:latin typeface="Calibri" panose="020F0502020204030204" pitchFamily="34" charset="0"/>
              </a:rPr>
              <a:t>January 11, 2018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>
                <a:latin typeface="Calibri" panose="020F0502020204030204" pitchFamily="34" charset="0"/>
              </a:rPr>
              <a:t>9:30 AM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b="0" dirty="0">
                <a:latin typeface="Calibri" panose="020F0502020204030204" pitchFamily="34" charset="0"/>
              </a:rPr>
              <a:t>ERCOT MET Center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Please join us for our Next RMTTF Meeting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4343400"/>
            <a:ext cx="7848600" cy="2057400"/>
          </a:xfrm>
        </p:spPr>
        <p:txBody>
          <a:bodyPr/>
          <a:lstStyle/>
          <a:p>
            <a:pPr algn="ctr">
              <a:defRPr/>
            </a:pPr>
            <a:r>
              <a:rPr lang="en-US" sz="2600" u="sng" dirty="0">
                <a:latin typeface="Calibri" panose="020F0502020204030204" pitchFamily="34" charset="0"/>
              </a:rPr>
              <a:t>Agenda Items Include: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Review Training plans for Jan 30</a:t>
            </a:r>
            <a:r>
              <a:rPr lang="en-US" baseline="30000" dirty="0"/>
              <a:t>th</a:t>
            </a:r>
            <a:r>
              <a:rPr lang="en-US" dirty="0"/>
              <a:t>/31</a:t>
            </a:r>
            <a:r>
              <a:rPr lang="en-US" baseline="30000" dirty="0"/>
              <a:t>st</a:t>
            </a:r>
            <a:r>
              <a:rPr lang="en-US" dirty="0"/>
              <a:t> WebEx training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Continue planning for the 2018 </a:t>
            </a:r>
            <a:r>
              <a:rPr lang="en-US" dirty="0" err="1"/>
              <a:t>TxSET</a:t>
            </a:r>
            <a:r>
              <a:rPr lang="en-US" dirty="0"/>
              <a:t> Training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Discuss 2017 Accomplishments &amp; 2018 Goals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lvl="0"/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b="0" dirty="0">
              <a:latin typeface="Calibri" panose="020F050202020403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§"/>
              <a:defRPr/>
            </a:pPr>
            <a:endParaRPr lang="en-US" sz="2800" b="0" dirty="0">
              <a:latin typeface="Calibri" panose="020F0502020204030204" pitchFamily="34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  <a:defRPr/>
            </a:pPr>
            <a:endParaRPr lang="en-US" sz="2800" b="0" dirty="0">
              <a:latin typeface="Calibri" panose="020F0502020204030204" pitchFamily="34" charset="0"/>
            </a:endParaRPr>
          </a:p>
          <a:p>
            <a:pPr>
              <a:defRPr/>
            </a:pP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6432</TotalTime>
  <Words>505</Words>
  <Application>Microsoft Office PowerPoint</Application>
  <PresentationFormat>On-screen Show (4:3)</PresentationFormat>
  <Paragraphs>107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Wingdings</vt:lpstr>
      <vt:lpstr>Custom Design</vt:lpstr>
      <vt:lpstr>ERCOT  Retail Market Training  Task Force</vt:lpstr>
      <vt:lpstr>Retail Training Instructor Led Classes – Proposed for 2018</vt:lpstr>
      <vt:lpstr>MarkeTrak On-line Training Modules Available </vt:lpstr>
      <vt:lpstr>MarkeTrak On-line Module Training via  ERCOT Learning Management System </vt:lpstr>
      <vt:lpstr>ERCOT Learning Management System – New Feature</vt:lpstr>
      <vt:lpstr>MarkeTrak On-line Training Module Series</vt:lpstr>
      <vt:lpstr>Please join us for our Next RMTTF Meeting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Wiegand, Sheri</cp:lastModifiedBy>
  <cp:revision>318</cp:revision>
  <cp:lastPrinted>2016-02-12T19:29:41Z</cp:lastPrinted>
  <dcterms:created xsi:type="dcterms:W3CDTF">2005-04-21T14:28:35Z</dcterms:created>
  <dcterms:modified xsi:type="dcterms:W3CDTF">2018-01-04T23:45:19Z</dcterms:modified>
</cp:coreProperties>
</file>