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73" r:id="rId7"/>
    <p:sldId id="269" r:id="rId8"/>
    <p:sldId id="270" r:id="rId9"/>
    <p:sldId id="271" r:id="rId10"/>
    <p:sldId id="27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971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r>
              <a:rPr lang="en-US" baseline="0" dirty="0" smtClean="0"/>
              <a:t> Model data includes PSCAD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35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a resource</a:t>
            </a:r>
            <a:r>
              <a:rPr lang="en-US" baseline="0" dirty="0" smtClean="0"/>
              <a:t> expects to synchronize in Q3 2018 and has not received an update, let us know.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36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bernecker@ercot.com" TargetMode="External"/><Relationship Id="rId2" Type="http://schemas.openxmlformats.org/officeDocument/2006/relationships/hyperlink" Target="mailto:ResourceIntegrationDepartment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QSA Prerequisites and Deadlines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John Bernecker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Supervisor, Resource Integration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1/9/2018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Integration Team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9663" y="859313"/>
            <a:ext cx="4084674" cy="513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988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QSA Prerequisites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 Guide §6.9 requirements met</a:t>
            </a:r>
          </a:p>
          <a:p>
            <a:pPr lvl="1"/>
            <a:r>
              <a:rPr lang="en-US" dirty="0" smtClean="0"/>
              <a:t>All Planning Model data </a:t>
            </a:r>
            <a:r>
              <a:rPr lang="en-US" dirty="0" smtClean="0"/>
              <a:t>required by the Resource Registration Glossary</a:t>
            </a:r>
            <a:endParaRPr lang="en-US" dirty="0" smtClean="0"/>
          </a:p>
          <a:p>
            <a:pPr lvl="1"/>
            <a:r>
              <a:rPr lang="en-US" dirty="0" smtClean="0"/>
              <a:t>Air permits (if necessary)</a:t>
            </a:r>
          </a:p>
          <a:p>
            <a:pPr lvl="1"/>
            <a:r>
              <a:rPr lang="en-US" dirty="0" smtClean="0"/>
              <a:t>Water rights (if necessary)</a:t>
            </a:r>
          </a:p>
          <a:p>
            <a:pPr lvl="1"/>
            <a:r>
              <a:rPr lang="en-US" dirty="0" smtClean="0"/>
              <a:t>Signed </a:t>
            </a:r>
            <a:r>
              <a:rPr lang="en-US" dirty="0" smtClean="0"/>
              <a:t>SGIA (initial or amended)</a:t>
            </a:r>
            <a:endParaRPr lang="en-US" dirty="0" smtClean="0"/>
          </a:p>
          <a:p>
            <a:pPr lvl="1"/>
            <a:r>
              <a:rPr lang="en-US" dirty="0" smtClean="0"/>
              <a:t>Notice to proceed and financial security</a:t>
            </a:r>
          </a:p>
          <a:p>
            <a:r>
              <a:rPr lang="en-US" dirty="0" smtClean="0"/>
              <a:t>FIS studies approved</a:t>
            </a:r>
          </a:p>
          <a:p>
            <a:r>
              <a:rPr lang="en-US" dirty="0" smtClean="0"/>
              <a:t>Reactive study approved</a:t>
            </a:r>
          </a:p>
          <a:p>
            <a:r>
              <a:rPr lang="en-US" dirty="0" smtClean="0"/>
              <a:t>System improvements or mitigation plans identified in studies as required prior to synchronization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31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QSA Deadlines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03756"/>
              </p:ext>
            </p:extLst>
          </p:nvPr>
        </p:nvGraphicFramePr>
        <p:xfrm>
          <a:off x="381000" y="1371600"/>
          <a:ext cx="8458200" cy="192024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819400"/>
                <a:gridCol w="2819400"/>
                <a:gridCol w="2819400"/>
              </a:tblGrid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Last Day for an IE to </a:t>
                      </a:r>
                      <a:r>
                        <a:rPr lang="en-US" sz="1200" dirty="0" smtClean="0">
                          <a:effectLst/>
                        </a:rPr>
                        <a:t>Meet Prerequisites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Completion of Quarterly Stability Assessment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Upcoming January, February, March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August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October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November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Upcoming July, August, September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25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February 1, 2018 QSA Deadline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All-Inclusive Generation Resources that fail to meet the QSA prerequisites by February 1, 2018 will not be eligible for Initial Synchronization in </a:t>
            </a:r>
            <a:r>
              <a:rPr lang="en-US" dirty="0" smtClean="0"/>
              <a:t>July</a:t>
            </a:r>
            <a:r>
              <a:rPr lang="en-US" dirty="0" smtClean="0"/>
              <a:t>, </a:t>
            </a:r>
            <a:r>
              <a:rPr lang="en-US" dirty="0" smtClean="0"/>
              <a:t>August, or September </a:t>
            </a:r>
            <a:r>
              <a:rPr lang="en-US" dirty="0" smtClean="0"/>
              <a:t>2018</a:t>
            </a:r>
          </a:p>
          <a:p>
            <a:r>
              <a:rPr lang="en-US" dirty="0" smtClean="0"/>
              <a:t>Resources that miss the February 1, 2018 deadline will have their synchronization date (and the corresponding COD) slip by at least one quarter</a:t>
            </a:r>
          </a:p>
          <a:p>
            <a:r>
              <a:rPr lang="en-US" dirty="0" smtClean="0"/>
              <a:t>ERCOT Resource Integration has sent updates to IEs regarding status of QSA prerequisites for February 1 deadline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4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Contact:</a:t>
            </a:r>
          </a:p>
          <a:p>
            <a:pPr lvl="1"/>
            <a:r>
              <a:rPr lang="en-US" dirty="0" smtClean="0">
                <a:hlinkClick r:id="rId2"/>
              </a:rPr>
              <a:t>ResourceIntegrationDepartment@ercot.com</a:t>
            </a:r>
          </a:p>
          <a:p>
            <a:pPr lvl="1"/>
            <a:r>
              <a:rPr lang="en-US" dirty="0" smtClean="0">
                <a:hlinkClick r:id="rId2"/>
              </a:rPr>
              <a:t>Jay.Teixeira@ercot.com</a:t>
            </a:r>
          </a:p>
          <a:p>
            <a:pPr lvl="1"/>
            <a:r>
              <a:rPr lang="en-US" dirty="0" smtClean="0">
                <a:hlinkClick r:id="rId3"/>
              </a:rPr>
              <a:t>John.Bernecker@ercot.com</a:t>
            </a:r>
            <a:endParaRPr lang="en-US" dirty="0" smtClean="0"/>
          </a:p>
          <a:p>
            <a:pPr lvl="1"/>
            <a:endParaRPr lang="en-US" dirty="0">
              <a:hlinkClick r:id="rId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270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c34af464-7aa1-4edd-9be4-83dffc1cb92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264</Words>
  <Application>Microsoft Office PowerPoint</Application>
  <PresentationFormat>On-screen Show (4:3)</PresentationFormat>
  <Paragraphs>55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1_Custom Design</vt:lpstr>
      <vt:lpstr>Office Theme</vt:lpstr>
      <vt:lpstr>PowerPoint Presentation</vt:lpstr>
      <vt:lpstr>Resource Integration Team</vt:lpstr>
      <vt:lpstr>QSA Prerequisites</vt:lpstr>
      <vt:lpstr>QSA Deadlines</vt:lpstr>
      <vt:lpstr>February 1, 2018 QSA Deadline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Bernecker, John</cp:lastModifiedBy>
  <cp:revision>38</cp:revision>
  <cp:lastPrinted>2016-01-21T20:53:15Z</cp:lastPrinted>
  <dcterms:created xsi:type="dcterms:W3CDTF">2016-01-21T15:20:31Z</dcterms:created>
  <dcterms:modified xsi:type="dcterms:W3CDTF">2018-01-03T22:28:08Z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