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68" r:id="rId9"/>
    <p:sldId id="262" r:id="rId10"/>
    <p:sldId id="270" r:id="rId11"/>
    <p:sldId id="265" r:id="rId12"/>
    <p:sldId id="269" r:id="rId13"/>
    <p:sldId id="266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82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7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06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64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87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64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7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6495/SAWG_MIRTM_20161024_Demand_and_Wind_Estimation_Updat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06495/SAWG_MIRTM_20161024_Demand_and_Wind_Estimation_Update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06495/SAWG_MIRTM_20161024_Demand_and_Wind_Estimation_Update.ppt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6495/SAWG_MIRTM_20161024_Demand_and_Wind_Estimation_Updat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Improvements to Look-Ahead Security Constrained Economic Dispatch (LASCED) Projected Prices</a:t>
            </a:r>
          </a:p>
          <a:p>
            <a:endParaRPr lang="en-US" b="1" dirty="0"/>
          </a:p>
          <a:p>
            <a:r>
              <a:rPr lang="en-US" b="1" dirty="0" smtClean="0"/>
              <a:t>QSE </a:t>
            </a:r>
            <a:r>
              <a:rPr lang="en-US" b="1" dirty="0"/>
              <a:t>Managers Working </a:t>
            </a:r>
            <a:r>
              <a:rPr lang="en-US" b="1" dirty="0" smtClean="0"/>
              <a:t>Group</a:t>
            </a:r>
          </a:p>
          <a:p>
            <a:endParaRPr lang="en-US" dirty="0"/>
          </a:p>
          <a:p>
            <a:r>
              <a:rPr lang="en-US" dirty="0" smtClean="0"/>
              <a:t>Sean Chang</a:t>
            </a:r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1/8/2018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534400" cy="4319832"/>
          </a:xfrm>
        </p:spPr>
        <p:txBody>
          <a:bodyPr/>
          <a:lstStyle/>
          <a:p>
            <a:r>
              <a:rPr lang="en-US" sz="2000" dirty="0" smtClean="0">
                <a:solidFill>
                  <a:srgbClr val="5B6770"/>
                </a:solidFill>
              </a:rPr>
              <a:t>Look-Ahead Security Constrained Economic Dispatch (LASCED) is required by 6.5.7.3 (11)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Also known as Real-Time Dispatch (RTD) or Indicative Pricing</a:t>
            </a:r>
          </a:p>
          <a:p>
            <a:r>
              <a:rPr lang="en-US" sz="2000" dirty="0" smtClean="0">
                <a:solidFill>
                  <a:srgbClr val="5B6770"/>
                </a:solidFill>
              </a:rPr>
              <a:t>Currently provides indicative pricing up to an hour ahead</a:t>
            </a:r>
          </a:p>
          <a:p>
            <a:r>
              <a:rPr lang="en-US" sz="2000" dirty="0" smtClean="0">
                <a:solidFill>
                  <a:srgbClr val="5B6770"/>
                </a:solidFill>
              </a:rPr>
              <a:t>Multi-Interval </a:t>
            </a:r>
            <a:r>
              <a:rPr lang="en-US" sz="2000" dirty="0">
                <a:solidFill>
                  <a:srgbClr val="5B6770"/>
                </a:solidFill>
              </a:rPr>
              <a:t>Real-Time </a:t>
            </a:r>
            <a:r>
              <a:rPr lang="en-US" sz="2000" dirty="0" smtClean="0">
                <a:solidFill>
                  <a:srgbClr val="5B6770"/>
                </a:solidFill>
              </a:rPr>
              <a:t>Market (MIRTM) </a:t>
            </a:r>
            <a:r>
              <a:rPr lang="en-US" sz="2000" dirty="0" smtClean="0">
                <a:solidFill>
                  <a:srgbClr val="5B6770"/>
                </a:solidFill>
              </a:rPr>
              <a:t>studies found improvements that can be applied to SCED and </a:t>
            </a:r>
            <a:r>
              <a:rPr lang="en-US" sz="2000" dirty="0" smtClean="0">
                <a:solidFill>
                  <a:srgbClr val="5B6770"/>
                </a:solidFill>
              </a:rPr>
              <a:t>LASCED</a:t>
            </a:r>
            <a:endParaRPr lang="en-US" sz="20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090" y="3039862"/>
            <a:ext cx="5788020" cy="3160528"/>
          </a:xfrm>
          <a:prstGeom prst="rect">
            <a:avLst/>
          </a:prstGeom>
          <a:ln>
            <a:solidFill>
              <a:srgbClr val="5B6770"/>
            </a:solidFill>
          </a:ln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smtClean="0">
                <a:solidFill>
                  <a:schemeClr val="accent1"/>
                </a:solidFill>
              </a:rPr>
              <a:t>Improvements for LASCED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2900" y="1066800"/>
            <a:ext cx="76581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5B6770"/>
                </a:solidFill>
                <a:latin typeface="+mj-lt"/>
              </a:rPr>
              <a:t>Use the new Short-Term Load Forecast</a:t>
            </a:r>
          </a:p>
          <a:p>
            <a:r>
              <a:rPr lang="en-US" sz="2400" dirty="0">
                <a:solidFill>
                  <a:srgbClr val="5B6770"/>
                </a:solidFill>
                <a:latin typeface="+mj-lt"/>
              </a:rPr>
              <a:t>Change wind HSL coefficients to use a persistence forecast</a:t>
            </a:r>
          </a:p>
          <a:p>
            <a:r>
              <a:rPr lang="en-US" sz="2400" dirty="0">
                <a:solidFill>
                  <a:srgbClr val="5B6770"/>
                </a:solidFill>
                <a:latin typeface="+mj-lt"/>
              </a:rPr>
              <a:t>Modify GTBD calculation methodology</a:t>
            </a:r>
          </a:p>
          <a:p>
            <a:r>
              <a:rPr lang="en-US" sz="2400" dirty="0">
                <a:solidFill>
                  <a:srgbClr val="5B6770"/>
                </a:solidFill>
                <a:latin typeface="+mj-lt"/>
              </a:rPr>
              <a:t>Decouple ramp rate constraints</a:t>
            </a: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>
              <a:solidFill>
                <a:srgbClr val="5B677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694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014118"/>
          </a:xfrm>
        </p:spPr>
        <p:txBody>
          <a:bodyPr/>
          <a:lstStyle/>
          <a:p>
            <a:r>
              <a:rPr lang="en-US" dirty="0" smtClean="0"/>
              <a:t>New Short-Term Load Forecast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7658100" cy="51816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  <a:latin typeface="+mj-lt"/>
              </a:rPr>
              <a:t>A new Short-Term Load Forecast (STLF) was implemented summer 2017</a:t>
            </a:r>
          </a:p>
          <a:p>
            <a:pPr marL="0" indent="0">
              <a:buNone/>
            </a:pPr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5B6770"/>
                </a:solidFill>
                <a:latin typeface="+mj-lt"/>
              </a:rPr>
              <a:t>The operator can select between using the mid-term load forecast, the old STLF, or the new STLF</a:t>
            </a:r>
          </a:p>
          <a:p>
            <a:pPr marL="0" indent="0">
              <a:buNone/>
            </a:pPr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5B6770"/>
                </a:solidFill>
                <a:latin typeface="+mj-lt"/>
              </a:rPr>
              <a:t>The selected load forecast is used in both SCED and LASCED</a:t>
            </a:r>
          </a:p>
          <a:p>
            <a:endParaRPr lang="en-US" sz="2400" dirty="0">
              <a:solidFill>
                <a:srgbClr val="5B6770"/>
              </a:solidFill>
              <a:latin typeface="+mj-lt"/>
            </a:endParaRP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endParaRPr lang="en-US" sz="2400" dirty="0">
              <a:solidFill>
                <a:srgbClr val="5B6770"/>
              </a:solidFill>
              <a:latin typeface="+mj-lt"/>
            </a:endParaRPr>
          </a:p>
          <a:p>
            <a:endParaRPr lang="en-US" sz="2400" dirty="0" smtClean="0">
              <a:solidFill>
                <a:srgbClr val="5B677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5B677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520190"/>
            <a:ext cx="6286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5B6770"/>
                </a:solidFill>
              </a:rPr>
              <a:t>Reference: </a:t>
            </a:r>
            <a:r>
              <a:rPr lang="en-US" sz="1100" dirty="0">
                <a:solidFill>
                  <a:srgbClr val="00AEC7"/>
                </a:solidFill>
                <a:hlinkClick r:id="rId3"/>
              </a:rPr>
              <a:t>10/24/2016 SAWG Meeting – MIRTM Demand and Wind Estimation </a:t>
            </a:r>
            <a:r>
              <a:rPr lang="en-US" sz="1100" dirty="0" smtClean="0">
                <a:solidFill>
                  <a:srgbClr val="00AEC7"/>
                </a:solidFill>
                <a:hlinkClick r:id="rId3"/>
              </a:rPr>
              <a:t>Update</a:t>
            </a:r>
            <a:endParaRPr lang="en-US" sz="1100" dirty="0">
              <a:solidFill>
                <a:srgbClr val="00AE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3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Change Wind HSL Coefficients to Persistence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2900" y="815182"/>
                <a:ext cx="8534400" cy="543321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5B6770"/>
                    </a:solidFill>
                    <a:latin typeface="+mj-lt"/>
                  </a:rPr>
                  <a:t>Change coefficients to assume same wind HSLs as current </a:t>
                </a:r>
                <a:r>
                  <a:rPr lang="en-US" sz="2000" dirty="0" smtClean="0">
                    <a:solidFill>
                      <a:srgbClr val="5B6770"/>
                    </a:solidFill>
                    <a:latin typeface="+mj-lt"/>
                  </a:rPr>
                  <a:t>value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5B677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5B6770"/>
                    </a:solidFill>
                  </a:rPr>
                  <a:t>LASCED </a:t>
                </a:r>
                <a:r>
                  <a:rPr lang="en-US" sz="2000" b="1" dirty="0">
                    <a:solidFill>
                      <a:srgbClr val="5B6770"/>
                    </a:solidFill>
                  </a:rPr>
                  <a:t>implementation: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𝑊𝑖𝑛𝑑</m:t>
                    </m:r>
                    <m:r>
                      <a:rPr lang="en-US" sz="1800" b="0" i="1" smtClean="0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𝑅𝑒𝑠𝑜𝑢𝑟𝑐𝑒</m:t>
                    </m:r>
                    <m:r>
                      <a:rPr lang="en-US" sz="1800" b="0" i="1" smtClean="0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𝐻𝑆𝐿</m:t>
                    </m:r>
                    <m:d>
                      <m:dPr>
                        <m:ctrlPr>
                          <a:rPr lang="en-US" sz="1800" i="1">
                            <a:solidFill>
                              <a:srgbClr val="5B677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5B677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1800" i="1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i="1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solidFill>
                          <a:srgbClr val="5B6770"/>
                        </a:solidFill>
                        <a:latin typeface="Cambria Math" panose="02040503050406030204" pitchFamily="18" charset="0"/>
                      </a:rPr>
                      <m:t>𝑇𝑒𝑙𝑒𝑚𝐻𝑆𝐿</m:t>
                    </m:r>
                    <m:d>
                      <m:dPr>
                        <m:ctrlPr>
                          <a:rPr lang="en-US" sz="1800" i="1">
                            <a:solidFill>
                              <a:srgbClr val="5B677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5B677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1800" i="1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                 +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𝑇𝑒𝑙𝑒𝑚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𝐻𝑆𝐿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−5 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                 +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𝑇𝑒𝑙𝑒𝑚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𝐻𝑆𝐿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−10 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                 +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𝑇𝑒𝑙𝑒𝑚𝐻𝑆𝐿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−15 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                 + 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𝑆𝑇𝑊𝑃𝐹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𝐻𝑟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700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800" i="1" dirty="0">
                    <a:solidFill>
                      <a:srgbClr val="5B6770"/>
                    </a:solidFill>
                    <a:latin typeface="+mj-lt"/>
                  </a:rPr>
                  <a:t>t  </a:t>
                </a:r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= c</a:t>
                </a:r>
                <a:r>
                  <a:rPr lang="en-US" sz="1800" dirty="0" smtClean="0">
                    <a:solidFill>
                      <a:srgbClr val="5B6770"/>
                    </a:solidFill>
                    <a:latin typeface="+mj-lt"/>
                  </a:rPr>
                  <a:t>urrent time</a:t>
                </a:r>
                <a:endParaRPr lang="en-US" sz="1800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800" i="1" dirty="0" err="1">
                    <a:solidFill>
                      <a:srgbClr val="5B6770"/>
                    </a:solidFill>
                    <a:latin typeface="+mj-lt"/>
                  </a:rPr>
                  <a:t>TelemHSL</a:t>
                </a:r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 = </a:t>
                </a:r>
                <a:r>
                  <a:rPr lang="en-US" sz="1800" dirty="0" smtClean="0">
                    <a:solidFill>
                      <a:srgbClr val="5B6770"/>
                    </a:solidFill>
                    <a:latin typeface="+mj-lt"/>
                  </a:rPr>
                  <a:t>current </a:t>
                </a:r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telemetered HSL</a:t>
                </a:r>
              </a:p>
              <a:p>
                <a:pPr marL="0" indent="0">
                  <a:buNone/>
                </a:pPr>
                <a:r>
                  <a:rPr lang="en-US" sz="1800" i="1" dirty="0">
                    <a:solidFill>
                      <a:srgbClr val="5B6770"/>
                    </a:solidFill>
                    <a:latin typeface="+mj-lt"/>
                  </a:rPr>
                  <a:t>STWPF</a:t>
                </a:r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 = v</a:t>
                </a:r>
                <a:r>
                  <a:rPr lang="en-US" sz="1800" dirty="0" smtClean="0">
                    <a:solidFill>
                      <a:srgbClr val="5B6770"/>
                    </a:solidFill>
                    <a:latin typeface="+mj-lt"/>
                  </a:rPr>
                  <a:t>endor Short-Term </a:t>
                </a:r>
                <a:r>
                  <a:rPr lang="en-US" sz="1800" dirty="0">
                    <a:solidFill>
                      <a:srgbClr val="5B6770"/>
                    </a:solidFill>
                    <a:latin typeface="+mj-lt"/>
                  </a:rPr>
                  <a:t>Wind Power Forecast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800" i="1" dirty="0" err="1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i</a:t>
                </a:r>
                <a:r>
                  <a:rPr lang="en-US" sz="1800" i="1" dirty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 = 5-Minute </a:t>
                </a:r>
                <a:r>
                  <a:rPr lang="en-US" sz="1800" i="1" dirty="0" smtClean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LASCED intervals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800" i="1" dirty="0" smtClean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(ex: </a:t>
                </a:r>
                <a:r>
                  <a:rPr lang="en-US" sz="1800" i="1" dirty="0" err="1" smtClean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i</a:t>
                </a:r>
                <a:r>
                  <a:rPr lang="en-US" sz="1800" i="1" dirty="0" smtClean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=6 represents 30 min. </a:t>
                </a:r>
                <a:r>
                  <a:rPr lang="en-US" sz="1800" i="1" dirty="0" smtClean="0">
                    <a:solidFill>
                      <a:srgbClr val="5B6770"/>
                    </a:solidFill>
                    <a:latin typeface="+mj-lt"/>
                    <a:ea typeface="Cambria Math" panose="02040503050406030204" pitchFamily="18" charset="0"/>
                  </a:rPr>
                  <a:t>in the future)</a:t>
                </a:r>
                <a:endParaRPr lang="en-US" sz="1800" i="1" dirty="0" smtClean="0">
                  <a:solidFill>
                    <a:srgbClr val="5B6770"/>
                  </a:solidFill>
                  <a:latin typeface="+mj-lt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700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1600" dirty="0" smtClean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1100" dirty="0">
                  <a:solidFill>
                    <a:srgbClr val="5B677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0" y="815182"/>
                <a:ext cx="8534400" cy="5433218"/>
              </a:xfrm>
              <a:blipFill rotWithShape="0">
                <a:blip r:embed="rId3"/>
                <a:stretch>
                  <a:fillRect l="-714" t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33600" y="6520190"/>
            <a:ext cx="6286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5B6770"/>
                </a:solidFill>
              </a:rPr>
              <a:t>Reference: </a:t>
            </a:r>
            <a:r>
              <a:rPr lang="en-US" sz="1100" dirty="0">
                <a:solidFill>
                  <a:srgbClr val="00AEC7"/>
                </a:solidFill>
                <a:hlinkClick r:id="rId4"/>
              </a:rPr>
              <a:t>10/24/2016 SAWG Meeting – MIRTM Demand and Wind Estimation </a:t>
            </a:r>
            <a:r>
              <a:rPr lang="en-US" sz="1100" dirty="0" smtClean="0">
                <a:solidFill>
                  <a:srgbClr val="00AEC7"/>
                </a:solidFill>
                <a:hlinkClick r:id="rId4"/>
              </a:rPr>
              <a:t>Update</a:t>
            </a:r>
            <a:endParaRPr lang="en-US" sz="1100" dirty="0">
              <a:solidFill>
                <a:srgbClr val="00AEC7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407064"/>
              </p:ext>
            </p:extLst>
          </p:nvPr>
        </p:nvGraphicFramePr>
        <p:xfrm>
          <a:off x="1790700" y="5029200"/>
          <a:ext cx="55626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563880"/>
                <a:gridCol w="817880"/>
                <a:gridCol w="817880"/>
                <a:gridCol w="690880"/>
                <a:gridCol w="69088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8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Modified GTBD Methodology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2900" y="815182"/>
                <a:ext cx="8534400" cy="543321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5B6770"/>
                    </a:solidFill>
                    <a:latin typeface="+mj-lt"/>
                  </a:rPr>
                  <a:t>A new methodology for calculating GTBD of LASCED intervals has been found to be an improvement over current methodology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5B6770"/>
                    </a:solidFill>
                  </a:rPr>
                  <a:t>Current LASCED </a:t>
                </a:r>
                <a:r>
                  <a:rPr lang="en-US" sz="2000" b="1" dirty="0" smtClean="0">
                    <a:solidFill>
                      <a:srgbClr val="5B6770"/>
                    </a:solidFill>
                  </a:rPr>
                  <a:t>Implementation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LASCED</m:t>
                      </m:r>
                      <m:r>
                        <a:rPr lang="en-US" sz="2000" smtClean="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𝐺𝑇𝐵𝐷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𝑆𝐶𝐸𝐷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𝐺𝑇𝐵𝐷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𝑆𝑇𝐿𝐹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𝐷𝐶𝑇𝑖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b="1" dirty="0">
                  <a:solidFill>
                    <a:srgbClr val="5B6770"/>
                  </a:solidFill>
                </a:endParaRPr>
              </a:p>
              <a:p>
                <a:pPr marL="0" indent="0">
                  <a:buNone/>
                </a:pPr>
                <a:endParaRPr lang="en-US" sz="1100" dirty="0" smtClean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5B6770"/>
                    </a:solidFill>
                    <a:latin typeface="+mj-lt"/>
                  </a:rPr>
                  <a:t>Modified Methodology: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LASCED</m:t>
                      </m:r>
                      <m:r>
                        <a:rPr lang="en-US" sz="2000" b="0" i="0" smtClean="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GTBD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>
                          <a:solidFill>
                            <a:srgbClr val="5B677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solidFill>
                                <a:srgbClr val="5B677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𝑆𝐶𝐸𝐷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𝐺𝑇𝐵𝐷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    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𝑇𝑒𝑙𝑒𝑚𝑀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𝑆𝑇𝐿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𝑆𝑇𝐿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𝐷𝐶𝑇𝑖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5B677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𝐷𝐶𝑇𝑖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5B677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</m:t>
                              </m:r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solidFill>
                                    <a:srgbClr val="5B6770"/>
                                  </a:solidFill>
                                  <a:latin typeface="Cambria Math" panose="02040503050406030204" pitchFamily="18" charset="0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b="1" dirty="0" smtClean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1600" dirty="0" smtClean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solidFill>
                      <a:srgbClr val="5B6770"/>
                    </a:solidFill>
                    <a:latin typeface="+mj-lt"/>
                  </a:rPr>
                  <a:t>TelemMW</a:t>
                </a:r>
                <a:r>
                  <a:rPr lang="en-US" sz="1600" baseline="-25000" dirty="0" smtClean="0">
                    <a:solidFill>
                      <a:srgbClr val="5B6770"/>
                    </a:solidFill>
                    <a:latin typeface="+mj-lt"/>
                  </a:rPr>
                  <a:t>0</a:t>
                </a:r>
                <a:r>
                  <a:rPr lang="en-US" sz="1600" dirty="0" smtClean="0">
                    <a:solidFill>
                      <a:srgbClr val="5B6770"/>
                    </a:solidFill>
                    <a:latin typeface="+mj-lt"/>
                  </a:rPr>
                  <a:t> </a:t>
                </a:r>
                <a:r>
                  <a:rPr lang="en-US" sz="1600" dirty="0">
                    <a:solidFill>
                      <a:srgbClr val="5B6770"/>
                    </a:solidFill>
                    <a:latin typeface="+mj-lt"/>
                  </a:rPr>
                  <a:t>= </a:t>
                </a:r>
                <a:r>
                  <a:rPr lang="en-US" sz="1600" dirty="0" smtClean="0">
                    <a:solidFill>
                      <a:srgbClr val="5B6770"/>
                    </a:solidFill>
                    <a:latin typeface="+mj-lt"/>
                  </a:rPr>
                  <a:t>sum of telemetered generation output at LASCED run </a:t>
                </a:r>
                <a:r>
                  <a:rPr lang="en-US" sz="1600" dirty="0">
                    <a:solidFill>
                      <a:srgbClr val="5B6770"/>
                    </a:solidFill>
                    <a:latin typeface="+mj-lt"/>
                  </a:rPr>
                  <a:t>time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600" i="1" dirty="0" smtClean="0">
                  <a:solidFill>
                    <a:srgbClr val="5B677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i="1" dirty="0" err="1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i</a:t>
                </a:r>
                <a:r>
                  <a:rPr lang="en-US" sz="1600" i="1" dirty="0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1600" i="1" dirty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= </a:t>
                </a:r>
                <a:r>
                  <a:rPr lang="en-US" sz="1600" i="1" dirty="0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5-minute </a:t>
                </a:r>
                <a:r>
                  <a:rPr lang="en-US" sz="1600" i="1" dirty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LASCED </a:t>
                </a:r>
                <a:r>
                  <a:rPr lang="en-US" sz="1600" i="1" dirty="0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intervals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i="1" dirty="0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(</a:t>
                </a:r>
                <a:r>
                  <a:rPr lang="en-US" sz="1600" i="1" dirty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ex: </a:t>
                </a:r>
                <a:r>
                  <a:rPr lang="en-US" sz="1600" i="1" dirty="0" err="1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i</a:t>
                </a:r>
                <a:r>
                  <a:rPr lang="en-US" sz="1600" i="1" dirty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=6 represents 30 </a:t>
                </a:r>
                <a:r>
                  <a:rPr lang="en-US" sz="1600" i="1" dirty="0" smtClean="0">
                    <a:solidFill>
                      <a:srgbClr val="5B6770"/>
                    </a:solidFill>
                    <a:ea typeface="Cambria Math" panose="02040503050406030204" pitchFamily="18" charset="0"/>
                  </a:rPr>
                  <a:t>minutes in the future)</a:t>
                </a:r>
                <a:endParaRPr lang="en-US" sz="1600" i="1" dirty="0">
                  <a:solidFill>
                    <a:srgbClr val="5B677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dirty="0" smtClean="0">
                  <a:solidFill>
                    <a:srgbClr val="5B6770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5B677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0" y="815182"/>
                <a:ext cx="8534400" cy="5433218"/>
              </a:xfrm>
              <a:blipFill rotWithShape="0">
                <a:blip r:embed="rId3"/>
                <a:stretch>
                  <a:fillRect l="-714" t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33600" y="6520190"/>
            <a:ext cx="6286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5B6770"/>
                </a:solidFill>
              </a:rPr>
              <a:t>Reference: </a:t>
            </a:r>
            <a:r>
              <a:rPr lang="en-US" sz="1100" dirty="0">
                <a:solidFill>
                  <a:srgbClr val="00AEC7"/>
                </a:solidFill>
                <a:hlinkClick r:id="rId4"/>
              </a:rPr>
              <a:t>10/24/2016 SAWG Meeting – MIRTM Demand and Wind Estimation </a:t>
            </a:r>
            <a:r>
              <a:rPr lang="en-US" sz="1100" dirty="0" smtClean="0">
                <a:solidFill>
                  <a:srgbClr val="00AEC7"/>
                </a:solidFill>
                <a:hlinkClick r:id="rId4"/>
              </a:rPr>
              <a:t>Update</a:t>
            </a:r>
            <a:endParaRPr lang="en-US" sz="1100" dirty="0">
              <a:solidFill>
                <a:srgbClr val="00AE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014118"/>
          </a:xfrm>
        </p:spPr>
        <p:txBody>
          <a:bodyPr/>
          <a:lstStyle/>
          <a:p>
            <a:r>
              <a:rPr lang="en-US" dirty="0" smtClean="0"/>
              <a:t>Improvements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7658100" cy="5181600"/>
          </a:xfrm>
        </p:spPr>
        <p:txBody>
          <a:bodyPr/>
          <a:lstStyle/>
          <a:p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New short-term load forecast improvement</a:t>
            </a:r>
          </a:p>
          <a:p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Modified GTBD methodology improvement</a:t>
            </a: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Persistence wind HSL improvement</a:t>
            </a: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520190"/>
            <a:ext cx="6286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5B6770"/>
                </a:solidFill>
              </a:rPr>
              <a:t>Reference: </a:t>
            </a:r>
            <a:r>
              <a:rPr lang="en-US" sz="1100" dirty="0">
                <a:solidFill>
                  <a:srgbClr val="00AEC7"/>
                </a:solidFill>
                <a:hlinkClick r:id="rId3"/>
              </a:rPr>
              <a:t>10/24/2016 SAWG Meeting – MIRTM Demand and Wind Estimation </a:t>
            </a:r>
            <a:r>
              <a:rPr lang="en-US" sz="1100" dirty="0" smtClean="0">
                <a:solidFill>
                  <a:srgbClr val="00AEC7"/>
                </a:solidFill>
                <a:hlinkClick r:id="rId3"/>
              </a:rPr>
              <a:t>Update</a:t>
            </a:r>
            <a:endParaRPr lang="en-US" sz="1100" dirty="0">
              <a:solidFill>
                <a:srgbClr val="00AEC7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382099"/>
              </p:ext>
            </p:extLst>
          </p:nvPr>
        </p:nvGraphicFramePr>
        <p:xfrm>
          <a:off x="516774" y="1262185"/>
          <a:ext cx="8186653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80"/>
                <a:gridCol w="2268220"/>
                <a:gridCol w="2188326"/>
                <a:gridCol w="1845427"/>
              </a:tblGrid>
              <a:tr h="5050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LASCED Horizon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LASCED GTBD (Current</a:t>
                      </a:r>
                      <a:r>
                        <a:rPr lang="en-US" sz="1400" baseline="0" dirty="0" smtClean="0"/>
                        <a:t> STLF)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LASCED GTBD (New</a:t>
                      </a:r>
                      <a:r>
                        <a:rPr lang="en-US" sz="1400" baseline="0" dirty="0" smtClean="0"/>
                        <a:t> STLF)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Improvement</a:t>
                      </a:r>
                      <a:endParaRPr lang="en-US" sz="1400" dirty="0"/>
                    </a:p>
                  </a:txBody>
                  <a:tcPr anchor="ctr"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167.0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148.3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18.7 MW </a:t>
                      </a:r>
                      <a:r>
                        <a:rPr lang="en-US" sz="1600" b="1" dirty="0" smtClean="0"/>
                        <a:t>(11.2%)</a:t>
                      </a:r>
                      <a:endParaRPr lang="en-US" sz="1600" b="1" dirty="0"/>
                    </a:p>
                  </a:txBody>
                  <a:tcPr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r>
                        <a:rPr lang="en-US" sz="1600" baseline="0" dirty="0" smtClean="0"/>
                        <a:t>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245.2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204.8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40.4 MW </a:t>
                      </a:r>
                      <a:r>
                        <a:rPr lang="en-US" sz="1600" b="1" dirty="0" smtClean="0"/>
                        <a:t>(16.5%)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971401"/>
            <a:ext cx="82462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>
                <a:solidFill>
                  <a:srgbClr val="5B6770"/>
                </a:solidFill>
              </a:rPr>
              <a:t>Results based on May 1, 2016 – September 30, 2016 from 10/24/2016 SAWG Presentation</a:t>
            </a:r>
            <a:endParaRPr lang="en-US" sz="1200" i="1" dirty="0">
              <a:solidFill>
                <a:srgbClr val="5B677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12639"/>
              </p:ext>
            </p:extLst>
          </p:nvPr>
        </p:nvGraphicFramePr>
        <p:xfrm>
          <a:off x="516774" y="2926080"/>
          <a:ext cx="818665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80"/>
                <a:gridCol w="2268220"/>
                <a:gridCol w="2188326"/>
                <a:gridCol w="1845426"/>
              </a:tblGrid>
              <a:tr h="5050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LASCED Horizon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LASCED GTBD (Current</a:t>
                      </a:r>
                      <a:r>
                        <a:rPr lang="en-US" sz="1400" baseline="0" dirty="0" smtClean="0"/>
                        <a:t> STLF)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LASCED GTBD (New</a:t>
                      </a:r>
                      <a:r>
                        <a:rPr lang="en-US" sz="1400" baseline="0" dirty="0" smtClean="0"/>
                        <a:t> STLF)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Improvement</a:t>
                      </a:r>
                      <a:endParaRPr lang="en-US" sz="1400" dirty="0"/>
                    </a:p>
                  </a:txBody>
                  <a:tcPr anchor="ctr"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148.3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121.5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26.8</a:t>
                      </a:r>
                      <a:r>
                        <a:rPr lang="en-US" sz="1600" b="0" baseline="0" dirty="0" smtClean="0"/>
                        <a:t> MW </a:t>
                      </a:r>
                      <a:r>
                        <a:rPr lang="en-US" sz="1600" b="1" dirty="0" smtClean="0"/>
                        <a:t>(18.1%)</a:t>
                      </a:r>
                      <a:endParaRPr lang="en-US" sz="1600" b="1" dirty="0"/>
                    </a:p>
                  </a:txBody>
                  <a:tcPr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r>
                        <a:rPr lang="en-US" sz="1600" baseline="0" dirty="0" smtClean="0"/>
                        <a:t>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204.8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175.3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29.5</a:t>
                      </a:r>
                      <a:r>
                        <a:rPr lang="en-US" sz="1600" b="0" baseline="0" dirty="0" smtClean="0"/>
                        <a:t> MW </a:t>
                      </a:r>
                      <a:r>
                        <a:rPr lang="en-US" sz="1600" b="1" dirty="0" smtClean="0"/>
                        <a:t>(14.4%)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30212"/>
              </p:ext>
            </p:extLst>
          </p:nvPr>
        </p:nvGraphicFramePr>
        <p:xfrm>
          <a:off x="516774" y="4602480"/>
          <a:ext cx="818665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80"/>
                <a:gridCol w="2268220"/>
                <a:gridCol w="2188326"/>
                <a:gridCol w="1845426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LASCED Horizon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Current Wind HSL Methodology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MAE of Persistence Wind HSL Methodology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Improvement</a:t>
                      </a:r>
                      <a:endParaRPr lang="en-US" sz="1400" dirty="0"/>
                    </a:p>
                  </a:txBody>
                  <a:tcPr anchor="ctr"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197.7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154.1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43.6 MW </a:t>
                      </a:r>
                      <a:r>
                        <a:rPr lang="en-US" sz="1600" b="1" dirty="0" smtClean="0"/>
                        <a:t>(22.1%)</a:t>
                      </a:r>
                      <a:endParaRPr lang="en-US" sz="1600" b="1" dirty="0"/>
                    </a:p>
                  </a:txBody>
                  <a:tcPr/>
                </a:tc>
              </a:tr>
              <a:tr h="3189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r>
                        <a:rPr lang="en-US" sz="1600" baseline="0" dirty="0" smtClean="0"/>
                        <a:t> minutes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352.6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281.3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71.3 MW </a:t>
                      </a:r>
                      <a:r>
                        <a:rPr lang="en-US" sz="1600" b="1" dirty="0" smtClean="0"/>
                        <a:t>(20.2%)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Decouple Ramp Rate Constraints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15182"/>
            <a:ext cx="8534400" cy="543321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5B6770"/>
                </a:solidFill>
                <a:latin typeface="+mj-lt"/>
              </a:rPr>
              <a:t>One reason LASCED was created was to act as a pre-cursor to Multi-Interval Real-Time Market. By decoupling ramp rate constraints, LASCED can behave more like a predictive sequential SCED run.</a:t>
            </a:r>
          </a:p>
          <a:p>
            <a:pPr marL="0" indent="0">
              <a:buNone/>
            </a:pPr>
            <a:endParaRPr lang="en-US" sz="2000" dirty="0">
              <a:solidFill>
                <a:srgbClr val="5B677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5B6770"/>
                </a:solidFill>
                <a:latin typeface="+mj-lt"/>
              </a:rPr>
              <a:t>Current LASCED Implementation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5B6770"/>
                </a:solidFill>
                <a:latin typeface="+mj-lt"/>
              </a:rPr>
              <a:t>Ramp rates are coupled so that all future intervals are optimized together for the least cost overall solution (i.e. ramp pre-posturing for future events)</a:t>
            </a:r>
          </a:p>
          <a:p>
            <a:pPr marL="0" indent="0">
              <a:buNone/>
            </a:pPr>
            <a:endParaRPr lang="en-US" sz="2000" dirty="0">
              <a:solidFill>
                <a:srgbClr val="5B677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5B6770"/>
                </a:solidFill>
                <a:latin typeface="+mj-lt"/>
              </a:rPr>
              <a:t>Decoupled LASCED Implementation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5B6770"/>
                </a:solidFill>
                <a:latin typeface="+mj-lt"/>
              </a:rPr>
              <a:t>Behaves more like actual SCED results by having each interval optimized independently: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5B6770"/>
                </a:solidFill>
                <a:latin typeface="+mj-lt"/>
              </a:rPr>
              <a:t>The output base points from the first interval outputs fed into the second interval inputs and dispatch limits recalculated, etc.</a:t>
            </a:r>
          </a:p>
          <a:p>
            <a:pPr marL="0" indent="0">
              <a:buNone/>
            </a:pPr>
            <a:endParaRPr lang="en-US" sz="1600" dirty="0" smtClean="0">
              <a:solidFill>
                <a:srgbClr val="5B6770"/>
              </a:solidFill>
              <a:latin typeface="+mj-lt"/>
            </a:endParaRPr>
          </a:p>
          <a:p>
            <a:pPr marL="0" indent="0">
              <a:buNone/>
            </a:pPr>
            <a:endParaRPr lang="en-US" sz="2000" b="1" dirty="0">
              <a:solidFill>
                <a:srgbClr val="5B677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64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86682"/>
            <a:ext cx="8534400" cy="4861718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Currently expect that implementation can be done with minimal, internal impact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r>
              <a:rPr lang="en-US" sz="2400" dirty="0" smtClean="0">
                <a:solidFill>
                  <a:srgbClr val="5B6770"/>
                </a:solidFill>
              </a:rPr>
              <a:t>We will create an internal request to make the enhancements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r>
              <a:rPr lang="en-US" sz="2400" dirty="0" smtClean="0">
                <a:solidFill>
                  <a:srgbClr val="5B6770"/>
                </a:solidFill>
              </a:rPr>
              <a:t>Can provide updates on progress at future QMWG meetings</a:t>
            </a:r>
            <a:endParaRPr lang="en-US" sz="2400" dirty="0">
              <a:solidFill>
                <a:srgbClr val="5B677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5B677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3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556</Words>
  <Application>Microsoft Office PowerPoint</Application>
  <PresentationFormat>On-screen Show (4:3)</PresentationFormat>
  <Paragraphs>155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1_Custom Design</vt:lpstr>
      <vt:lpstr>Office Theme</vt:lpstr>
      <vt:lpstr>Custom Design</vt:lpstr>
      <vt:lpstr>PowerPoint Presentation</vt:lpstr>
      <vt:lpstr>Introduction</vt:lpstr>
      <vt:lpstr>Improvements for LASCED</vt:lpstr>
      <vt:lpstr>New Short-Term Load Forecast</vt:lpstr>
      <vt:lpstr>Change Wind HSL Coefficients to Persistence</vt:lpstr>
      <vt:lpstr>Modified GTBD Methodology</vt:lpstr>
      <vt:lpstr>Improvements</vt:lpstr>
      <vt:lpstr>Decouple Ramp Rate Constraints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57</cp:revision>
  <cp:lastPrinted>2016-01-21T20:53:15Z</cp:lastPrinted>
  <dcterms:created xsi:type="dcterms:W3CDTF">2016-01-21T15:20:31Z</dcterms:created>
  <dcterms:modified xsi:type="dcterms:W3CDTF">2018-01-02T21:47:22Z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