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63" r:id="rId5"/>
    <p:sldMasterId id="2147483648" r:id="rId6"/>
  </p:sldMasterIdLst>
  <p:notesMasterIdLst>
    <p:notesMasterId r:id="rId12"/>
  </p:notesMasterIdLst>
  <p:handoutMasterIdLst>
    <p:handoutMasterId r:id="rId13"/>
  </p:handoutMasterIdLst>
  <p:sldIdLst>
    <p:sldId id="291" r:id="rId7"/>
    <p:sldId id="286" r:id="rId8"/>
    <p:sldId id="288" r:id="rId9"/>
    <p:sldId id="289" r:id="rId10"/>
    <p:sldId id="290"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E3EB"/>
    <a:srgbClr val="E7F2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897" autoAdjust="0"/>
  </p:normalViewPr>
  <p:slideViewPr>
    <p:cSldViewPr showGuides="1">
      <p:cViewPr varScale="1">
        <p:scale>
          <a:sx n="103" d="100"/>
          <a:sy n="103" d="100"/>
        </p:scale>
        <p:origin x="156"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1/3/2018</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1/3/2018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56FC1D-C117-4F56-81A2-70C98514147B}" type="datetimeFigureOut">
              <a:rPr lang="en-US" smtClean="0"/>
              <a:t>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1881049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56FC1D-C117-4F56-81A2-70C98514147B}" type="datetimeFigureOut">
              <a:rPr lang="en-US" smtClean="0"/>
              <a:t>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5553500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56FC1D-C117-4F56-81A2-70C98514147B}" type="datetimeFigureOut">
              <a:rPr lang="en-US" smtClean="0"/>
              <a:t>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1175046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0059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56FC1D-C117-4F56-81A2-70C98514147B}" type="datetimeFigureOut">
              <a:rPr lang="en-US" smtClean="0"/>
              <a:t>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863059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56FC1D-C117-4F56-81A2-70C98514147B}" type="datetimeFigureOut">
              <a:rPr lang="en-US" smtClean="0"/>
              <a:t>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709960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56FC1D-C117-4F56-81A2-70C98514147B}" type="datetimeFigureOut">
              <a:rPr lang="en-US" smtClean="0"/>
              <a:t>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1511820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56FC1D-C117-4F56-81A2-70C98514147B}" type="datetimeFigureOut">
              <a:rPr lang="en-US" smtClean="0"/>
              <a:t>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2516970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56FC1D-C117-4F56-81A2-70C98514147B}" type="datetimeFigureOut">
              <a:rPr lang="en-US" smtClean="0"/>
              <a:t>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4236641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56FC1D-C117-4F56-81A2-70C98514147B}" type="datetimeFigureOut">
              <a:rPr lang="en-US" smtClean="0"/>
              <a:t>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74629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56FC1D-C117-4F56-81A2-70C98514147B}" type="datetimeFigureOut">
              <a:rPr lang="en-US" smtClean="0"/>
              <a:t>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875683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56FC1D-C117-4F56-81A2-70C98514147B}" type="datetimeFigureOut">
              <a:rPr lang="en-US" smtClean="0"/>
              <a:t>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16901858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2.png"/><Relationship Id="rId5" Type="http://schemas.openxmlformats.org/officeDocument/2006/relationships/theme" Target="../theme/theme3.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56FC1D-C117-4F56-81A2-70C98514147B}" type="datetimeFigureOut">
              <a:rPr lang="en-US" smtClean="0"/>
              <a:t>1/3/2018</a:t>
            </a:fld>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1414CB-32C7-4AA0-B6F1-BB632D42F186}" type="slidenum">
              <a:rPr lang="en-US" smtClean="0"/>
              <a:t>‹#›</a:t>
            </a:fld>
            <a:endParaRPr lang="en-US" dirty="0"/>
          </a:p>
        </p:txBody>
      </p:sp>
    </p:spTree>
    <p:extLst>
      <p:ext uri="{BB962C8B-B14F-4D97-AF65-F5344CB8AC3E}">
        <p14:creationId xmlns:p14="http://schemas.microsoft.com/office/powerpoint/2010/main" val="204565669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2092881"/>
          </a:xfrm>
          <a:prstGeom prst="rect">
            <a:avLst/>
          </a:prstGeom>
          <a:noFill/>
        </p:spPr>
        <p:txBody>
          <a:bodyPr wrap="square" rtlCol="0">
            <a:spAutoFit/>
          </a:bodyPr>
          <a:lstStyle/>
          <a:p>
            <a:r>
              <a:rPr lang="en-US" sz="2000" b="1" dirty="0" smtClean="0"/>
              <a:t>ERCOT – Southern Cross Transmission</a:t>
            </a:r>
          </a:p>
          <a:p>
            <a:r>
              <a:rPr lang="en-US" sz="2000" b="1" dirty="0" smtClean="0"/>
              <a:t>ROS/WMS Working Group Assignments</a:t>
            </a:r>
            <a:endParaRPr lang="en-US" sz="2000" b="1" dirty="0"/>
          </a:p>
          <a:p>
            <a:endParaRPr lang="en-US" dirty="0" smtClean="0">
              <a:solidFill>
                <a:schemeClr val="tx2"/>
              </a:solidFill>
            </a:endParaRPr>
          </a:p>
          <a:p>
            <a:r>
              <a:rPr lang="en-US" dirty="0" smtClean="0"/>
              <a:t>Matt Mereness</a:t>
            </a:r>
          </a:p>
          <a:p>
            <a:r>
              <a:rPr lang="en-US" dirty="0" smtClean="0"/>
              <a:t>ERCOT</a:t>
            </a:r>
          </a:p>
          <a:p>
            <a:r>
              <a:rPr lang="en-US" dirty="0" smtClean="0"/>
              <a:t>January 2018</a:t>
            </a:r>
            <a:endParaRPr lang="en-US" dirty="0" smtClean="0"/>
          </a:p>
          <a:p>
            <a:endParaRPr lang="en-US" dirty="0" smtClean="0">
              <a:solidFill>
                <a:schemeClr val="tx2"/>
              </a:solidFill>
            </a:endParaRPr>
          </a:p>
        </p:txBody>
      </p:sp>
    </p:spTree>
    <p:extLst>
      <p:ext uri="{BB962C8B-B14F-4D97-AF65-F5344CB8AC3E}">
        <p14:creationId xmlns:p14="http://schemas.microsoft.com/office/powerpoint/2010/main" val="23306976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a:t>
            </a:r>
            <a:r>
              <a:rPr lang="en-US" sz="2000" dirty="0" smtClean="0"/>
              <a:t>Status Dashboard</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468737080"/>
              </p:ext>
            </p:extLst>
          </p:nvPr>
        </p:nvGraphicFramePr>
        <p:xfrm>
          <a:off x="271346" y="990600"/>
          <a:ext cx="8534400" cy="5120437"/>
        </p:xfrm>
        <a:graphic>
          <a:graphicData uri="http://schemas.openxmlformats.org/drawingml/2006/table">
            <a:tbl>
              <a:tblPr firstRow="1" bandRow="1">
                <a:tableStyleId>{5C22544A-7EE6-4342-B048-85BDC9FD1C3A}</a:tableStyleId>
              </a:tblPr>
              <a:tblGrid>
                <a:gridCol w="2243254">
                  <a:extLst>
                    <a:ext uri="{9D8B030D-6E8A-4147-A177-3AD203B41FA5}">
                      <a16:colId xmlns="" xmlns:a16="http://schemas.microsoft.com/office/drawing/2014/main" val="20000"/>
                    </a:ext>
                  </a:extLst>
                </a:gridCol>
                <a:gridCol w="4648200">
                  <a:extLst>
                    <a:ext uri="{9D8B030D-6E8A-4147-A177-3AD203B41FA5}">
                      <a16:colId xmlns="" xmlns:a16="http://schemas.microsoft.com/office/drawing/2014/main" val="20001"/>
                    </a:ext>
                  </a:extLst>
                </a:gridCol>
                <a:gridCol w="1642946">
                  <a:extLst>
                    <a:ext uri="{9D8B030D-6E8A-4147-A177-3AD203B41FA5}">
                      <a16:colId xmlns="" xmlns:a16="http://schemas.microsoft.com/office/drawing/2014/main" val="20002"/>
                    </a:ext>
                  </a:extLst>
                </a:gridCol>
              </a:tblGrid>
              <a:tr h="152400">
                <a:tc>
                  <a:txBody>
                    <a:bodyPr/>
                    <a:lstStyle/>
                    <a:p>
                      <a:pPr algn="ctr"/>
                      <a:r>
                        <a:rPr lang="en-US" sz="1300" dirty="0" smtClean="0"/>
                        <a:t>Directive</a:t>
                      </a:r>
                      <a:endParaRPr lang="en-US" sz="1300" dirty="0"/>
                    </a:p>
                  </a:txBody>
                  <a:tcPr/>
                </a:tc>
                <a:tc>
                  <a:txBody>
                    <a:bodyPr/>
                    <a:lstStyle/>
                    <a:p>
                      <a:pPr algn="ctr"/>
                      <a:r>
                        <a:rPr lang="en-US" sz="1300" dirty="0" smtClean="0"/>
                        <a:t>Status</a:t>
                      </a:r>
                      <a:endParaRPr lang="en-US" sz="1300" dirty="0"/>
                    </a:p>
                  </a:txBody>
                  <a:tcPr/>
                </a:tc>
                <a:tc>
                  <a:txBody>
                    <a:bodyPr/>
                    <a:lstStyle/>
                    <a:p>
                      <a:pPr algn="ctr"/>
                      <a:r>
                        <a:rPr lang="en-US" sz="1300" dirty="0" smtClean="0"/>
                        <a:t>Target Dates </a:t>
                      </a:r>
                      <a:endParaRPr lang="en-US" sz="1300" dirty="0"/>
                    </a:p>
                  </a:txBody>
                  <a:tcPr/>
                </a:tc>
                <a:extLst>
                  <a:ext uri="{0D108BD9-81ED-4DB2-BD59-A6C34878D82A}">
                    <a16:rowId xmlns="" xmlns:a16="http://schemas.microsoft.com/office/drawing/2014/main" val="10000"/>
                  </a:ext>
                </a:extLst>
              </a:tr>
              <a:tr h="344561">
                <a:tc>
                  <a:txBody>
                    <a:bodyPr/>
                    <a:lstStyle/>
                    <a:p>
                      <a:r>
                        <a:rPr lang="en-US" sz="1050" b="0" dirty="0">
                          <a:solidFill>
                            <a:schemeClr val="tx1"/>
                          </a:solidFill>
                        </a:rPr>
                        <a:t>Directive #</a:t>
                      </a:r>
                      <a:r>
                        <a:rPr lang="en-US" sz="1050" b="0" dirty="0" smtClean="0">
                          <a:solidFill>
                            <a:schemeClr val="tx1"/>
                          </a:solidFill>
                        </a:rPr>
                        <a:t>1 – Registration and market segment</a:t>
                      </a:r>
                      <a:endParaRPr lang="en-US" sz="1050" b="0" dirty="0">
                        <a:solidFill>
                          <a:schemeClr val="tx1"/>
                        </a:solidFill>
                      </a:endParaRPr>
                    </a:p>
                  </a:txBody>
                  <a:tcPr>
                    <a:solidFill>
                      <a:srgbClr val="CBE3EB"/>
                    </a:solidFill>
                  </a:tcPr>
                </a:tc>
                <a:tc>
                  <a:txBody>
                    <a:bodyPr/>
                    <a:lstStyle/>
                    <a:p>
                      <a:r>
                        <a:rPr lang="en-US" sz="1050" b="0" u="sng" dirty="0" smtClean="0">
                          <a:solidFill>
                            <a:schemeClr val="tx1"/>
                          </a:solidFill>
                        </a:rPr>
                        <a:t>TAC</a:t>
                      </a:r>
                      <a:r>
                        <a:rPr lang="en-US" sz="1050" b="0" baseline="0" dirty="0" smtClean="0">
                          <a:solidFill>
                            <a:schemeClr val="tx1"/>
                          </a:solidFill>
                        </a:rPr>
                        <a:t> </a:t>
                      </a:r>
                    </a:p>
                    <a:p>
                      <a:r>
                        <a:rPr lang="en-US" sz="1050" b="0" baseline="0" dirty="0" smtClean="0">
                          <a:solidFill>
                            <a:schemeClr val="tx1"/>
                          </a:solidFill>
                        </a:rPr>
                        <a:t>Workshop held 9/7/17; </a:t>
                      </a:r>
                      <a:r>
                        <a:rPr lang="en-US" sz="1050" b="0" baseline="0" dirty="0" smtClean="0">
                          <a:solidFill>
                            <a:schemeClr val="tx1"/>
                          </a:solidFill>
                        </a:rPr>
                        <a:t>NPRR857 for </a:t>
                      </a:r>
                      <a:r>
                        <a:rPr lang="en-US" sz="1050" b="0" baseline="0" dirty="0" smtClean="0">
                          <a:solidFill>
                            <a:schemeClr val="tx1"/>
                          </a:solidFill>
                        </a:rPr>
                        <a:t>registration.</a:t>
                      </a:r>
                    </a:p>
                    <a:p>
                      <a:r>
                        <a:rPr lang="en-US" sz="1050" b="0" baseline="0" dirty="0" smtClean="0">
                          <a:solidFill>
                            <a:schemeClr val="tx1"/>
                          </a:solidFill>
                        </a:rPr>
                        <a:t>Proposed by-law update at TAC (9/28/17) and Board HR&amp;G (10/16/17)</a:t>
                      </a:r>
                    </a:p>
                  </a:txBody>
                  <a:tcPr>
                    <a:solidFill>
                      <a:srgbClr val="CBE3EB"/>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PRS </a:t>
                      </a:r>
                      <a:r>
                        <a:rPr lang="en-US" sz="1050" b="0" baseline="0" dirty="0" smtClean="0">
                          <a:solidFill>
                            <a:schemeClr val="tx1"/>
                          </a:solidFill>
                        </a:rPr>
                        <a:t>in progress</a:t>
                      </a:r>
                      <a:endParaRPr lang="en-US" sz="1050" b="0" dirty="0" smtClean="0">
                        <a:solidFill>
                          <a:schemeClr val="tx1"/>
                        </a:solidFill>
                      </a:endParaRPr>
                    </a:p>
                    <a:p>
                      <a:r>
                        <a:rPr lang="en-US" sz="1050" b="0" baseline="0" dirty="0" smtClean="0">
                          <a:solidFill>
                            <a:schemeClr val="tx1"/>
                          </a:solidFill>
                        </a:rPr>
                        <a:t>TAC/HR&amp;G in progress</a:t>
                      </a:r>
                    </a:p>
                  </a:txBody>
                  <a:tcPr>
                    <a:solidFill>
                      <a:srgbClr val="CBE3EB"/>
                    </a:solidFill>
                  </a:tcPr>
                </a:tc>
                <a:extLst>
                  <a:ext uri="{0D108BD9-81ED-4DB2-BD59-A6C34878D82A}">
                    <a16:rowId xmlns="" xmlns:a16="http://schemas.microsoft.com/office/drawing/2014/main" val="4164978374"/>
                  </a:ext>
                </a:extLst>
              </a:tr>
              <a:tr h="344561">
                <a:tc>
                  <a:txBody>
                    <a:bodyPr/>
                    <a:lstStyle/>
                    <a:p>
                      <a:r>
                        <a:rPr lang="en-US" sz="1050" dirty="0">
                          <a:solidFill>
                            <a:schemeClr val="tx1"/>
                          </a:solidFill>
                        </a:rPr>
                        <a:t>Directive #</a:t>
                      </a:r>
                      <a:r>
                        <a:rPr lang="en-US" sz="1050" dirty="0" smtClean="0">
                          <a:solidFill>
                            <a:schemeClr val="tx1"/>
                          </a:solidFill>
                        </a:rPr>
                        <a:t>5 - </a:t>
                      </a:r>
                      <a:r>
                        <a:rPr lang="en-US" sz="1050" dirty="0">
                          <a:solidFill>
                            <a:schemeClr val="tx1"/>
                          </a:solidFill>
                        </a:rPr>
                        <a:t>Planning model considerations</a:t>
                      </a:r>
                    </a:p>
                  </a:txBody>
                  <a:tcPr/>
                </a:tc>
                <a:tc>
                  <a:txBody>
                    <a:bodyPr/>
                    <a:lstStyle/>
                    <a:p>
                      <a:r>
                        <a:rPr lang="en-US" sz="1050" u="sng" dirty="0" smtClean="0">
                          <a:solidFill>
                            <a:schemeClr val="tx1"/>
                          </a:solidFill>
                        </a:rPr>
                        <a:t>PLWG (ROS)</a:t>
                      </a:r>
                    </a:p>
                    <a:p>
                      <a:r>
                        <a:rPr lang="en-US" sz="1050" u="none" dirty="0" smtClean="0">
                          <a:solidFill>
                            <a:schemeClr val="tx1"/>
                          </a:solidFill>
                        </a:rPr>
                        <a:t>Discussions</a:t>
                      </a:r>
                      <a:r>
                        <a:rPr lang="en-US" sz="1050" u="none" baseline="0" dirty="0" smtClean="0">
                          <a:solidFill>
                            <a:schemeClr val="tx1"/>
                          </a:solidFill>
                        </a:rPr>
                        <a:t> started 9/20/17</a:t>
                      </a:r>
                      <a:endParaRPr lang="en-US" sz="1050" u="none" dirty="0">
                        <a:solidFill>
                          <a:schemeClr val="tx1"/>
                        </a:solidFill>
                      </a:endParaRPr>
                    </a:p>
                  </a:txBody>
                  <a:tcPr/>
                </a:tc>
                <a:tc>
                  <a:txBody>
                    <a:bodyPr/>
                    <a:lstStyle/>
                    <a:p>
                      <a:endParaRPr lang="en-US" sz="1050" baseline="0" dirty="0" smtClean="0">
                        <a:solidFill>
                          <a:schemeClr val="tx1"/>
                        </a:solidFill>
                      </a:endParaRPr>
                    </a:p>
                    <a:p>
                      <a:r>
                        <a:rPr lang="en-US" sz="1050" baseline="0" dirty="0" smtClean="0">
                          <a:solidFill>
                            <a:schemeClr val="tx1"/>
                          </a:solidFill>
                        </a:rPr>
                        <a:t>PLWG in progress</a:t>
                      </a:r>
                      <a:endParaRPr lang="en-US" sz="1050" dirty="0">
                        <a:solidFill>
                          <a:schemeClr val="tx1"/>
                        </a:solidFill>
                      </a:endParaRPr>
                    </a:p>
                  </a:txBody>
                  <a:tcPr/>
                </a:tc>
                <a:extLst>
                  <a:ext uri="{0D108BD9-81ED-4DB2-BD59-A6C34878D82A}">
                    <a16:rowId xmlns="" xmlns:a16="http://schemas.microsoft.com/office/drawing/2014/main" val="10001"/>
                  </a:ext>
                </a:extLst>
              </a:tr>
              <a:tr h="441757">
                <a:tc>
                  <a:txBody>
                    <a:bodyPr/>
                    <a:lstStyle/>
                    <a:p>
                      <a:r>
                        <a:rPr lang="en-US" sz="1050" dirty="0">
                          <a:solidFill>
                            <a:schemeClr val="tx1"/>
                          </a:solidFill>
                        </a:rPr>
                        <a:t>Directive #</a:t>
                      </a:r>
                      <a:r>
                        <a:rPr lang="en-US" sz="1050" dirty="0" smtClean="0">
                          <a:solidFill>
                            <a:schemeClr val="tx1"/>
                          </a:solidFill>
                        </a:rPr>
                        <a:t>6 - </a:t>
                      </a:r>
                      <a:r>
                        <a:rPr lang="en-US" sz="1050" dirty="0">
                          <a:solidFill>
                            <a:schemeClr val="tx1"/>
                          </a:solidFill>
                        </a:rPr>
                        <a:t>Planning studies</a:t>
                      </a:r>
                      <a:r>
                        <a:rPr lang="en-US" sz="1050" baseline="0" dirty="0">
                          <a:solidFill>
                            <a:schemeClr val="tx1"/>
                          </a:solidFill>
                        </a:rPr>
                        <a:t>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RPG (Other)</a:t>
                      </a:r>
                      <a:r>
                        <a:rPr lang="en-US" sz="1050" u="none" dirty="0" smtClean="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none" dirty="0" smtClean="0">
                          <a:solidFill>
                            <a:schemeClr val="tx1"/>
                          </a:solidFill>
                        </a:rPr>
                        <a:t>Discuss planning studies for transmission upgrades </a:t>
                      </a:r>
                      <a:r>
                        <a:rPr lang="en-US" sz="1050" dirty="0" smtClean="0">
                          <a:solidFill>
                            <a:schemeClr val="tx1"/>
                          </a:solidFill>
                        </a:rPr>
                        <a:t>at the conclusion of Directive #5</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RPG TBD</a:t>
                      </a:r>
                      <a:endParaRPr lang="en-US" sz="1050" dirty="0">
                        <a:solidFill>
                          <a:schemeClr val="tx1"/>
                        </a:solidFill>
                      </a:endParaRPr>
                    </a:p>
                  </a:txBody>
                  <a:tcPr/>
                </a:tc>
                <a:extLst>
                  <a:ext uri="{0D108BD9-81ED-4DB2-BD59-A6C34878D82A}">
                    <a16:rowId xmlns="" xmlns:a16="http://schemas.microsoft.com/office/drawing/2014/main" val="10002"/>
                  </a:ext>
                </a:extLst>
              </a:tr>
              <a:tr h="441757">
                <a:tc>
                  <a:txBody>
                    <a:bodyPr/>
                    <a:lstStyle/>
                    <a:p>
                      <a:r>
                        <a:rPr lang="en-US" sz="1050" dirty="0">
                          <a:solidFill>
                            <a:schemeClr val="tx1"/>
                          </a:solidFill>
                        </a:rPr>
                        <a:t>Directive </a:t>
                      </a:r>
                      <a:r>
                        <a:rPr lang="en-US" sz="1050" dirty="0" smtClean="0">
                          <a:solidFill>
                            <a:schemeClr val="tx1"/>
                          </a:solidFill>
                        </a:rPr>
                        <a:t>#7</a:t>
                      </a:r>
                      <a:r>
                        <a:rPr lang="en-US" sz="1050" baseline="0" dirty="0" smtClean="0">
                          <a:solidFill>
                            <a:schemeClr val="tx1"/>
                          </a:solidFill>
                        </a:rPr>
                        <a:t> </a:t>
                      </a:r>
                      <a:r>
                        <a:rPr lang="en-US" sz="1050" dirty="0" smtClean="0">
                          <a:solidFill>
                            <a:schemeClr val="tx1"/>
                          </a:solidFill>
                        </a:rPr>
                        <a:t>– Congestion management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Joint </a:t>
                      </a:r>
                      <a:r>
                        <a:rPr lang="en-US" sz="1050" u="sng" dirty="0" smtClean="0">
                          <a:solidFill>
                            <a:schemeClr val="tx1"/>
                          </a:solidFill>
                        </a:rPr>
                        <a:t>QMWG/CMWG (WMS)</a:t>
                      </a:r>
                      <a:r>
                        <a:rPr lang="en-US" sz="1050" u="none" dirty="0" smtClean="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none" dirty="0" smtClean="0">
                          <a:solidFill>
                            <a:schemeClr val="tx1"/>
                          </a:solidFill>
                        </a:rPr>
                        <a:t>Discussions</a:t>
                      </a:r>
                      <a:r>
                        <a:rPr lang="en-US" sz="1050" dirty="0" smtClean="0">
                          <a:solidFill>
                            <a:schemeClr val="tx1"/>
                          </a:solidFill>
                        </a:rPr>
                        <a:t> starting Q2-18</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QMWG/CMWG TBD</a:t>
                      </a:r>
                    </a:p>
                  </a:txBody>
                  <a:tcPr/>
                </a:tc>
                <a:extLst>
                  <a:ext uri="{0D108BD9-81ED-4DB2-BD59-A6C34878D82A}">
                    <a16:rowId xmlns="" xmlns:a16="http://schemas.microsoft.com/office/drawing/2014/main" val="10003"/>
                  </a:ext>
                </a:extLst>
              </a:tr>
              <a:tr h="344561">
                <a:tc>
                  <a:txBody>
                    <a:bodyPr/>
                    <a:lstStyle/>
                    <a:p>
                      <a:r>
                        <a:rPr lang="en-US" sz="1050" dirty="0">
                          <a:solidFill>
                            <a:schemeClr val="tx1"/>
                          </a:solidFill>
                        </a:rPr>
                        <a:t>Directive #</a:t>
                      </a:r>
                      <a:r>
                        <a:rPr lang="en-US" sz="1050" dirty="0" smtClean="0">
                          <a:solidFill>
                            <a:schemeClr val="tx1"/>
                          </a:solidFill>
                        </a:rPr>
                        <a:t>8 -</a:t>
                      </a:r>
                      <a:r>
                        <a:rPr lang="en-US" sz="1050" baseline="0" dirty="0" smtClean="0">
                          <a:solidFill>
                            <a:schemeClr val="tx1"/>
                          </a:solidFill>
                        </a:rPr>
                        <a:t> </a:t>
                      </a:r>
                      <a:r>
                        <a:rPr lang="en-US" sz="1050" baseline="0" dirty="0">
                          <a:solidFill>
                            <a:schemeClr val="tx1"/>
                          </a:solidFill>
                        </a:rPr>
                        <a:t>Frequency </a:t>
                      </a:r>
                      <a:r>
                        <a:rPr lang="en-US" sz="1050" baseline="0" dirty="0" smtClean="0">
                          <a:solidFill>
                            <a:schemeClr val="tx1"/>
                          </a:solidFill>
                        </a:rPr>
                        <a:t>response and </a:t>
                      </a:r>
                      <a:r>
                        <a:rPr lang="en-US" sz="1050" baseline="0" dirty="0">
                          <a:solidFill>
                            <a:schemeClr val="tx1"/>
                          </a:solidFill>
                        </a:rPr>
                        <a:t>v</a:t>
                      </a:r>
                      <a:r>
                        <a:rPr lang="en-US" sz="1050" baseline="0" dirty="0" smtClean="0">
                          <a:solidFill>
                            <a:schemeClr val="tx1"/>
                          </a:solidFill>
                        </a:rPr>
                        <a:t>oltage </a:t>
                      </a:r>
                      <a:r>
                        <a:rPr lang="en-US" sz="1050" baseline="0" dirty="0">
                          <a:solidFill>
                            <a:schemeClr val="tx1"/>
                          </a:solidFill>
                        </a:rPr>
                        <a:t>support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PDCWG (ROS)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Primary </a:t>
                      </a:r>
                      <a:r>
                        <a:rPr lang="en-US" sz="1050" dirty="0">
                          <a:solidFill>
                            <a:schemeClr val="tx1"/>
                          </a:solidFill>
                        </a:rPr>
                        <a:t>frequency response </a:t>
                      </a:r>
                      <a:r>
                        <a:rPr lang="en-US" sz="1050" dirty="0" smtClean="0">
                          <a:solidFill>
                            <a:schemeClr val="tx1"/>
                          </a:solidFill>
                        </a:rPr>
                        <a:t>study 10/11/17</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RPG (Other)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Study voltage support requirements at the conclusion of Directive #5</a:t>
                      </a:r>
                      <a:endParaRPr lang="en-US" sz="1050" dirty="0">
                        <a:solidFill>
                          <a:schemeClr val="tx1"/>
                        </a:solidFill>
                      </a:endParaRPr>
                    </a:p>
                  </a:txBody>
                  <a:tcPr/>
                </a:tc>
                <a:tc>
                  <a:txBody>
                    <a:bodyPr/>
                    <a:lstStyle/>
                    <a:p>
                      <a:endParaRPr lang="en-US" sz="1050" dirty="0" smtClean="0">
                        <a:solidFill>
                          <a:schemeClr val="tx1"/>
                        </a:solidFill>
                      </a:endParaRPr>
                    </a:p>
                    <a:p>
                      <a:r>
                        <a:rPr lang="en-US" sz="1050" dirty="0" smtClean="0">
                          <a:solidFill>
                            <a:schemeClr val="tx1"/>
                          </a:solidFill>
                        </a:rPr>
                        <a:t>PDCWG in progress</a:t>
                      </a:r>
                    </a:p>
                    <a:p>
                      <a:endParaRPr lang="en-US" sz="1050" dirty="0" smtClean="0">
                        <a:solidFill>
                          <a:schemeClr val="tx1"/>
                        </a:solidFill>
                      </a:endParaRPr>
                    </a:p>
                    <a:p>
                      <a:endParaRPr lang="en-US" sz="1050" dirty="0" smtClean="0">
                        <a:solidFill>
                          <a:schemeClr val="tx1"/>
                        </a:solidFill>
                      </a:endParaRPr>
                    </a:p>
                    <a:p>
                      <a:r>
                        <a:rPr lang="en-US" sz="1050" dirty="0" smtClean="0">
                          <a:solidFill>
                            <a:schemeClr val="tx1"/>
                          </a:solidFill>
                        </a:rPr>
                        <a:t>RPG TBD</a:t>
                      </a:r>
                      <a:endParaRPr lang="en-US" sz="1050" dirty="0">
                        <a:solidFill>
                          <a:schemeClr val="tx1"/>
                        </a:solidFill>
                      </a:endParaRPr>
                    </a:p>
                  </a:txBody>
                  <a:tcPr/>
                </a:tc>
                <a:extLst>
                  <a:ext uri="{0D108BD9-81ED-4DB2-BD59-A6C34878D82A}">
                    <a16:rowId xmlns="" xmlns:a16="http://schemas.microsoft.com/office/drawing/2014/main" val="10004"/>
                  </a:ext>
                </a:extLst>
              </a:tr>
              <a:tr h="344561">
                <a:tc>
                  <a:txBody>
                    <a:bodyPr/>
                    <a:lstStyle/>
                    <a:p>
                      <a:r>
                        <a:rPr lang="en-US" sz="1050" dirty="0">
                          <a:solidFill>
                            <a:schemeClr val="tx1"/>
                          </a:solidFill>
                        </a:rPr>
                        <a:t>Directive #</a:t>
                      </a:r>
                      <a:r>
                        <a:rPr lang="en-US" sz="1050" dirty="0" smtClean="0">
                          <a:solidFill>
                            <a:schemeClr val="tx1"/>
                          </a:solidFill>
                        </a:rPr>
                        <a:t>9 -</a:t>
                      </a:r>
                      <a:r>
                        <a:rPr lang="en-US" sz="1050" baseline="0" dirty="0" smtClean="0">
                          <a:solidFill>
                            <a:schemeClr val="tx1"/>
                          </a:solidFill>
                        </a:rPr>
                        <a:t> </a:t>
                      </a:r>
                      <a:r>
                        <a:rPr lang="en-US" sz="1050" baseline="0" dirty="0">
                          <a:solidFill>
                            <a:schemeClr val="tx1"/>
                          </a:solidFill>
                        </a:rPr>
                        <a:t>Ancillary </a:t>
                      </a:r>
                      <a:r>
                        <a:rPr lang="en-US" sz="1050" baseline="0" dirty="0" smtClean="0">
                          <a:solidFill>
                            <a:schemeClr val="tx1"/>
                          </a:solidFill>
                        </a:rPr>
                        <a:t>services</a:t>
                      </a:r>
                      <a:endParaRPr lang="en-US" sz="1050" dirty="0">
                        <a:solidFill>
                          <a:schemeClr val="tx1"/>
                        </a:solidFill>
                      </a:endParaRPr>
                    </a:p>
                  </a:txBody>
                  <a:tcPr/>
                </a:tc>
                <a:tc>
                  <a:txBody>
                    <a:bodyPr/>
                    <a:lstStyle/>
                    <a:p>
                      <a:pPr>
                        <a:buFont typeface="+mj-lt"/>
                        <a:buNone/>
                      </a:pPr>
                      <a:r>
                        <a:rPr lang="en-US" sz="1050" u="sng" dirty="0" smtClean="0">
                          <a:solidFill>
                            <a:schemeClr val="tx1"/>
                          </a:solidFill>
                        </a:rPr>
                        <a:t>OWG &amp; PDCWG (ROS)</a:t>
                      </a:r>
                    </a:p>
                    <a:p>
                      <a:pPr>
                        <a:buFont typeface="+mj-lt"/>
                        <a:buNone/>
                      </a:pPr>
                      <a:r>
                        <a:rPr lang="en-US" sz="1050" dirty="0" smtClean="0">
                          <a:solidFill>
                            <a:schemeClr val="tx1"/>
                          </a:solidFill>
                        </a:rPr>
                        <a:t>Issues </a:t>
                      </a:r>
                      <a:r>
                        <a:rPr lang="en-US" sz="1050" dirty="0">
                          <a:solidFill>
                            <a:schemeClr val="tx1"/>
                          </a:solidFill>
                        </a:rPr>
                        <a:t>related to MSSC and margin between min RRS procurement, Contingency Reserve </a:t>
                      </a:r>
                      <a:r>
                        <a:rPr lang="en-US" sz="1050" dirty="0" smtClean="0">
                          <a:solidFill>
                            <a:schemeClr val="tx1"/>
                          </a:solidFill>
                        </a:rPr>
                        <a:t>requirements</a:t>
                      </a:r>
                    </a:p>
                    <a:p>
                      <a:pPr>
                        <a:buFont typeface="+mj-lt"/>
                        <a:buNone/>
                      </a:pPr>
                      <a:endParaRPr lang="en-US" sz="1050" dirty="0" smtClean="0">
                        <a:solidFill>
                          <a:schemeClr val="tx1"/>
                        </a:solidFill>
                      </a:endParaRPr>
                    </a:p>
                    <a:p>
                      <a:pPr>
                        <a:buFont typeface="+mj-lt"/>
                        <a:buNone/>
                      </a:pPr>
                      <a:r>
                        <a:rPr lang="en-US" sz="1050" u="sng" dirty="0" smtClean="0">
                          <a:solidFill>
                            <a:schemeClr val="tx1"/>
                          </a:solidFill>
                        </a:rPr>
                        <a:t>PDCWG (ROS)</a:t>
                      </a:r>
                    </a:p>
                    <a:p>
                      <a:pPr>
                        <a:buFont typeface="+mj-lt"/>
                        <a:buNone/>
                      </a:pPr>
                      <a:r>
                        <a:rPr lang="en-US" sz="1050" dirty="0" smtClean="0">
                          <a:solidFill>
                            <a:schemeClr val="tx1"/>
                          </a:solidFill>
                        </a:rPr>
                        <a:t>Address issues related to NSRS and Regulation Service 10/11/17</a:t>
                      </a:r>
                    </a:p>
                    <a:p>
                      <a:pPr>
                        <a:buFont typeface="+mj-lt"/>
                        <a:buNone/>
                      </a:pPr>
                      <a:endParaRPr lang="en-US" sz="1050" dirty="0" smtClean="0">
                        <a:solidFill>
                          <a:schemeClr val="tx1"/>
                        </a:solidFill>
                      </a:endParaRPr>
                    </a:p>
                    <a:p>
                      <a:pPr>
                        <a:buFont typeface="+mj-lt"/>
                        <a:buNone/>
                      </a:pPr>
                      <a:r>
                        <a:rPr lang="en-US" sz="1050" u="sng" dirty="0" smtClean="0">
                          <a:solidFill>
                            <a:schemeClr val="tx1"/>
                          </a:solidFill>
                        </a:rPr>
                        <a:t>DWG (ROS)</a:t>
                      </a:r>
                    </a:p>
                    <a:p>
                      <a:pPr>
                        <a:buFont typeface="+mj-lt"/>
                        <a:buNone/>
                      </a:pPr>
                      <a:r>
                        <a:rPr lang="en-US" sz="1050" dirty="0" smtClean="0">
                          <a:solidFill>
                            <a:schemeClr val="tx1"/>
                          </a:solidFill>
                        </a:rPr>
                        <a:t>Issues related to study frequency overshoot and LRs UFR setting (11/7/17)</a:t>
                      </a:r>
                      <a:endParaRPr lang="en-US" sz="1050" dirty="0">
                        <a:solidFill>
                          <a:schemeClr val="tx1"/>
                        </a:solidFill>
                      </a:endParaRPr>
                    </a:p>
                  </a:txBody>
                  <a:tcPr/>
                </a:tc>
                <a:tc>
                  <a:txBody>
                    <a:bodyPr/>
                    <a:lstStyle/>
                    <a:p>
                      <a:r>
                        <a:rPr lang="en-US" sz="1050" dirty="0" smtClean="0">
                          <a:solidFill>
                            <a:schemeClr val="tx1"/>
                          </a:solidFill>
                        </a:rPr>
                        <a:t>PDCWG in progress</a:t>
                      </a:r>
                    </a:p>
                    <a:p>
                      <a:r>
                        <a:rPr lang="en-US" sz="1050" dirty="0" smtClean="0">
                          <a:solidFill>
                            <a:schemeClr val="tx1"/>
                          </a:solidFill>
                        </a:rPr>
                        <a:t>OWG</a:t>
                      </a:r>
                      <a:r>
                        <a:rPr lang="en-US" sz="1050" baseline="0" dirty="0">
                          <a:solidFill>
                            <a:schemeClr val="tx1"/>
                          </a:solidFill>
                        </a:rPr>
                        <a:t> </a:t>
                      </a:r>
                      <a:r>
                        <a:rPr lang="en-US" sz="1050" baseline="0" dirty="0" smtClean="0">
                          <a:solidFill>
                            <a:schemeClr val="tx1"/>
                          </a:solidFill>
                        </a:rPr>
                        <a:t>in progress</a:t>
                      </a:r>
                      <a:endParaRPr lang="en-US" sz="1050" baseline="0" dirty="0" smtClean="0">
                        <a:solidFill>
                          <a:schemeClr val="tx1"/>
                        </a:solidFill>
                      </a:endParaRPr>
                    </a:p>
                    <a:p>
                      <a:endParaRPr lang="en-US" sz="1050" baseline="0" dirty="0" smtClean="0">
                        <a:solidFill>
                          <a:schemeClr val="tx1"/>
                        </a:solidFill>
                      </a:endParaRPr>
                    </a:p>
                    <a:p>
                      <a:endParaRPr lang="en-US" sz="1050" baseline="0" dirty="0" smtClean="0">
                        <a:solidFill>
                          <a:schemeClr val="tx1"/>
                        </a:solidFill>
                      </a:endParaRPr>
                    </a:p>
                    <a:p>
                      <a:endParaRPr lang="en-US" sz="1050" baseline="0" dirty="0" smtClean="0">
                        <a:solidFill>
                          <a:schemeClr val="tx1"/>
                        </a:solidFill>
                      </a:endParaRPr>
                    </a:p>
                    <a:p>
                      <a:r>
                        <a:rPr lang="en-US" sz="1050" baseline="0" dirty="0" smtClean="0">
                          <a:solidFill>
                            <a:schemeClr val="tx1"/>
                          </a:solidFill>
                        </a:rPr>
                        <a:t>PDCWG in progress</a:t>
                      </a:r>
                    </a:p>
                    <a:p>
                      <a:endParaRPr lang="en-US" sz="1050" baseline="0" dirty="0" smtClean="0">
                        <a:solidFill>
                          <a:schemeClr val="tx1"/>
                        </a:solidFill>
                      </a:endParaRPr>
                    </a:p>
                    <a:p>
                      <a:endParaRPr lang="en-US" sz="1050" baseline="0" dirty="0" smtClean="0">
                        <a:solidFill>
                          <a:schemeClr val="tx1"/>
                        </a:solidFill>
                      </a:endParaRPr>
                    </a:p>
                    <a:p>
                      <a:r>
                        <a:rPr lang="en-US" sz="1050" baseline="0" dirty="0" smtClean="0">
                          <a:solidFill>
                            <a:schemeClr val="tx1"/>
                          </a:solidFill>
                        </a:rPr>
                        <a:t>DWG in progress</a:t>
                      </a:r>
                      <a:endParaRPr lang="en-US" sz="1050" dirty="0" smtClean="0">
                        <a:solidFill>
                          <a:schemeClr val="tx1"/>
                        </a:solidFill>
                      </a:endParaRPr>
                    </a:p>
                  </a:txBody>
                  <a:tcPr/>
                </a:tc>
              </a:tr>
              <a:tr h="344561">
                <a:tc>
                  <a:txBody>
                    <a:bodyPr/>
                    <a:lstStyle/>
                    <a:p>
                      <a:r>
                        <a:rPr lang="en-US" sz="1050" b="0" dirty="0">
                          <a:solidFill>
                            <a:schemeClr val="tx1"/>
                          </a:solidFill>
                        </a:rPr>
                        <a:t>Directive #10 – Price </a:t>
                      </a:r>
                      <a:r>
                        <a:rPr lang="en-US" sz="1050" b="0" dirty="0" smtClean="0">
                          <a:solidFill>
                            <a:schemeClr val="tx1"/>
                          </a:solidFill>
                        </a:rPr>
                        <a:t>formation in emergency conditions</a:t>
                      </a:r>
                      <a:endParaRPr lang="en-US" sz="1050" b="0" dirty="0">
                        <a:solidFill>
                          <a:schemeClr val="tx1"/>
                        </a:solidFill>
                      </a:endParaRPr>
                    </a:p>
                  </a:txBody>
                  <a:tcPr/>
                </a:tc>
                <a:tc>
                  <a:txBody>
                    <a:bodyPr/>
                    <a:lstStyle/>
                    <a:p>
                      <a:r>
                        <a:rPr lang="en-US" sz="1050" b="0" u="sng" dirty="0" smtClean="0">
                          <a:solidFill>
                            <a:schemeClr val="tx1"/>
                          </a:solidFill>
                        </a:rPr>
                        <a:t>QMWG (WMS)</a:t>
                      </a:r>
                    </a:p>
                    <a:p>
                      <a:r>
                        <a:rPr lang="en-US" sz="1050" b="0" u="none" dirty="0" smtClean="0">
                          <a:solidFill>
                            <a:schemeClr val="tx1"/>
                          </a:solidFill>
                        </a:rPr>
                        <a:t>Discuss price formation in emergency</a:t>
                      </a:r>
                      <a:r>
                        <a:rPr lang="en-US" sz="1050" b="0" u="none" baseline="0" dirty="0" smtClean="0">
                          <a:solidFill>
                            <a:schemeClr val="tx1"/>
                          </a:solidFill>
                        </a:rPr>
                        <a:t> conditions</a:t>
                      </a:r>
                      <a:endParaRPr lang="en-US" sz="1050" b="0" u="none" dirty="0">
                        <a:solidFill>
                          <a:schemeClr val="tx1"/>
                        </a:solidFill>
                      </a:endParaRPr>
                    </a:p>
                  </a:txBody>
                  <a:tcPr/>
                </a:tc>
                <a:tc>
                  <a:txBody>
                    <a:bodyPr/>
                    <a:lstStyle/>
                    <a:p>
                      <a:r>
                        <a:rPr lang="en-US" sz="1050" b="0" dirty="0" smtClean="0">
                          <a:solidFill>
                            <a:schemeClr val="tx1"/>
                          </a:solidFill>
                        </a:rPr>
                        <a:t>QMWG 1/8/18</a:t>
                      </a:r>
                      <a:endParaRPr lang="en-US" sz="1050" b="0" dirty="0">
                        <a:solidFill>
                          <a:schemeClr val="tx1"/>
                        </a:solidFill>
                      </a:endParaRPr>
                    </a:p>
                  </a:txBody>
                  <a:tcPr/>
                </a:tc>
              </a:tr>
            </a:tbl>
          </a:graphicData>
        </a:graphic>
      </p:graphicFrame>
    </p:spTree>
    <p:extLst>
      <p:ext uri="{BB962C8B-B14F-4D97-AF65-F5344CB8AC3E}">
        <p14:creationId xmlns:p14="http://schemas.microsoft.com/office/powerpoint/2010/main" val="7519448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Appendix</a:t>
            </a:r>
            <a:endParaRPr lang="en-US" dirty="0"/>
          </a:p>
        </p:txBody>
      </p:sp>
    </p:spTree>
    <p:extLst>
      <p:ext uri="{BB962C8B-B14F-4D97-AF65-F5344CB8AC3E}">
        <p14:creationId xmlns:p14="http://schemas.microsoft.com/office/powerpoint/2010/main" val="3687567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894396546"/>
              </p:ext>
            </p:extLst>
          </p:nvPr>
        </p:nvGraphicFramePr>
        <p:xfrm>
          <a:off x="304800" y="838200"/>
          <a:ext cx="8415454" cy="5467350"/>
        </p:xfrm>
        <a:graphic>
          <a:graphicData uri="http://schemas.openxmlformats.org/drawingml/2006/table">
            <a:tbl>
              <a:tblPr firstRow="1" bandRow="1">
                <a:tableStyleId>{5C22544A-7EE6-4342-B048-85BDC9FD1C3A}</a:tableStyleId>
              </a:tblPr>
              <a:tblGrid>
                <a:gridCol w="1328854">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 xmlns:a16="http://schemas.microsoft.com/office/drawing/2014/main" val="10000"/>
                  </a:ext>
                </a:extLst>
              </a:tr>
              <a:tr h="344561">
                <a:tc>
                  <a:txBody>
                    <a:bodyPr/>
                    <a:lstStyle/>
                    <a:p>
                      <a:r>
                        <a:rPr lang="en-US" sz="1000" b="0" dirty="0">
                          <a:solidFill>
                            <a:schemeClr val="tx1"/>
                          </a:solidFill>
                          <a:latin typeface="+mn-lt"/>
                        </a:rPr>
                        <a:t>Directive #</a:t>
                      </a:r>
                      <a:r>
                        <a:rPr lang="en-US" sz="1000" b="0" dirty="0" smtClean="0">
                          <a:solidFill>
                            <a:schemeClr val="tx1"/>
                          </a:solidFill>
                          <a:latin typeface="+mn-lt"/>
                        </a:rPr>
                        <a:t>1 – Registration and market segment</a:t>
                      </a:r>
                      <a:endParaRPr lang="en-US" sz="1000" b="0" dirty="0">
                        <a:solidFill>
                          <a:schemeClr val="tx1"/>
                        </a:solidFill>
                        <a:latin typeface="+mn-lt"/>
                      </a:endParaRPr>
                    </a:p>
                  </a:txBody>
                  <a:tcPr>
                    <a:solidFill>
                      <a:srgbClr val="CBE3EB"/>
                    </a:solidFill>
                  </a:tcPr>
                </a:tc>
                <a:tc>
                  <a:txBody>
                    <a:bodyPr/>
                    <a:lstStyle/>
                    <a:p>
                      <a:pPr marL="0" marR="0">
                        <a:spcBef>
                          <a:spcPts val="0"/>
                        </a:spcBef>
                        <a:spcAft>
                          <a:spcPts val="0"/>
                        </a:spcAft>
                      </a:pPr>
                      <a:r>
                        <a:rPr lang="en-US" sz="1000" dirty="0" smtClean="0">
                          <a:effectLst/>
                          <a:latin typeface="+mn-lt"/>
                        </a:rPr>
                        <a:t>ERCOT shall (a) determine the appropriate market participation category for Southern Cross Transmission LLC and for any other entity associated with the Southern Cross DC tie for which a new market participant category may be appropriate (creating new ones if necessary), (b) implement the modifications to the standard-form market-participant agreement and its protocols, bylaws, operating guides, and systems required for Southern Cross Transmission's participation and any other entity’s participation, and (c) determine the appropriate market segment for Southern Cross Transmission and any other entity.</a:t>
                      </a:r>
                      <a:endParaRPr lang="en-US" sz="1000" dirty="0">
                        <a:effectLst/>
                        <a:latin typeface="+mn-lt"/>
                        <a:ea typeface="Times New Roman" panose="02020603050405020304" pitchFamily="18" charset="0"/>
                      </a:endParaRPr>
                    </a:p>
                  </a:txBody>
                  <a:tcP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 xmlns:a16="http://schemas.microsoft.com/office/drawing/2014/main" val="4164978374"/>
                  </a:ext>
                </a:extLst>
              </a:tr>
              <a:tr h="344561">
                <a:tc>
                  <a:txBody>
                    <a:bodyPr/>
                    <a:lstStyle/>
                    <a:p>
                      <a:r>
                        <a:rPr lang="en-US" sz="1000" dirty="0" smtClean="0">
                          <a:solidFill>
                            <a:schemeClr val="tx1"/>
                          </a:solidFill>
                          <a:latin typeface="+mn-lt"/>
                        </a:rPr>
                        <a:t>Directive # 2 – Coordination agreement</a:t>
                      </a:r>
                      <a:endParaRPr lang="en-US" sz="1000" dirty="0">
                        <a:solidFill>
                          <a:schemeClr val="tx1"/>
                        </a:solidFill>
                        <a:latin typeface="+mn-lt"/>
                      </a:endParaRPr>
                    </a:p>
                  </a:txBody>
                  <a:tcPr/>
                </a:tc>
                <a:tc>
                  <a:txBody>
                    <a:bodyPr/>
                    <a:lstStyle/>
                    <a:p>
                      <a:pPr marL="0" marR="0">
                        <a:spcBef>
                          <a:spcPts val="0"/>
                        </a:spcBef>
                        <a:spcAft>
                          <a:spcPts val="0"/>
                        </a:spcAft>
                      </a:pPr>
                      <a:r>
                        <a:rPr lang="en-US" sz="1000" dirty="0" smtClean="0">
                          <a:effectLst/>
                          <a:latin typeface="+mn-lt"/>
                        </a:rPr>
                        <a:t>ERCOT shall execute a coordination agreement or agreements with any necessary independent system operator, regional transmission organization, or reliability coordinator on the eastern end of the Southern Cross line.  ERCOT shall consult Southern Cross Transmission as needed during negotiations of such agreement(s) for technical input and guidance.</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pPr marL="0" marR="0">
                        <a:spcBef>
                          <a:spcPts val="0"/>
                        </a:spcBef>
                        <a:spcAft>
                          <a:spcPts val="0"/>
                        </a:spcAft>
                      </a:pPr>
                      <a:r>
                        <a:rPr lang="en-US" sz="1000" dirty="0" smtClean="0">
                          <a:effectLst/>
                          <a:latin typeface="+mn-lt"/>
                        </a:rPr>
                        <a:t>Directive #3 -- Ramp rate restrictions</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determine what ramp rate restrictions, if any, will be necessary to accommodate the interconnection of the Southern Cross DC tie and shall implement those restrictions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#4 -- Outage coordination</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develop and implement a methodology to reliably and cost-effectively coordinate outages following the interconnection of the Southern Cross DC tie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5 - </a:t>
                      </a:r>
                      <a:r>
                        <a:rPr lang="en-US" sz="1000" dirty="0">
                          <a:solidFill>
                            <a:schemeClr val="tx1"/>
                          </a:solidFill>
                          <a:latin typeface="+mn-lt"/>
                        </a:rPr>
                        <a:t>Planning model considerations</a:t>
                      </a:r>
                    </a:p>
                  </a:txBody>
                  <a:tcPr/>
                </a:tc>
                <a:tc>
                  <a:txBody>
                    <a:bodyPr/>
                    <a:lstStyle/>
                    <a:p>
                      <a:pPr marL="0" marR="0"/>
                      <a:r>
                        <a:rPr lang="en-US" sz="1000" dirty="0">
                          <a:effectLst/>
                          <a:latin typeface="+mn-lt"/>
                          <a:ea typeface="Times New Roman" panose="02020603050405020304" pitchFamily="18" charset="0"/>
                        </a:rPr>
                        <a:t>ERCOT shall study and determine how best to model the Southern Cross DC tie in its transmission planning cases,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1"/>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6 - </a:t>
                      </a:r>
                      <a:r>
                        <a:rPr lang="en-US" sz="1000" dirty="0">
                          <a:solidFill>
                            <a:schemeClr val="tx1"/>
                          </a:solidFill>
                          <a:latin typeface="+mn-lt"/>
                        </a:rPr>
                        <a:t>Planning studies</a:t>
                      </a:r>
                      <a:r>
                        <a:rPr lang="en-US" sz="1000" baseline="0" dirty="0">
                          <a:solidFill>
                            <a:schemeClr val="tx1"/>
                          </a:solidFill>
                          <a:latin typeface="+mn-lt"/>
                        </a:rPr>
                        <a:t> for transmission upgrades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2"/>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#7</a:t>
                      </a:r>
                      <a:r>
                        <a:rPr lang="en-US" sz="1000" baseline="0" dirty="0" smtClean="0">
                          <a:solidFill>
                            <a:schemeClr val="tx1"/>
                          </a:solidFill>
                          <a:latin typeface="+mn-lt"/>
                        </a:rPr>
                        <a:t> </a:t>
                      </a:r>
                      <a:r>
                        <a:rPr lang="en-US" sz="1000" dirty="0" smtClean="0">
                          <a:solidFill>
                            <a:schemeClr val="tx1"/>
                          </a:solidFill>
                          <a:latin typeface="+mn-lt"/>
                        </a:rPr>
                        <a:t>– Congestion management</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6" name="Flowchart: Terminator 5"/>
          <p:cNvSpPr/>
          <p:nvPr/>
        </p:nvSpPr>
        <p:spPr>
          <a:xfrm>
            <a:off x="7787268" y="2547747"/>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Q2-2020</a:t>
            </a:r>
            <a:endParaRPr lang="en-US" sz="1100" dirty="0"/>
          </a:p>
        </p:txBody>
      </p:sp>
      <p:sp>
        <p:nvSpPr>
          <p:cNvPr id="7" name="Flowchart: Terminator 6"/>
          <p:cNvSpPr/>
          <p:nvPr/>
        </p:nvSpPr>
        <p:spPr>
          <a:xfrm>
            <a:off x="7787268" y="320894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Q1-2019</a:t>
            </a:r>
            <a:endParaRPr lang="en-US" sz="1100" dirty="0"/>
          </a:p>
        </p:txBody>
      </p:sp>
      <p:sp>
        <p:nvSpPr>
          <p:cNvPr id="8" name="Flowchart: Terminator 7"/>
          <p:cNvSpPr/>
          <p:nvPr/>
        </p:nvSpPr>
        <p:spPr>
          <a:xfrm>
            <a:off x="7787268" y="3752724"/>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Q1-2019</a:t>
            </a:r>
            <a:endParaRPr lang="en-US" sz="1100" dirty="0"/>
          </a:p>
        </p:txBody>
      </p:sp>
      <p:sp>
        <p:nvSpPr>
          <p:cNvPr id="9" name="Flowchart: Terminator 8"/>
          <p:cNvSpPr/>
          <p:nvPr/>
        </p:nvSpPr>
        <p:spPr>
          <a:xfrm>
            <a:off x="7787268" y="4320319"/>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0" name="Flowchart: Terminator 9"/>
          <p:cNvSpPr/>
          <p:nvPr/>
        </p:nvSpPr>
        <p:spPr>
          <a:xfrm>
            <a:off x="7787267" y="4907504"/>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Q2-2018</a:t>
            </a:r>
            <a:endParaRPr lang="en-US" sz="1100" dirty="0"/>
          </a:p>
        </p:txBody>
      </p:sp>
      <p:sp>
        <p:nvSpPr>
          <p:cNvPr id="11" name="Flowchart: Terminator 10"/>
          <p:cNvSpPr/>
          <p:nvPr/>
        </p:nvSpPr>
        <p:spPr>
          <a:xfrm>
            <a:off x="7787266" y="5717130"/>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Q2-2018</a:t>
            </a:r>
            <a:endParaRPr lang="en-US" sz="1100" dirty="0"/>
          </a:p>
        </p:txBody>
      </p:sp>
    </p:spTree>
    <p:extLst>
      <p:ext uri="{BB962C8B-B14F-4D97-AF65-F5344CB8AC3E}">
        <p14:creationId xmlns:p14="http://schemas.microsoft.com/office/powerpoint/2010/main" val="39869348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661993145"/>
              </p:ext>
            </p:extLst>
          </p:nvPr>
        </p:nvGraphicFramePr>
        <p:xfrm>
          <a:off x="304800" y="838200"/>
          <a:ext cx="8415454" cy="5108804"/>
        </p:xfrm>
        <a:graphic>
          <a:graphicData uri="http://schemas.openxmlformats.org/drawingml/2006/table">
            <a:tbl>
              <a:tblPr firstRow="1" bandRow="1">
                <a:tableStyleId>{5C22544A-7EE6-4342-B048-85BDC9FD1C3A}</a:tableStyleId>
              </a:tblPr>
              <a:tblGrid>
                <a:gridCol w="1328854">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 xmlns:a16="http://schemas.microsoft.com/office/drawing/2014/main" val="10000"/>
                  </a:ext>
                </a:extLst>
              </a:tr>
              <a:tr h="344561">
                <a:tc>
                  <a:txBody>
                    <a:bodyPr/>
                    <a:lstStyle/>
                    <a:p>
                      <a:r>
                        <a:rPr lang="en-US" sz="1000" dirty="0" smtClean="0">
                          <a:solidFill>
                            <a:schemeClr val="tx1"/>
                          </a:solidFill>
                          <a:latin typeface="+mn-lt"/>
                        </a:rPr>
                        <a:t>Directive #8 -</a:t>
                      </a:r>
                      <a:r>
                        <a:rPr lang="en-US" sz="1000" baseline="0" dirty="0" smtClean="0">
                          <a:solidFill>
                            <a:schemeClr val="tx1"/>
                          </a:solidFill>
                          <a:latin typeface="+mn-lt"/>
                        </a:rPr>
                        <a:t> Frequency response and voltage support</a:t>
                      </a:r>
                      <a:endParaRPr lang="en-US" sz="1000" dirty="0">
                        <a:solidFill>
                          <a:schemeClr val="tx1"/>
                        </a:solidFill>
                        <a:latin typeface="+mn-lt"/>
                      </a:endParaRPr>
                    </a:p>
                  </a:txBody>
                  <a:tcPr>
                    <a:solidFill>
                      <a:srgbClr val="CBE3EB"/>
                    </a:solidFill>
                  </a:tcPr>
                </a:tc>
                <a:tc>
                  <a:txBody>
                    <a:bodyPr/>
                    <a:lstStyle/>
                    <a:p>
                      <a:pPr marL="0" marR="0"/>
                      <a:r>
                        <a:rPr lang="en-US" sz="1000" dirty="0">
                          <a:effectLst/>
                          <a:latin typeface="+mn-lt"/>
                          <a:ea typeface="Times New Roman" panose="02020603050405020304" pitchFamily="18" charset="0"/>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p>
                  </a:txBody>
                  <a:tcPr marL="47625" marR="47625" marT="47625" marB="47625" anchor="ct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 xmlns:a16="http://schemas.microsoft.com/office/drawing/2014/main" val="4164978374"/>
                  </a:ext>
                </a:extLst>
              </a:tr>
              <a:tr h="344561">
                <a:tc>
                  <a:txBody>
                    <a:bodyPr/>
                    <a:lstStyle/>
                    <a:p>
                      <a:r>
                        <a:rPr lang="en-US" sz="1000" dirty="0" smtClean="0">
                          <a:solidFill>
                            <a:schemeClr val="tx1"/>
                          </a:solidFill>
                          <a:latin typeface="+mn-lt"/>
                        </a:rPr>
                        <a:t>Directive #9 -</a:t>
                      </a:r>
                      <a:r>
                        <a:rPr lang="en-US" sz="1000" baseline="0" dirty="0" smtClean="0">
                          <a:solidFill>
                            <a:schemeClr val="tx1"/>
                          </a:solidFill>
                          <a:latin typeface="+mn-lt"/>
                        </a:rPr>
                        <a:t> Ancillary services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 </a:t>
                      </a:r>
                    </a:p>
                  </a:txBody>
                  <a:tcPr marL="47625" marR="47625" marT="47625" marB="47625"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r>
                        <a:rPr lang="en-US" sz="1000" b="0" dirty="0" smtClean="0">
                          <a:solidFill>
                            <a:schemeClr val="tx1"/>
                          </a:solidFill>
                          <a:latin typeface="+mn-lt"/>
                        </a:rPr>
                        <a:t>Directive #10 – Price formation under emergency conditions</a:t>
                      </a:r>
                      <a:endParaRPr lang="en-US" sz="1000" b="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price formation issues to determine whether, to avoid the flows over the DC ties adversely affecting price formation in the ERCOT wholesale market or otherwise causing outcomes inconsistent with a properly functioning energy market, any changes to pricing within the ERCOT market during emergencies are necessary.  ERCOT shall certify to the Commission when it has completed these actions. </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#11</a:t>
                      </a:r>
                      <a:endParaRPr lang="en-US" sz="1000" dirty="0" smtClean="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recommend appropriate responsibility for, and allocation of, the costs identified in the Commission's final order in Docket No. 45624, including costs common to the ERCOT system and special costs that are specific to the Garland line and Southern Cross DC tie, and shall identify any existing protocols that need to be modified or new protocols that need to be created, or (if appropriate) any existing Commission rules that need to be modified or new rules that need to be enacted, to appropriately address those costs.</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#12</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determine for export-related costs whether the qualified scheduling entity should be assigned costs that ordinarily would ultimately be paid by the end-use customer.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1"/>
                  </a:ext>
                </a:extLst>
              </a:tr>
              <a:tr h="441757">
                <a:tc>
                  <a:txBody>
                    <a:bodyPr/>
                    <a:lstStyle/>
                    <a:p>
                      <a:r>
                        <a:rPr lang="en-US" sz="1000" dirty="0" smtClean="0">
                          <a:solidFill>
                            <a:schemeClr val="tx1"/>
                          </a:solidFill>
                          <a:latin typeface="+mn-lt"/>
                        </a:rPr>
                        <a:t>Directive #13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periodically update the Commission regarding its progress in completing the above tasks.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2"/>
                  </a:ext>
                </a:extLst>
              </a:tr>
              <a:tr h="441757">
                <a:tc>
                  <a:txBody>
                    <a:bodyPr/>
                    <a:lstStyle/>
                    <a:p>
                      <a:r>
                        <a:rPr lang="en-US" sz="1000" dirty="0" smtClean="0">
                          <a:solidFill>
                            <a:schemeClr val="tx1"/>
                          </a:solidFill>
                          <a:latin typeface="+mn-lt"/>
                        </a:rPr>
                        <a:t>Directive #14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as soon as practicable, notify the Commission of reasonable completion dates for the above tasks and shall report any changes to those completion dates as changes become known.</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8" name="Flowchart: Terminator 7"/>
          <p:cNvSpPr/>
          <p:nvPr/>
        </p:nvSpPr>
        <p:spPr>
          <a:xfrm>
            <a:off x="7787265" y="401912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1" name="Flowchart: Terminator 10"/>
          <p:cNvSpPr/>
          <p:nvPr/>
        </p:nvSpPr>
        <p:spPr>
          <a:xfrm>
            <a:off x="7787264" y="5158885"/>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
        <p:nvSpPr>
          <p:cNvPr id="12" name="Flowchart: Terminator 11"/>
          <p:cNvSpPr/>
          <p:nvPr/>
        </p:nvSpPr>
        <p:spPr>
          <a:xfrm>
            <a:off x="7787266" y="2315593"/>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3" name="Flowchart: Terminator 12"/>
          <p:cNvSpPr/>
          <p:nvPr/>
        </p:nvSpPr>
        <p:spPr>
          <a:xfrm>
            <a:off x="7787266" y="3074181"/>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1/8/18</a:t>
            </a:r>
            <a:endParaRPr lang="en-US" sz="1100" dirty="0"/>
          </a:p>
        </p:txBody>
      </p:sp>
      <p:sp>
        <p:nvSpPr>
          <p:cNvPr id="14" name="Flowchart: Terminator 13"/>
          <p:cNvSpPr/>
          <p:nvPr/>
        </p:nvSpPr>
        <p:spPr>
          <a:xfrm>
            <a:off x="7787264" y="470568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6" name="Flowchart: Terminator 15"/>
          <p:cNvSpPr/>
          <p:nvPr/>
        </p:nvSpPr>
        <p:spPr>
          <a:xfrm>
            <a:off x="7787263" y="5572057"/>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Tree>
    <p:extLst>
      <p:ext uri="{BB962C8B-B14F-4D97-AF65-F5344CB8AC3E}">
        <p14:creationId xmlns:p14="http://schemas.microsoft.com/office/powerpoint/2010/main" val="239046994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purl.org/dc/terms/"/>
    <ds:schemaRef ds:uri="http://schemas.microsoft.com/office/2006/documentManagement/types"/>
    <ds:schemaRef ds:uri="http://purl.org/dc/elements/1.1/"/>
    <ds:schemaRef ds:uri="http://schemas.microsoft.com/office/infopath/2007/PartnerControls"/>
    <ds:schemaRef ds:uri="http://purl.org/dc/dcmitype/"/>
    <ds:schemaRef ds:uri="c34af464-7aa1-4edd-9be4-83dffc1cb926"/>
    <ds:schemaRef ds:uri="http://schemas.microsoft.com/office/2006/metadata/propertie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B64CD9AA-98CE-4B6E-AD86-260792973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4240</TotalTime>
  <Words>1142</Words>
  <Application>Microsoft Office PowerPoint</Application>
  <PresentationFormat>On-screen Show (4:3)</PresentationFormat>
  <Paragraphs>115</Paragraphs>
  <Slides>5</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5</vt:i4>
      </vt:variant>
    </vt:vector>
  </HeadingPairs>
  <TitlesOfParts>
    <vt:vector size="12" baseType="lpstr">
      <vt:lpstr>Arial</vt:lpstr>
      <vt:lpstr>Calibri</vt:lpstr>
      <vt:lpstr>Calibri Light</vt:lpstr>
      <vt:lpstr>Times New Roman</vt:lpstr>
      <vt:lpstr>1_Custom Design</vt:lpstr>
      <vt:lpstr>Custom Design</vt:lpstr>
      <vt:lpstr>Office Theme</vt:lpstr>
      <vt:lpstr>PowerPoint Presentation</vt:lpstr>
      <vt:lpstr>ERCOT – Southern Cross Transmission Working Group Assignments Status Dashboard</vt:lpstr>
      <vt:lpstr>Appendix</vt:lpstr>
      <vt:lpstr>PUC Order 46304 Directives</vt:lpstr>
      <vt:lpstr>PUC Order 46304 Directives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Matt Mereness</cp:lastModifiedBy>
  <cp:revision>130</cp:revision>
  <cp:lastPrinted>2017-09-19T15:00:37Z</cp:lastPrinted>
  <dcterms:created xsi:type="dcterms:W3CDTF">2016-01-21T15:20:31Z</dcterms:created>
  <dcterms:modified xsi:type="dcterms:W3CDTF">2018-01-03T21:56:24Z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