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2"/>
  </p:notesMasterIdLst>
  <p:handoutMasterIdLst>
    <p:handoutMasterId r:id="rId13"/>
  </p:handoutMasterIdLst>
  <p:sldIdLst>
    <p:sldId id="291" r:id="rId7"/>
    <p:sldId id="286" r:id="rId8"/>
    <p:sldId id="288" r:id="rId9"/>
    <p:sldId id="289" r:id="rId10"/>
    <p:sldId id="29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03" d="100"/>
          <a:sy n="103" d="100"/>
        </p:scale>
        <p:origin x="156"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1/3/2018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1/3/2018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dirty="0" smtClean="0"/>
              <a:t>January 2018</a:t>
            </a:r>
            <a:endParaRPr lang="en-US" dirty="0" smtClean="0"/>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68737080"/>
              </p:ext>
            </p:extLst>
          </p:nvPr>
        </p:nvGraphicFramePr>
        <p:xfrm>
          <a:off x="271346" y="990600"/>
          <a:ext cx="8534400" cy="5120437"/>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Workshop held 9/7/17; </a:t>
                      </a:r>
                      <a:r>
                        <a:rPr lang="en-US" sz="1050" b="0" baseline="0" dirty="0" smtClean="0">
                          <a:solidFill>
                            <a:schemeClr val="tx1"/>
                          </a:solidFill>
                        </a:rPr>
                        <a:t>NPRR857 for </a:t>
                      </a:r>
                      <a:r>
                        <a:rPr lang="en-US" sz="1050" b="0" baseline="0" dirty="0" smtClean="0">
                          <a:solidFill>
                            <a:schemeClr val="tx1"/>
                          </a:solidFill>
                        </a:rPr>
                        <a:t>registration.</a:t>
                      </a:r>
                    </a:p>
                    <a:p>
                      <a:r>
                        <a:rPr lang="en-US" sz="1050" b="0" baseline="0" dirty="0" smtClean="0">
                          <a:solidFill>
                            <a:schemeClr val="tx1"/>
                          </a:solidFill>
                        </a:rPr>
                        <a:t>Proposed by-law update at TAC (9/28/17) and Board HR&amp;G (10/16/17)</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PRS </a:t>
                      </a:r>
                      <a:r>
                        <a:rPr lang="en-US" sz="1050" b="0" baseline="0" dirty="0" smtClean="0">
                          <a:solidFill>
                            <a:schemeClr val="tx1"/>
                          </a:solidFill>
                        </a:rPr>
                        <a:t>in progress</a:t>
                      </a:r>
                      <a:endParaRPr lang="en-US" sz="1050" b="0" dirty="0" smtClean="0">
                        <a:solidFill>
                          <a:schemeClr val="tx1"/>
                        </a:solidFill>
                      </a:endParaRPr>
                    </a:p>
                    <a:p>
                      <a:r>
                        <a:rPr lang="en-US" sz="1050" b="0" baseline="0" dirty="0" smtClean="0">
                          <a:solidFill>
                            <a:schemeClr val="tx1"/>
                          </a:solidFill>
                        </a:rPr>
                        <a:t>TAC/HR&amp;G in progress</a:t>
                      </a: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u="none" dirty="0" smtClean="0">
                          <a:solidFill>
                            <a:schemeClr val="tx1"/>
                          </a:solidFill>
                        </a:rPr>
                        <a:t>Discussions</a:t>
                      </a:r>
                      <a:r>
                        <a:rPr lang="en-US" sz="1050" u="none" baseline="0" dirty="0" smtClean="0">
                          <a:solidFill>
                            <a:schemeClr val="tx1"/>
                          </a:solidFill>
                        </a:rPr>
                        <a:t> started 9/20/17</a:t>
                      </a:r>
                      <a:endParaRPr lang="en-US" sz="1050" u="none" dirty="0">
                        <a:solidFill>
                          <a:schemeClr val="tx1"/>
                        </a:solidFill>
                      </a:endParaRPr>
                    </a:p>
                  </a:txBody>
                  <a:tcPr/>
                </a:tc>
                <a:tc>
                  <a:txBody>
                    <a:bodyPr/>
                    <a:lstStyle/>
                    <a:p>
                      <a:endParaRPr lang="en-US" sz="1050" baseline="0" dirty="0" smtClean="0">
                        <a:solidFill>
                          <a:schemeClr val="tx1"/>
                        </a:solidFill>
                      </a:endParaRPr>
                    </a:p>
                    <a:p>
                      <a:r>
                        <a:rPr lang="en-US" sz="1050" baseline="0" dirty="0" smtClean="0">
                          <a:solidFill>
                            <a:schemeClr val="tx1"/>
                          </a:solidFill>
                        </a:rPr>
                        <a:t>PLWG in progress</a:t>
                      </a:r>
                      <a:endParaRPr lang="en-US" sz="1050" dirty="0">
                        <a:solidFill>
                          <a:schemeClr val="tx1"/>
                        </a:solidFill>
                      </a:endParaRPr>
                    </a:p>
                  </a:txBody>
                  <a:tcPr/>
                </a:tc>
                <a:extLst>
                  <a:ext uri="{0D108BD9-81ED-4DB2-BD59-A6C34878D82A}">
                    <a16:rowId xmlns="" xmlns:a16="http://schemas.microsoft.com/office/drawing/2014/main"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 planning studies for transmission upgrades </a:t>
                      </a:r>
                      <a:r>
                        <a:rPr lang="en-US" sz="1050" dirty="0" smtClean="0">
                          <a:solidFill>
                            <a:schemeClr val="tx1"/>
                          </a:solidFill>
                        </a:rPr>
                        <a:t>at the conclusion of Directive #5</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RPG TBD</a:t>
                      </a:r>
                      <a:endParaRPr lang="en-US" sz="1050" dirty="0">
                        <a:solidFill>
                          <a:schemeClr val="tx1"/>
                        </a:solidFill>
                      </a:endParaRPr>
                    </a:p>
                  </a:txBody>
                  <a:tcPr/>
                </a:tc>
                <a:extLst>
                  <a:ext uri="{0D108BD9-81ED-4DB2-BD59-A6C34878D82A}">
                    <a16:rowId xmlns="" xmlns:a16="http://schemas.microsoft.com/office/drawing/2014/main"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Joint </a:t>
                      </a:r>
                      <a:r>
                        <a:rPr lang="en-US" sz="1050" u="sng" dirty="0" smtClean="0">
                          <a:solidFill>
                            <a:schemeClr val="tx1"/>
                          </a:solidFill>
                        </a:rPr>
                        <a:t>QMWG/CMWG (WMS)</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TBD</a:t>
                      </a:r>
                    </a:p>
                  </a:txBody>
                  <a:tcPr/>
                </a:tc>
                <a:extLst>
                  <a:ext uri="{0D108BD9-81ED-4DB2-BD59-A6C34878D82A}">
                    <a16:rowId xmlns="" xmlns:a16="http://schemas.microsoft.com/office/drawing/2014/main" val="10003"/>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study 10/11/17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Study voltage support requirements at the conclusion of Directive #5</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PDCWG in progress</a:t>
                      </a:r>
                    </a:p>
                    <a:p>
                      <a:endParaRPr lang="en-US" sz="1050" dirty="0" smtClean="0">
                        <a:solidFill>
                          <a:schemeClr val="tx1"/>
                        </a:solidFill>
                      </a:endParaRPr>
                    </a:p>
                    <a:p>
                      <a:endParaRPr lang="en-US" sz="1050" dirty="0" smtClean="0">
                        <a:solidFill>
                          <a:schemeClr val="tx1"/>
                        </a:solidFill>
                      </a:endParaRPr>
                    </a:p>
                    <a:p>
                      <a:r>
                        <a:rPr lang="en-US" sz="1050" dirty="0" smtClean="0">
                          <a:solidFill>
                            <a:schemeClr val="tx1"/>
                          </a:solidFill>
                        </a:rPr>
                        <a:t>RPG TBD</a:t>
                      </a:r>
                      <a:endParaRPr lang="en-US" sz="1050" dirty="0">
                        <a:solidFill>
                          <a:schemeClr val="tx1"/>
                        </a:solidFill>
                      </a:endParaRPr>
                    </a:p>
                  </a:txBody>
                  <a:tcPr/>
                </a:tc>
                <a:extLst>
                  <a:ext uri="{0D108BD9-81ED-4DB2-BD59-A6C34878D82A}">
                    <a16:rowId xmlns="" xmlns:a16="http://schemas.microsoft.com/office/drawing/2014/main" val="10004"/>
                  </a:ext>
                </a:extLst>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Issues </a:t>
                      </a:r>
                      <a:r>
                        <a:rPr lang="en-US" sz="1050" dirty="0">
                          <a:solidFill>
                            <a:schemeClr val="tx1"/>
                          </a:solidFill>
                        </a:rPr>
                        <a:t>related to MSSC and margin between min RRS procurement, Contingency Reserve </a:t>
                      </a:r>
                      <a:r>
                        <a:rPr lang="en-US" sz="1050" dirty="0" smtClean="0">
                          <a:solidFill>
                            <a:schemeClr val="tx1"/>
                          </a:solidFill>
                        </a:rPr>
                        <a:t>requirements</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Service 10/11/17</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Issues related to study frequency overshoot and LRs UFR setting (11/7/17)</a:t>
                      </a:r>
                      <a:endParaRPr lang="en-US" sz="1050" dirty="0">
                        <a:solidFill>
                          <a:schemeClr val="tx1"/>
                        </a:solidFill>
                      </a:endParaRPr>
                    </a:p>
                  </a:txBody>
                  <a:tcPr/>
                </a:tc>
                <a:tc>
                  <a:txBody>
                    <a:bodyPr/>
                    <a:lstStyle/>
                    <a:p>
                      <a:r>
                        <a:rPr lang="en-US" sz="1050" dirty="0" smtClean="0">
                          <a:solidFill>
                            <a:schemeClr val="tx1"/>
                          </a:solidFill>
                        </a:rPr>
                        <a:t>PDCWG in progress</a:t>
                      </a:r>
                    </a:p>
                    <a:p>
                      <a:r>
                        <a:rPr lang="en-US" sz="1050" dirty="0" smtClean="0">
                          <a:solidFill>
                            <a:schemeClr val="tx1"/>
                          </a:solidFill>
                        </a:rPr>
                        <a:t>OWG</a:t>
                      </a:r>
                      <a:r>
                        <a:rPr lang="en-US" sz="1050" baseline="0" dirty="0">
                          <a:solidFill>
                            <a:schemeClr val="tx1"/>
                          </a:solidFill>
                        </a:rPr>
                        <a:t> </a:t>
                      </a:r>
                      <a:r>
                        <a:rPr lang="en-US" sz="1050" baseline="0" dirty="0" smtClean="0">
                          <a:solidFill>
                            <a:schemeClr val="tx1"/>
                          </a:solidFill>
                        </a:rPr>
                        <a:t>in progress</a:t>
                      </a:r>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in progress</a:t>
                      </a: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in progress</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r>
                        <a:rPr lang="en-US" sz="1050" b="0" u="none" dirty="0" smtClean="0">
                          <a:solidFill>
                            <a:schemeClr val="tx1"/>
                          </a:solidFill>
                        </a:rPr>
                        <a:t>Discuss price formation in emergency</a:t>
                      </a:r>
                      <a:r>
                        <a:rPr lang="en-US" sz="1050" b="0" u="none" baseline="0" dirty="0" smtClean="0">
                          <a:solidFill>
                            <a:schemeClr val="tx1"/>
                          </a:solidFill>
                        </a:rPr>
                        <a:t> conditions</a:t>
                      </a:r>
                      <a:endParaRPr lang="en-US" sz="1050" b="0" u="none" dirty="0">
                        <a:solidFill>
                          <a:schemeClr val="tx1"/>
                        </a:solidFill>
                      </a:endParaRPr>
                    </a:p>
                  </a:txBody>
                  <a:tcPr/>
                </a:tc>
                <a:tc>
                  <a:txBody>
                    <a:bodyPr/>
                    <a:lstStyle/>
                    <a:p>
                      <a:r>
                        <a:rPr lang="en-US" sz="1050" b="0" dirty="0" smtClean="0">
                          <a:solidFill>
                            <a:schemeClr val="tx1"/>
                          </a:solidFill>
                        </a:rPr>
                        <a:t>QMWG 1/8/18</a:t>
                      </a:r>
                      <a:endParaRPr lang="en-US" sz="1050" b="0" dirty="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0" name="Flowchart: Terminator 9"/>
          <p:cNvSpPr/>
          <p:nvPr/>
        </p:nvSpPr>
        <p:spPr>
          <a:xfrm>
            <a:off x="7787267" y="490750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1/8/18</a:t>
            </a:r>
            <a:endParaRPr lang="en-US" sz="11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elements/1.1/"/>
    <ds:schemaRef ds:uri="http://schemas.microsoft.com/office/infopath/2007/PartnerControls"/>
    <ds:schemaRef ds:uri="http://purl.org/dc/dcmitype/"/>
    <ds:schemaRef ds:uri="c34af464-7aa1-4edd-9be4-83dffc1cb926"/>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4240</TotalTime>
  <Words>1142</Words>
  <Application>Microsoft Office PowerPoint</Application>
  <PresentationFormat>On-screen Show (4:3)</PresentationFormat>
  <Paragraphs>115</Paragraphs>
  <Slides>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Matt Mereness</cp:lastModifiedBy>
  <cp:revision>130</cp:revision>
  <cp:lastPrinted>2017-09-19T15:00:37Z</cp:lastPrinted>
  <dcterms:created xsi:type="dcterms:W3CDTF">2016-01-21T15:20:31Z</dcterms:created>
  <dcterms:modified xsi:type="dcterms:W3CDTF">2018-01-03T21:56:24Z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