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9"/>
  </p:notesMasterIdLst>
  <p:sldIdLst>
    <p:sldId id="256" r:id="rId3"/>
    <p:sldId id="270" r:id="rId4"/>
    <p:sldId id="279" r:id="rId5"/>
    <p:sldId id="28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532" autoAdjust="0"/>
  </p:normalViewPr>
  <p:slideViewPr>
    <p:cSldViewPr>
      <p:cViewPr varScale="1">
        <p:scale>
          <a:sx n="108" d="100"/>
          <a:sy n="108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7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7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1/2/2018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1/2/2018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Advanced Metering Working Group (AMWG)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l" eaLnBrk="1" hangingPunct="1"/>
            <a:r>
              <a:rPr lang="en-US" altLang="en-US" dirty="0"/>
              <a:t>Update to RMS</a:t>
            </a:r>
          </a:p>
          <a:p>
            <a:pPr marR="0" algn="l" eaLnBrk="1" hangingPunct="1"/>
            <a:r>
              <a:rPr lang="en-US" altLang="en-US" dirty="0"/>
              <a:t>January 9, 2018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74625" y="846133"/>
            <a:ext cx="8839200" cy="5562600"/>
          </a:xfrm>
        </p:spPr>
        <p:txBody>
          <a:bodyPr/>
          <a:lstStyle/>
          <a:p>
            <a:r>
              <a:rPr lang="en-US" altLang="en-US" dirty="0"/>
              <a:t>SMT Planned Maintenance</a:t>
            </a:r>
          </a:p>
          <a:p>
            <a:pPr lvl="1"/>
            <a:r>
              <a:rPr lang="en-US" altLang="en-US" sz="2000" dirty="0"/>
              <a:t>1/20 @ 12:01 a.m. – 12:01 p.m.is next planned maintenance</a:t>
            </a:r>
          </a:p>
          <a:p>
            <a:endParaRPr lang="en-US" altLang="en-US" dirty="0"/>
          </a:p>
          <a:p>
            <a:r>
              <a:rPr lang="en-US" altLang="en-US" dirty="0"/>
              <a:t>PUC Project #47472 – Determine Requirements for Smart Meter Texas</a:t>
            </a:r>
          </a:p>
          <a:p>
            <a:pPr lvl="1"/>
            <a:r>
              <a:rPr lang="en-US" altLang="en-US" dirty="0"/>
              <a:t>Hearing on the Merits –12/4 and 12/5</a:t>
            </a:r>
          </a:p>
          <a:p>
            <a:pPr lvl="1"/>
            <a:r>
              <a:rPr lang="en-US" altLang="en-US" dirty="0"/>
              <a:t>Unanimous agreement on all but 1 issue</a:t>
            </a:r>
          </a:p>
          <a:p>
            <a:pPr lvl="2"/>
            <a:r>
              <a:rPr lang="en-US" altLang="en-US" dirty="0"/>
              <a:t>Term sheet signed and agreement to finalize a full and comprehensive Stipulation</a:t>
            </a:r>
          </a:p>
          <a:p>
            <a:pPr lvl="2"/>
            <a:r>
              <a:rPr lang="en-US" altLang="en-US" dirty="0"/>
              <a:t>1 issue = term of CSP data sharing agreements without customer renewal / affirmation</a:t>
            </a:r>
          </a:p>
          <a:p>
            <a:pPr lvl="1"/>
            <a:r>
              <a:rPr lang="en-US" altLang="en-US" dirty="0"/>
              <a:t>Consult PUC website for filings and schedule</a:t>
            </a:r>
          </a:p>
          <a:p>
            <a:endParaRPr lang="en-US" altLang="en-US" i="1" u="sng" dirty="0"/>
          </a:p>
          <a:p>
            <a:endParaRPr lang="en-US" altLang="en-US" sz="8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9373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u="sng" dirty="0"/>
              <a:t>General Info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8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altLang="en-US" dirty="0"/>
              <a:t>SMT Help Desk Calls	400	(357)</a:t>
            </a:r>
            <a:r>
              <a:rPr lang="en-US" altLang="en-US" sz="1100" dirty="0"/>
              <a:t> October 2017</a:t>
            </a:r>
            <a:endParaRPr lang="en-US" altLang="en-US" dirty="0"/>
          </a:p>
          <a:p>
            <a:endParaRPr lang="en-US" altLang="en-US" sz="1200" dirty="0"/>
          </a:p>
          <a:p>
            <a:r>
              <a:rPr lang="en-US" altLang="en-US" dirty="0"/>
              <a:t>SMT Help Desk Tickets	311	(345) </a:t>
            </a:r>
            <a:r>
              <a:rPr lang="en-US" altLang="en-US" sz="1100" dirty="0"/>
              <a:t>October 2017</a:t>
            </a:r>
          </a:p>
          <a:p>
            <a:pPr lvl="1"/>
            <a:r>
              <a:rPr lang="en-US" altLang="en-US" dirty="0"/>
              <a:t>Residential = 239</a:t>
            </a:r>
          </a:p>
          <a:p>
            <a:pPr lvl="2"/>
            <a:r>
              <a:rPr lang="en-US" altLang="en-US" dirty="0"/>
              <a:t>GUI access issues = 93</a:t>
            </a:r>
            <a:endParaRPr lang="en-US" altLang="en-US" dirty="0">
              <a:solidFill>
                <a:srgbClr val="FF0000"/>
              </a:solidFill>
            </a:endParaRPr>
          </a:p>
          <a:p>
            <a:pPr lvl="2"/>
            <a:r>
              <a:rPr lang="en-US" altLang="en-US" dirty="0"/>
              <a:t>Registration issues = 109</a:t>
            </a:r>
          </a:p>
          <a:p>
            <a:pPr lvl="2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 issues = 21</a:t>
            </a:r>
          </a:p>
          <a:p>
            <a:endParaRPr lang="en-US" altLang="en-US" sz="1200" dirty="0"/>
          </a:p>
          <a:p>
            <a:r>
              <a:rPr lang="en-US" altLang="en-US" dirty="0"/>
              <a:t>SMT Registered Users (Res)  106,604 </a:t>
            </a:r>
            <a:r>
              <a:rPr lang="en-US" altLang="en-US" sz="1100" dirty="0"/>
              <a:t>(+2,170 vs. October)</a:t>
            </a:r>
          </a:p>
          <a:p>
            <a:endParaRPr lang="en-US" altLang="en-US" sz="1200" dirty="0"/>
          </a:p>
          <a:p>
            <a:r>
              <a:rPr lang="en-US" altLang="en-US" dirty="0"/>
              <a:t>ESIs in SMT	7,368,162 </a:t>
            </a:r>
            <a:r>
              <a:rPr lang="en-US" altLang="en-US" sz="1100" dirty="0"/>
              <a:t>(+11,350 vs. October)</a:t>
            </a:r>
          </a:p>
          <a:p>
            <a:endParaRPr lang="en-US" altLang="en-US" sz="1200" dirty="0"/>
          </a:p>
          <a:p>
            <a:r>
              <a:rPr lang="en-US" altLang="en-US" dirty="0"/>
              <a:t>Active Meters in SMT  7,312,637 </a:t>
            </a:r>
            <a:r>
              <a:rPr lang="en-US" altLang="en-US" sz="1100" dirty="0"/>
              <a:t>(+11,845 vs. October)</a:t>
            </a:r>
          </a:p>
          <a:p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0207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u="sng" dirty="0"/>
              <a:t>Selected SMT Statistics -November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92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/>
              <a:t>Active</a:t>
            </a:r>
            <a:r>
              <a:rPr lang="en-US" altLang="en-US" dirty="0"/>
              <a:t> Energy Data Agreements  18,906 </a:t>
            </a:r>
            <a:r>
              <a:rPr lang="en-US" altLang="en-US" sz="1100" dirty="0"/>
              <a:t>(+439 vs. Oct.)</a:t>
            </a:r>
            <a:endParaRPr lang="en-US" altLang="en-US" b="1" i="1" u="sng" dirty="0"/>
          </a:p>
          <a:p>
            <a:r>
              <a:rPr lang="en-US" altLang="en-US" b="1" i="1" u="sng" dirty="0"/>
              <a:t>Total </a:t>
            </a:r>
            <a:r>
              <a:rPr lang="en-US" altLang="en-US" dirty="0"/>
              <a:t>* Energy Data Agreements 22,134 </a:t>
            </a:r>
            <a:r>
              <a:rPr lang="en-US" altLang="en-US" sz="1100" dirty="0"/>
              <a:t>(+3,660 vs. Oct.)</a:t>
            </a:r>
          </a:p>
          <a:p>
            <a:pPr marL="392113" lvl="1" indent="0">
              <a:buNone/>
            </a:pPr>
            <a:r>
              <a:rPr lang="en-US" altLang="en-US" dirty="0"/>
              <a:t>	* Active and Pending</a:t>
            </a:r>
          </a:p>
          <a:p>
            <a:pPr lvl="1"/>
            <a:r>
              <a:rPr lang="en-US" altLang="en-US" sz="1600" dirty="0"/>
              <a:t>AEPC = 312; AEPN = 96; CNP = 3,300; Oncor = 17,115; TNMP = 1,311</a:t>
            </a:r>
          </a:p>
          <a:p>
            <a:r>
              <a:rPr lang="en-US" altLang="en-US" dirty="0"/>
              <a:t>HAN Device Agreements		236 (-2)</a:t>
            </a:r>
          </a:p>
          <a:p>
            <a:r>
              <a:rPr lang="en-US" altLang="en-US" dirty="0"/>
              <a:t>HAN Devices				7,915 (-86)</a:t>
            </a:r>
          </a:p>
          <a:p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</a:t>
            </a:r>
            <a:r>
              <a:rPr lang="en-US" altLang="en-US" dirty="0" err="1"/>
              <a:t>PartiesRegistered</a:t>
            </a:r>
            <a:r>
              <a:rPr lang="en-US" altLang="en-US" dirty="0"/>
              <a:t> @ SMT	140 (+7) </a:t>
            </a:r>
            <a:r>
              <a:rPr lang="en-US" altLang="en-US" sz="2000" dirty="0"/>
              <a:t>[Non-REP]</a:t>
            </a:r>
          </a:p>
          <a:p>
            <a:r>
              <a:rPr lang="en-US" altLang="en-US" dirty="0"/>
              <a:t>REPs Registered @ SMT		119 (+2)</a:t>
            </a:r>
          </a:p>
          <a:p>
            <a:r>
              <a:rPr lang="en-US" altLang="en-US" dirty="0"/>
              <a:t>On Demand Reads</a:t>
            </a:r>
          </a:p>
          <a:p>
            <a:pPr lvl="1"/>
            <a:r>
              <a:rPr lang="en-US" altLang="en-US" dirty="0"/>
              <a:t>Customer				6,483</a:t>
            </a:r>
          </a:p>
          <a:p>
            <a:pPr lvl="1"/>
            <a:r>
              <a:rPr lang="en-US" altLang="en-US" dirty="0"/>
              <a:t>REP					8</a:t>
            </a:r>
          </a:p>
          <a:p>
            <a:pPr lvl="1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					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u="sng" dirty="0"/>
              <a:t>November Stats –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3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 algn="ctr" eaLnBrk="1" hangingPunct="1">
              <a:buNone/>
            </a:pPr>
            <a:endParaRPr lang="en-US" altLang="en-US" sz="3600" b="1" dirty="0">
              <a:solidFill>
                <a:srgbClr val="FF0000"/>
              </a:solidFill>
            </a:endParaRPr>
          </a:p>
          <a:p>
            <a:pPr marL="109537" indent="0" algn="ctr" eaLnBrk="1" hangingPunct="1"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2018 Schedule TBD</a:t>
            </a:r>
          </a:p>
          <a:p>
            <a:pPr marL="109537" indent="0" algn="ctr" eaLnBrk="1" hangingPunct="1">
              <a:buNone/>
            </a:pPr>
            <a:endParaRPr lang="en-US" altLang="en-US" sz="3600" b="1" dirty="0"/>
          </a:p>
          <a:p>
            <a:pPr marL="109537" indent="0" eaLnBrk="1" hangingPunct="1">
              <a:buNone/>
            </a:pPr>
            <a:endParaRPr lang="en-US" altLang="en-US" sz="2000" dirty="0"/>
          </a:p>
          <a:p>
            <a:pPr marL="392113" lvl="1" indent="0" eaLnBrk="1" hangingPunct="1">
              <a:buNone/>
            </a:pPr>
            <a:r>
              <a:rPr lang="en-US" altLang="en-US" sz="3200" b="1" dirty="0"/>
              <a:t>*SMT Monthly Market Reports are posted to applicable monthly meeting pages*</a:t>
            </a:r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u="sng" dirty="0"/>
              <a:t>2018 Meetings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Questions?</a:t>
            </a:r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8785</TotalTime>
  <Words>158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S&amp;C-2010</vt:lpstr>
      <vt:lpstr>Advanced Metering Working Group (AMWG)</vt:lpstr>
      <vt:lpstr>General Info</vt:lpstr>
      <vt:lpstr>Selected SMT Statistics -November</vt:lpstr>
      <vt:lpstr>November Stats – Cont.</vt:lpstr>
      <vt:lpstr>2018 Meetings</vt:lpstr>
      <vt:lpstr>Questions?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282</cp:revision>
  <cp:lastPrinted>2018-01-02T19:48:27Z</cp:lastPrinted>
  <dcterms:created xsi:type="dcterms:W3CDTF">2014-12-16T20:53:10Z</dcterms:created>
  <dcterms:modified xsi:type="dcterms:W3CDTF">2018-01-02T22:22:08Z</dcterms:modified>
</cp:coreProperties>
</file>