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13"/>
  </p:notesMasterIdLst>
  <p:handoutMasterIdLst>
    <p:handoutMasterId r:id="rId14"/>
  </p:handoutMasterIdLst>
  <p:sldIdLst>
    <p:sldId id="380" r:id="rId4"/>
    <p:sldId id="381" r:id="rId5"/>
    <p:sldId id="382" r:id="rId6"/>
    <p:sldId id="383" r:id="rId7"/>
    <p:sldId id="384" r:id="rId8"/>
    <p:sldId id="385" r:id="rId9"/>
    <p:sldId id="386" r:id="rId10"/>
    <p:sldId id="368" r:id="rId11"/>
    <p:sldId id="369" r:id="rId12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0" autoAdjust="0"/>
    <p:restoredTop sz="98990" autoAdjust="0"/>
  </p:normalViewPr>
  <p:slideViewPr>
    <p:cSldViewPr>
      <p:cViewPr>
        <p:scale>
          <a:sx n="70" d="100"/>
          <a:sy n="70" d="100"/>
        </p:scale>
        <p:origin x="-1230" y="-10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January 9, 2018</a:t>
            </a: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66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NPRR778 is LIVE!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4696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endParaRPr lang="en-US" sz="16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 smtClean="0"/>
              <a:t>Oct </a:t>
            </a:r>
            <a:r>
              <a:rPr lang="en-US" sz="1600" dirty="0"/>
              <a:t>16, 2017</a:t>
            </a:r>
            <a:r>
              <a:rPr lang="en-US" sz="1600" b="0" dirty="0"/>
              <a:t>: ERCOT code uploaded to Retail Market Testing Environment (RMTE) available for ad-hoc testing.</a:t>
            </a:r>
            <a:endParaRPr lang="en-US" sz="800" b="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Oct 19, 2017</a:t>
            </a:r>
            <a:r>
              <a:rPr lang="en-US" sz="1600" b="0" dirty="0"/>
              <a:t>: RMS Workshop – NPRR778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Nov 1, 2017</a:t>
            </a:r>
            <a:r>
              <a:rPr lang="en-US" sz="1600" b="0" dirty="0"/>
              <a:t>: Market Notice to include Testing Details; Kick-Off Call reminder; End-to-End coordinated testing sign up </a:t>
            </a:r>
            <a:r>
              <a:rPr lang="en-US" sz="1600" b="0" dirty="0" smtClean="0"/>
              <a:t>reminder</a:t>
            </a:r>
            <a:endParaRPr lang="en-US" sz="800" b="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Nov 10, 2017: End-to-End coordinated testing sign up </a:t>
            </a:r>
            <a:r>
              <a:rPr lang="en-US" sz="1600" dirty="0" smtClean="0"/>
              <a:t>deadline</a:t>
            </a:r>
            <a:endParaRPr lang="en-US" sz="800" b="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Nov 15, 2017: NPRR778 Testing Kick-Off Call </a:t>
            </a:r>
            <a:endParaRPr lang="en-US" sz="16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 smtClean="0"/>
              <a:t>Nov 27, 2017: Technical Testing Call (Testers only</a:t>
            </a:r>
            <a:r>
              <a:rPr lang="en-US" sz="1600" dirty="0" smtClean="0"/>
              <a:t>)</a:t>
            </a:r>
            <a:endParaRPr lang="en-US" sz="800" b="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/>
              <a:t>Nov </a:t>
            </a:r>
            <a:r>
              <a:rPr lang="en-US" sz="1600" dirty="0"/>
              <a:t>20 – Dec 7, 2017: End-to-End </a:t>
            </a:r>
            <a:r>
              <a:rPr lang="en-US" sz="1600" dirty="0" smtClean="0"/>
              <a:t>testing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Dec </a:t>
            </a:r>
            <a:r>
              <a:rPr lang="en-US" sz="1600" dirty="0" smtClean="0"/>
              <a:t>10</a:t>
            </a:r>
            <a:r>
              <a:rPr lang="en-US" sz="1600" dirty="0"/>
              <a:t>, 2017: NPRR778/RMGRR139 </a:t>
            </a:r>
            <a:r>
              <a:rPr lang="en-US" sz="1600" dirty="0" smtClean="0"/>
              <a:t>Go-Live (complete)</a:t>
            </a:r>
            <a:r>
              <a:rPr lang="en-US" sz="1600" b="0" dirty="0"/>
              <a:t/>
            </a:r>
            <a:br>
              <a:rPr lang="en-US" sz="1600" b="0" dirty="0"/>
            </a:br>
            <a:endParaRPr lang="en-US" sz="800" b="0" dirty="0"/>
          </a:p>
          <a:p>
            <a:pPr>
              <a:buNone/>
            </a:pPr>
            <a:endParaRPr lang="en-US" sz="800" b="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B050"/>
                </a:solidFill>
              </a:rPr>
              <a:t>Feb 1, 2018</a:t>
            </a:r>
            <a:r>
              <a:rPr lang="en-US" sz="1600" b="0" dirty="0">
                <a:solidFill>
                  <a:srgbClr val="00B050"/>
                </a:solidFill>
              </a:rPr>
              <a:t>: </a:t>
            </a:r>
            <a:r>
              <a:rPr lang="en-US" sz="1600" dirty="0">
                <a:solidFill>
                  <a:srgbClr val="00B050"/>
                </a:solidFill>
              </a:rPr>
              <a:t>Market Notice to remind MPs that TDSPs will cease support of daily use of MarkeTrak Cancel w/ Approval on March 1, </a:t>
            </a:r>
            <a:r>
              <a:rPr lang="en-US" sz="1600" dirty="0" smtClean="0">
                <a:solidFill>
                  <a:srgbClr val="00B050"/>
                </a:solidFill>
              </a:rPr>
              <a:t>2018</a:t>
            </a:r>
          </a:p>
          <a:p>
            <a:pPr>
              <a:buNone/>
            </a:pPr>
            <a:endParaRPr lang="en-US" sz="800" dirty="0">
              <a:solidFill>
                <a:srgbClr val="00B0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B050"/>
                </a:solidFill>
              </a:rPr>
              <a:t>Mar 1, 2018: TDSPs to cease support of daily use of MarkeTrak </a:t>
            </a:r>
            <a:r>
              <a:rPr lang="en-US" sz="1600" dirty="0" smtClean="0">
                <a:solidFill>
                  <a:srgbClr val="00B050"/>
                </a:solidFill>
              </a:rPr>
              <a:t/>
            </a:r>
            <a:br>
              <a:rPr lang="en-US" sz="1600" dirty="0" smtClean="0">
                <a:solidFill>
                  <a:srgbClr val="00B050"/>
                </a:solidFill>
              </a:rPr>
            </a:br>
            <a:r>
              <a:rPr lang="en-US" sz="1600" dirty="0" smtClean="0">
                <a:solidFill>
                  <a:srgbClr val="00B050"/>
                </a:solidFill>
              </a:rPr>
              <a:t>Cancel </a:t>
            </a:r>
            <a:r>
              <a:rPr lang="en-US" sz="1600" dirty="0">
                <a:solidFill>
                  <a:srgbClr val="00B050"/>
                </a:solidFill>
              </a:rPr>
              <a:t>w/ </a:t>
            </a:r>
            <a:r>
              <a:rPr lang="en-US" sz="1600" dirty="0" smtClean="0">
                <a:solidFill>
                  <a:srgbClr val="00B050"/>
                </a:solidFill>
              </a:rPr>
              <a:t>Approval</a:t>
            </a:r>
            <a:endParaRPr lang="en-US" sz="1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14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2017 TDTMS Accomplishments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51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Calibri"/>
                <a:ea typeface="Calibri"/>
                <a:cs typeface="Times New Roman"/>
              </a:rPr>
              <a:t>Support Texas data transport improvement initiatives and other Retail market projects as needed or directed by RMS.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endParaRPr lang="en-US" sz="8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r>
              <a:rPr lang="en-US" sz="20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Championed 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and supported NPRR778, Modifications to Date Change and Cancellation Evaluation Window through ERCOT stakeholder process.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Conducted Workshop, Kick-Off Call and Technical Testing Coordination Call to ensure testing participants had successful implementation of NPRR778.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Facilitated coordinated end-to-end NPRR778 market testing efforts to ensure CRs, ERCOT and TDSPs have accurately implemented system and code changes.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"/>
            </a:pPr>
            <a:endParaRPr lang="en-US" sz="3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"/>
            </a:pPr>
            <a:r>
              <a:rPr lang="en-US" sz="20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Served 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as forum for discussion and Q&amp;A for ERCOT’s Digital Certificate Download Process changes.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478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2017 TDTMS Accomplishments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418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lvl="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en-US" sz="2000" dirty="0" smtClean="0">
                <a:latin typeface="Calibri"/>
                <a:ea typeface="Calibri"/>
                <a:cs typeface="Times New Roman"/>
              </a:rPr>
              <a:t>Support </a:t>
            </a:r>
            <a:r>
              <a:rPr lang="en-US" sz="2000" dirty="0">
                <a:latin typeface="Calibri"/>
                <a:ea typeface="Calibri"/>
                <a:cs typeface="Times New Roman"/>
              </a:rPr>
              <a:t>initiatives related to MarkeTrak system and process enhancements and update documentation as needed.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endParaRPr lang="en-US" sz="8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r>
              <a:rPr lang="en-US" sz="20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Supported 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implementation of MarkeTrak Upgrade and increased visibility for MPs by facilitating market-wide WebEx Demo and Q&amp;A.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endParaRPr lang="en-US" sz="8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r>
              <a:rPr lang="en-US" sz="20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Drafted 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RMGRR to clarify how to cancel a scheduled Move-In or Move-Out Request during an extended unplanned system outage.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1">
              <a:spcBef>
                <a:spcPts val="0"/>
              </a:spcBef>
              <a:spcAft>
                <a:spcPts val="1000"/>
              </a:spcAft>
              <a:buFont typeface="Wingdings"/>
              <a:buChar char=""/>
            </a:pPr>
            <a:endParaRPr lang="en-US" sz="1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"/>
            </a:pPr>
            <a:r>
              <a:rPr lang="en-US" sz="20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Performed 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MarkeTrak Subtypes Analysis for: Rescission, Switch Hold Removal, Usage/Billing Missing, &amp; Missing Enrollment. Reported analysis results to RMS and will continue to perform annual exercise every June.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742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2017 TDTMS Accomplishments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4397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lvl="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2000" dirty="0">
                <a:latin typeface="Calibri"/>
                <a:ea typeface="Calibri"/>
                <a:cs typeface="Times New Roman"/>
              </a:rPr>
              <a:t>Continue joint efforts with other Retail market working groups to provide ERCOT with subject matter expertise for implementation of SCR786, Retail Market Test Environment.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endParaRPr lang="en-US" sz="8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r>
              <a:rPr lang="en-US" sz="20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Developed 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and memorialized Retail Market Testing Environment processes by finalizing the Retail Market Testing Environment User Guide to support end-users of the Retail Market Testing Environment.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 Created SCR786 “Lessons Learned” documentation to capture best practices for future similar projects.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"/>
            </a:pPr>
            <a:endParaRPr lang="en-US" sz="8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"/>
            </a:pPr>
            <a:r>
              <a:rPr lang="en-US" sz="20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Worked 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with TXSET to develop NPRR778 Test Scripts for Move-In Cancel, Move-In Date Change, Move-Out Cancel, Move-Out Date Change, &amp; Switch Cancel</a:t>
            </a:r>
            <a:r>
              <a:rPr lang="en-US" sz="20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.</a:t>
            </a:r>
            <a:endParaRPr lang="en-US" sz="20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387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2017 TDTMS Accomplishments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04800" y="1104371"/>
            <a:ext cx="8686800" cy="5317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en-US" sz="1800" dirty="0">
                <a:latin typeface="Calibri"/>
                <a:ea typeface="Calibri"/>
                <a:cs typeface="Times New Roman"/>
              </a:rPr>
              <a:t>Perform annual review of the Retail Market Services SLA and work with ERCOT to evaluate and implement any potential changes, as needed.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Completed annual review of Retail Market Services SLA.</a:t>
            </a:r>
            <a:endParaRPr lang="en-US" sz="18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r>
              <a:rPr lang="en-US" sz="18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Suggested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modifications to MarkeTrak API Metrics which were adopted by RMS for the 2018 Retail SLA.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en-US" sz="1800" dirty="0">
                <a:latin typeface="Calibri"/>
                <a:ea typeface="Calibri"/>
                <a:cs typeface="Times New Roman"/>
              </a:rPr>
              <a:t>Monitor the quarterly ERCOT Retail Market Performance Measures reported by ERCOT to the PUCT and serve as a forum for Market Participants to raise questions and/or issues related to the metrics reported.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Reviewed quarterly Performance Measures for 2017 – will continue to serve as a forum for Market Participants to raise issues or questions related to the ERCOT Retail Market Performance Measures.</a:t>
            </a:r>
            <a:endParaRPr lang="en-US" sz="1800" dirty="0"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en-US" sz="1800" dirty="0">
                <a:latin typeface="Calibri"/>
                <a:ea typeface="Calibri"/>
                <a:cs typeface="Times New Roman"/>
              </a:rPr>
              <a:t>Work with ERCOT and Market Participants to address and resolve technical connectivity issues and ensure market impacts for NAESB outages are </a:t>
            </a:r>
            <a:r>
              <a:rPr lang="en-US" sz="1800" dirty="0">
                <a:latin typeface="Calibri"/>
                <a:ea typeface="Calibri"/>
                <a:cs typeface="Times New Roman"/>
              </a:rPr>
              <a:t>minimal.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Discussed the 2018 ERCOT System Change Roadmap to address Market Participant questions, issues and concerns related to the ERCOT NAESB upgrade in 2018.</a:t>
            </a:r>
          </a:p>
        </p:txBody>
      </p:sp>
    </p:spTree>
    <p:extLst>
      <p:ext uri="{BB962C8B-B14F-4D97-AF65-F5344CB8AC3E}">
        <p14:creationId xmlns:p14="http://schemas.microsoft.com/office/powerpoint/2010/main" val="370347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2017 TDTMS Accomplishments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398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lvl="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</a:pPr>
            <a:r>
              <a:rPr lang="en-US" sz="2000" dirty="0">
                <a:latin typeface="Calibri"/>
                <a:ea typeface="Calibri"/>
                <a:cs typeface="Times New Roman"/>
              </a:rPr>
              <a:t>Support ERCOT resolution efforts in addressing each outage and/or degradation of service experienced and provided findings to RMS.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Complete – continue to support ERCOT resolution efforts in addressing each outage and/or degradation of service and provide findings to RMS.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</a:pPr>
            <a:endParaRPr lang="en-US" sz="2000" dirty="0" smtClean="0"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</a:pPr>
            <a:r>
              <a:rPr lang="en-US" sz="2000" dirty="0" smtClean="0">
                <a:latin typeface="Calibri"/>
                <a:ea typeface="Calibri"/>
                <a:cs typeface="Times New Roman"/>
              </a:rPr>
              <a:t>Continue </a:t>
            </a:r>
            <a:r>
              <a:rPr lang="en-US" sz="2000" dirty="0">
                <a:latin typeface="Calibri"/>
                <a:ea typeface="Calibri"/>
                <a:cs typeface="Times New Roman"/>
              </a:rPr>
              <a:t>participation in NAESB meetings, as needed, in an effort to ensure Texas retail market requirements are included in future NAESB EDM version releases.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"/>
            </a:pP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Complete – TDTMS attendees continue to participate in NAESB meetings and report back any potential, upcoming changes.</a:t>
            </a:r>
          </a:p>
        </p:txBody>
      </p:sp>
    </p:spTree>
    <p:extLst>
      <p:ext uri="{BB962C8B-B14F-4D97-AF65-F5344CB8AC3E}">
        <p14:creationId xmlns:p14="http://schemas.microsoft.com/office/powerpoint/2010/main" val="154630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630960" y="1943959"/>
            <a:ext cx="8001000" cy="287386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Meeting: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January 24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 9:30am</a:t>
            </a:r>
            <a:endParaRPr lang="en-US" altLang="en-US" sz="18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i="1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In-person @ ERCOT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r>
              <a:rPr lang="en-US" altLang="en-US" sz="1800" dirty="0" smtClean="0">
                <a:solidFill>
                  <a:srgbClr val="000000"/>
                </a:solidFill>
              </a:rPr>
              <a:t/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r>
              <a:rPr lang="en-US" altLang="en-US" sz="1800" dirty="0" smtClean="0">
                <a:solidFill>
                  <a:srgbClr val="000000"/>
                </a:solidFill>
              </a:rPr>
              <a:t>(WebEx available)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050" dirty="0" smtClean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630960" y="3928581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20995</TotalTime>
  <Words>697</Words>
  <Application>Microsoft Office PowerPoint</Application>
  <PresentationFormat>On-screen Show (4:3)</PresentationFormat>
  <Paragraphs>74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AEP</cp:lastModifiedBy>
  <cp:revision>1050</cp:revision>
  <cp:lastPrinted>2002-09-24T18:27:58Z</cp:lastPrinted>
  <dcterms:created xsi:type="dcterms:W3CDTF">2002-07-29T21:45:07Z</dcterms:created>
  <dcterms:modified xsi:type="dcterms:W3CDTF">2018-01-03T17:31:52Z</dcterms:modified>
</cp:coreProperties>
</file>