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63" r:id="rId2"/>
    <p:sldMasterId id="2147483676" r:id="rId3"/>
  </p:sldMasterIdLst>
  <p:notesMasterIdLst>
    <p:notesMasterId r:id="rId13"/>
  </p:notesMasterIdLst>
  <p:handoutMasterIdLst>
    <p:handoutMasterId r:id="rId14"/>
  </p:handoutMasterIdLst>
  <p:sldIdLst>
    <p:sldId id="380" r:id="rId4"/>
    <p:sldId id="381" r:id="rId5"/>
    <p:sldId id="382" r:id="rId6"/>
    <p:sldId id="383" r:id="rId7"/>
    <p:sldId id="384" r:id="rId8"/>
    <p:sldId id="385" r:id="rId9"/>
    <p:sldId id="386" r:id="rId10"/>
    <p:sldId id="368" r:id="rId11"/>
    <p:sldId id="369" r:id="rId12"/>
  </p:sldIdLst>
  <p:sldSz cx="9144000" cy="6858000" type="screen4x3"/>
  <p:notesSz cx="6858000" cy="9180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3300"/>
    <a:srgbClr val="EAEAEA"/>
    <a:srgbClr val="008000"/>
    <a:srgbClr val="000099"/>
    <a:srgbClr val="FFFF66"/>
    <a:srgbClr val="006666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0" autoAdjust="0"/>
    <p:restoredTop sz="98990" autoAdjust="0"/>
  </p:normalViewPr>
  <p:slideViewPr>
    <p:cSldViewPr>
      <p:cViewPr>
        <p:scale>
          <a:sx n="70" d="100"/>
          <a:sy n="70" d="100"/>
        </p:scale>
        <p:origin x="-1230" y="-103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720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>
            <a:lvl1pPr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338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21725"/>
            <a:ext cx="29733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b" anchorCtr="0" compatLnSpc="1">
            <a:prstTxWarp prst="textNoShape">
              <a:avLst/>
            </a:prstTxWarp>
          </a:bodyPr>
          <a:lstStyle>
            <a:lvl1pPr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21725"/>
            <a:ext cx="297338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 b="0"/>
            </a:lvl1pPr>
          </a:lstStyle>
          <a:p>
            <a:pPr>
              <a:defRPr/>
            </a:pPr>
            <a:fld id="{AC59E325-52FC-4B5A-9149-BF9BB67BD6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4838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>
            <a:lvl1pPr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338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8238" y="687388"/>
            <a:ext cx="4592637" cy="3444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60863"/>
            <a:ext cx="5029200" cy="413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21725"/>
            <a:ext cx="29733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b" anchorCtr="0" compatLnSpc="1">
            <a:prstTxWarp prst="textNoShape">
              <a:avLst/>
            </a:prstTxWarp>
          </a:bodyPr>
          <a:lstStyle>
            <a:lvl1pPr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21725"/>
            <a:ext cx="297338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 b="0"/>
            </a:lvl1pPr>
          </a:lstStyle>
          <a:p>
            <a:pPr>
              <a:defRPr/>
            </a:pPr>
            <a:fld id="{38245C1E-786B-4B6C-9B8F-AD2DE3CCAC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3205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07D394A-84D6-47DE-BE59-6A4F6CB23A23}" type="slidenum">
              <a:rPr lang="en-US" altLang="en-US">
                <a:solidFill>
                  <a:srgbClr val="000000"/>
                </a:solidFill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6CDBE-B8B6-490F-A5A5-8B3CBF3B3E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874592"/>
      </p:ext>
    </p:extLst>
  </p:cSld>
  <p:clrMapOvr>
    <a:masterClrMapping/>
  </p:clrMapOvr>
  <p:transition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50F3C-01A0-4D9F-924D-BD93A4DB62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458654"/>
      </p:ext>
    </p:extLst>
  </p:cSld>
  <p:clrMapOvr>
    <a:masterClrMapping/>
  </p:clrMapOvr>
  <p:transition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42106-6161-4A75-AFB2-6ACEAE3FE1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792707"/>
      </p:ext>
    </p:extLst>
  </p:cSld>
  <p:clrMapOvr>
    <a:masterClrMapping/>
  </p:clrMapOvr>
  <p:transition>
    <p:zoom dir="in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4FC583-0679-4513-B57F-E70492631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8448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4A082-DAFD-469A-BCF1-753A40DBAF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5853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EA6590-0B45-4A28-891C-BBA111C6B1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8900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3EA22-1120-4C43-9C19-08778E8B69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5581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39926-67CD-4DEA-94B6-58D05F2EB4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1516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AA58F-D44F-41E8-9FAA-B588D22F61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1647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4502E-91A8-4528-A829-9031CF3AFF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1995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4F5F6-E3E3-4A6F-81BC-D600EAA2A8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54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6DD851-62C6-4FF1-BB56-7EB595208C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994771"/>
      </p:ext>
    </p:extLst>
  </p:cSld>
  <p:clrMapOvr>
    <a:masterClrMapping/>
  </p:clrMapOvr>
  <p:transition>
    <p:zoom dir="in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BCC024-4D37-4BD0-95C9-45B741A04F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3360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71136-6107-4C1D-BD30-A73A0AE57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1854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8B7FC-4ED9-4837-AC46-DF263E928E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0467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C73F8-1E3B-47D7-9760-263BA84F59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9232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5F4670-5DBD-4008-92E7-E19F0BEB3F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0073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E9479-8F82-4118-BFCC-1F40E2934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560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5CA08-318B-4F92-9492-5B6B4221DB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7208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C3DDD-ED95-46B8-866E-6F4836A13B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6306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508D7-BA96-4A66-BD03-0CBBAD118D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7633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8BA748-1F16-4BFC-9C49-1FCF25EB6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479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AA0EF-0C73-43B5-9078-F55A1D4F8D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260854"/>
      </p:ext>
    </p:extLst>
  </p:cSld>
  <p:clrMapOvr>
    <a:masterClrMapping/>
  </p:clrMapOvr>
  <p:transition>
    <p:zoom dir="in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24F9D-8EFC-41BB-8EF5-C1FFB68BE9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1179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C1CAA-C21C-43D8-B1F0-8CF532775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99596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2F7F55-3ABA-4EFD-BE55-E332C295F4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8609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9F65E-61FA-43A7-8F90-91A0AFD896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1418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DB467-09BE-4E5D-B289-08DEC0548B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51270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215C4-7D49-4ADE-A53E-474382352C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66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A93E0-A738-4513-8709-D0688C4B53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030092"/>
      </p:ext>
    </p:extLst>
  </p:cSld>
  <p:clrMapOvr>
    <a:masterClrMapping/>
  </p:clrMapOvr>
  <p:transition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0ACD3-ABDD-4CBC-BBFA-6F9B73C70E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959299"/>
      </p:ext>
    </p:extLst>
  </p:cSld>
  <p:clrMapOvr>
    <a:masterClrMapping/>
  </p:clrMapOvr>
  <p:transition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E20EA-DF52-406A-8674-67B4BDBC78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286669"/>
      </p:ext>
    </p:extLst>
  </p:cSld>
  <p:clrMapOvr>
    <a:masterClrMapping/>
  </p:clrMapOvr>
  <p:transition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B2733-2904-4451-9A16-670D5F93B0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157466"/>
      </p:ext>
    </p:extLst>
  </p:cSld>
  <p:clrMapOvr>
    <a:masterClrMapping/>
  </p:clrMapOvr>
  <p:transition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576C29-5FB5-46A5-A5A4-DFC7E13482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583454"/>
      </p:ext>
    </p:extLst>
  </p:cSld>
  <p:clrMapOvr>
    <a:masterClrMapping/>
  </p:clrMapOvr>
  <p:transition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025CA-A408-4646-A837-9C8F18050C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893359"/>
      </p:ext>
    </p:extLst>
  </p:cSld>
  <p:clrMapOvr>
    <a:masterClrMapping/>
  </p:clrMapOvr>
  <p:transition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637"/>
          <a:stretch>
            <a:fillRect/>
          </a:stretch>
        </p:blipFill>
        <p:spPr bwMode="auto">
          <a:xfrm>
            <a:off x="6057900" y="0"/>
            <a:ext cx="3086100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953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53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53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fld id="{7DAE339E-26AF-4780-A609-BC007EC854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Rectangle 10"/>
          <p:cNvSpPr>
            <a:spLocks noChangeArrowheads="1"/>
          </p:cNvSpPr>
          <p:nvPr userDrawn="1"/>
        </p:nvSpPr>
        <p:spPr bwMode="auto">
          <a:xfrm>
            <a:off x="381000" y="1219200"/>
            <a:ext cx="8305800" cy="76200"/>
          </a:xfrm>
          <a:prstGeom prst="rect">
            <a:avLst/>
          </a:prstGeom>
          <a:gradFill rotWithShape="0">
            <a:gsLst>
              <a:gs pos="0">
                <a:srgbClr val="00475E"/>
              </a:gs>
              <a:gs pos="100000">
                <a:srgbClr val="0099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204" tIns="39889" rIns="81204" bIns="39889" anchor="ctr"/>
          <a:lstStyle>
            <a:lvl1pPr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US" altLang="en-US" sz="2200" b="0" dirty="0" smtClean="0"/>
          </a:p>
        </p:txBody>
      </p:sp>
      <p:sp>
        <p:nvSpPr>
          <p:cNvPr id="1033" name="WordArt 12"/>
          <p:cNvSpPr>
            <a:spLocks noChangeArrowheads="1" noChangeShapeType="1" noTextEdit="1"/>
          </p:cNvSpPr>
          <p:nvPr userDrawn="1"/>
        </p:nvSpPr>
        <p:spPr bwMode="auto">
          <a:xfrm>
            <a:off x="314325" y="228600"/>
            <a:ext cx="128587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33CC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TDTWG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>
    <p:zoom dir="in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174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b="0"/>
          </a:p>
        </p:txBody>
      </p:sp>
      <p:sp>
        <p:nvSpPr>
          <p:cNvPr id="3174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b="0"/>
          </a:p>
        </p:txBody>
      </p:sp>
      <p:sp>
        <p:nvSpPr>
          <p:cNvPr id="3174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F422D3C7-EA04-4C76-8924-B6B556E97F61}" type="slidenum">
              <a:rPr lang="en-US" b="0"/>
              <a:pPr>
                <a:defRPr/>
              </a:pPr>
              <a:t>‹#›</a:t>
            </a:fld>
            <a:endParaRPr lang="en-US" b="0"/>
          </a:p>
        </p:txBody>
      </p:sp>
      <p:pic>
        <p:nvPicPr>
          <p:cNvPr id="2055" name="Picture 7" descr="Copy of Ercot Logo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76200"/>
            <a:ext cx="1752600" cy="94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6" name="Line 8"/>
          <p:cNvSpPr>
            <a:spLocks noChangeShapeType="1"/>
          </p:cNvSpPr>
          <p:nvPr userDrawn="1">
            <p:custDataLst>
              <p:tags r:id="rId14"/>
            </p:custDataLst>
          </p:nvPr>
        </p:nvSpPr>
        <p:spPr bwMode="auto">
          <a:xfrm flipV="1">
            <a:off x="0" y="981075"/>
            <a:ext cx="9144000" cy="9525"/>
          </a:xfrm>
          <a:prstGeom prst="line">
            <a:avLst/>
          </a:prstGeom>
          <a:noFill/>
          <a:ln w="31750">
            <a:solidFill>
              <a:srgbClr val="0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57" name="Line 9"/>
          <p:cNvSpPr>
            <a:spLocks noChangeShapeType="1"/>
          </p:cNvSpPr>
          <p:nvPr userDrawn="1">
            <p:custDataLst>
              <p:tags r:id="rId15"/>
            </p:custDataLst>
          </p:nvPr>
        </p:nvSpPr>
        <p:spPr bwMode="auto">
          <a:xfrm>
            <a:off x="458788" y="6248400"/>
            <a:ext cx="8226425" cy="0"/>
          </a:xfrm>
          <a:prstGeom prst="line">
            <a:avLst/>
          </a:prstGeom>
          <a:noFill/>
          <a:ln w="12700">
            <a:solidFill>
              <a:srgbClr val="00279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0" smtClean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878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174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b="0"/>
          </a:p>
        </p:txBody>
      </p:sp>
      <p:sp>
        <p:nvSpPr>
          <p:cNvPr id="3174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b="0"/>
          </a:p>
        </p:txBody>
      </p:sp>
      <p:sp>
        <p:nvSpPr>
          <p:cNvPr id="3174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582415EB-9420-4D29-AD2C-62CB4724C165}" type="slidenum">
              <a:rPr lang="en-US" b="0"/>
              <a:pPr>
                <a:defRPr/>
              </a:pPr>
              <a:t>‹#›</a:t>
            </a:fld>
            <a:endParaRPr lang="en-US" b="0"/>
          </a:p>
        </p:txBody>
      </p:sp>
      <p:pic>
        <p:nvPicPr>
          <p:cNvPr id="3079" name="Picture 7" descr="Copy of Ercot Logo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76200"/>
            <a:ext cx="1752600" cy="94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Line 8"/>
          <p:cNvSpPr>
            <a:spLocks noChangeShapeType="1"/>
          </p:cNvSpPr>
          <p:nvPr userDrawn="1">
            <p:custDataLst>
              <p:tags r:id="rId14"/>
            </p:custDataLst>
          </p:nvPr>
        </p:nvSpPr>
        <p:spPr bwMode="auto">
          <a:xfrm flipV="1">
            <a:off x="0" y="981075"/>
            <a:ext cx="9144000" cy="9525"/>
          </a:xfrm>
          <a:prstGeom prst="line">
            <a:avLst/>
          </a:prstGeom>
          <a:noFill/>
          <a:ln w="31750">
            <a:solidFill>
              <a:srgbClr val="0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81" name="Line 9"/>
          <p:cNvSpPr>
            <a:spLocks noChangeShapeType="1"/>
          </p:cNvSpPr>
          <p:nvPr userDrawn="1">
            <p:custDataLst>
              <p:tags r:id="rId15"/>
            </p:custDataLst>
          </p:nvPr>
        </p:nvSpPr>
        <p:spPr bwMode="auto">
          <a:xfrm>
            <a:off x="458788" y="6248400"/>
            <a:ext cx="8226425" cy="0"/>
          </a:xfrm>
          <a:prstGeom prst="line">
            <a:avLst/>
          </a:prstGeom>
          <a:noFill/>
          <a:ln w="12700">
            <a:solidFill>
              <a:srgbClr val="00279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0" smtClean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663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committees/board/tac/rms/tdtms/index.html" TargetMode="External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6248400"/>
            <a:ext cx="2895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3F8BC6B-D245-4D3D-ADD6-8D139605027A}" type="slidenum">
              <a:rPr lang="en-US" altLang="en-US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dirty="0" smtClean="0">
              <a:solidFill>
                <a:srgbClr val="00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543800" cy="4495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36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Texas Data Transport &amp;  MarkeTrak Systems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36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(TDTMS)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n-US" altLang="en-US" b="1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Update to RMS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January 9, 2018</a:t>
            </a:r>
            <a:endParaRPr lang="en-US" altLang="en-US" sz="2400" b="1" dirty="0" smtClean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2400" b="1" dirty="0" smtClean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Jim Lee (AEP) – Chair</a:t>
            </a:r>
            <a:br>
              <a:rPr lang="en-US" altLang="en-US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</a:br>
            <a:r>
              <a:rPr lang="en-US" altLang="en-US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Monica Jones (NRG) – Vice Chair</a:t>
            </a:r>
            <a:endParaRPr lang="en-US" altLang="en-US" sz="2000" b="1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66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ChangeArrowheads="1"/>
          </p:cNvSpPr>
          <p:nvPr/>
        </p:nvSpPr>
        <p:spPr bwMode="auto">
          <a:xfrm>
            <a:off x="65314" y="299992"/>
            <a:ext cx="7391400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300" dirty="0" smtClean="0">
                <a:solidFill>
                  <a:srgbClr val="3D5F5D"/>
                </a:solidFill>
              </a:rPr>
              <a:t>NPRR778 is LIVE!</a:t>
            </a:r>
            <a:endParaRPr lang="en-US" altLang="en-US" sz="2300" dirty="0">
              <a:solidFill>
                <a:srgbClr val="3D5F5D"/>
              </a:solidFill>
            </a:endParaRPr>
          </a:p>
        </p:txBody>
      </p:sp>
      <p:sp>
        <p:nvSpPr>
          <p:cNvPr id="717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0C661EA-23FC-41FC-8F9C-EC53A3E547AF}" type="slidenum">
              <a:rPr lang="en-US" altLang="en-US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>
              <a:solidFill>
                <a:srgbClr val="000000"/>
              </a:solidFill>
            </a:endParaRP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371998" y="1104371"/>
            <a:ext cx="8342312" cy="4696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ü"/>
            </a:pPr>
            <a:endParaRPr lang="en-US" sz="16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1600" dirty="0" smtClean="0"/>
              <a:t>Oct </a:t>
            </a:r>
            <a:r>
              <a:rPr lang="en-US" sz="1600" dirty="0"/>
              <a:t>16, 2017</a:t>
            </a:r>
            <a:r>
              <a:rPr lang="en-US" sz="1600" b="0" dirty="0"/>
              <a:t>: ERCOT code uploaded to Retail Market Testing Environment (RMTE) available for ad-hoc testing.</a:t>
            </a:r>
            <a:endParaRPr lang="en-US" sz="800" b="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1600" dirty="0"/>
              <a:t>Oct 19, 2017</a:t>
            </a:r>
            <a:r>
              <a:rPr lang="en-US" sz="1600" b="0" dirty="0"/>
              <a:t>: RMS Workshop – NPRR778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1600" dirty="0"/>
              <a:t>Nov 1, 2017</a:t>
            </a:r>
            <a:r>
              <a:rPr lang="en-US" sz="1600" b="0" dirty="0"/>
              <a:t>: Market Notice to include Testing Details; Kick-Off Call reminder; End-to-End coordinated testing sign up </a:t>
            </a:r>
            <a:r>
              <a:rPr lang="en-US" sz="1600" b="0" dirty="0" smtClean="0"/>
              <a:t>reminder</a:t>
            </a:r>
            <a:endParaRPr lang="en-US" sz="800" b="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1600" dirty="0"/>
              <a:t>Nov 10, 2017: End-to-End coordinated testing sign up </a:t>
            </a:r>
            <a:r>
              <a:rPr lang="en-US" sz="1600" dirty="0" smtClean="0"/>
              <a:t>deadline</a:t>
            </a:r>
            <a:endParaRPr lang="en-US" sz="800" b="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1600" dirty="0"/>
              <a:t>Nov 15, 2017: NPRR778 Testing Kick-Off Call </a:t>
            </a:r>
            <a:endParaRPr lang="en-US" sz="16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1600" dirty="0" smtClean="0"/>
              <a:t>Nov 27, 2017: Technical Testing Call (Testers only</a:t>
            </a:r>
            <a:r>
              <a:rPr lang="en-US" sz="1600" dirty="0" smtClean="0"/>
              <a:t>)</a:t>
            </a:r>
            <a:endParaRPr lang="en-US" sz="800" b="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dirty="0"/>
              <a:t>Nov </a:t>
            </a:r>
            <a:r>
              <a:rPr lang="en-US" sz="1600" dirty="0"/>
              <a:t>20 – Dec 7, 2017: End-to-End </a:t>
            </a:r>
            <a:r>
              <a:rPr lang="en-US" sz="1600" dirty="0" smtClean="0"/>
              <a:t>testing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dirty="0" smtClean="0"/>
              <a:t>Dec </a:t>
            </a:r>
            <a:r>
              <a:rPr lang="en-US" sz="1600" dirty="0" smtClean="0"/>
              <a:t>10</a:t>
            </a:r>
            <a:r>
              <a:rPr lang="en-US" sz="1600" dirty="0"/>
              <a:t>, 2017: NPRR778/RMGRR139 </a:t>
            </a:r>
            <a:r>
              <a:rPr lang="en-US" sz="1600" dirty="0" smtClean="0"/>
              <a:t>Go-Live (complete)</a:t>
            </a:r>
            <a:r>
              <a:rPr lang="en-US" sz="1600" b="0" dirty="0"/>
              <a:t/>
            </a:r>
            <a:br>
              <a:rPr lang="en-US" sz="1600" b="0" dirty="0"/>
            </a:br>
            <a:endParaRPr lang="en-US" sz="800" b="0" dirty="0"/>
          </a:p>
          <a:p>
            <a:pPr>
              <a:buNone/>
            </a:pPr>
            <a:endParaRPr lang="en-US" sz="800" b="0" dirty="0">
              <a:solidFill>
                <a:srgbClr val="FF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rgbClr val="00B050"/>
                </a:solidFill>
              </a:rPr>
              <a:t>Feb 1, 2018</a:t>
            </a:r>
            <a:r>
              <a:rPr lang="en-US" sz="1600" b="0" dirty="0">
                <a:solidFill>
                  <a:srgbClr val="00B050"/>
                </a:solidFill>
              </a:rPr>
              <a:t>: </a:t>
            </a:r>
            <a:r>
              <a:rPr lang="en-US" sz="1600" dirty="0">
                <a:solidFill>
                  <a:srgbClr val="00B050"/>
                </a:solidFill>
              </a:rPr>
              <a:t>Market Notice to remind MPs that TDSPs will cease support of daily use of MarkeTrak Cancel w/ Approval on March 1, </a:t>
            </a:r>
            <a:r>
              <a:rPr lang="en-US" sz="1600" dirty="0" smtClean="0">
                <a:solidFill>
                  <a:srgbClr val="00B050"/>
                </a:solidFill>
              </a:rPr>
              <a:t>2018</a:t>
            </a:r>
          </a:p>
          <a:p>
            <a:pPr>
              <a:buNone/>
            </a:pPr>
            <a:endParaRPr lang="en-US" sz="800" dirty="0">
              <a:solidFill>
                <a:srgbClr val="00B05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rgbClr val="00B050"/>
                </a:solidFill>
              </a:rPr>
              <a:t>Mar 1, 2018: TDSPs to cease support of daily use of MarkeTrak </a:t>
            </a:r>
            <a:r>
              <a:rPr lang="en-US" sz="1600" dirty="0" smtClean="0">
                <a:solidFill>
                  <a:srgbClr val="00B050"/>
                </a:solidFill>
              </a:rPr>
              <a:t/>
            </a:r>
            <a:br>
              <a:rPr lang="en-US" sz="1600" dirty="0" smtClean="0">
                <a:solidFill>
                  <a:srgbClr val="00B050"/>
                </a:solidFill>
              </a:rPr>
            </a:br>
            <a:r>
              <a:rPr lang="en-US" sz="1600" dirty="0" smtClean="0">
                <a:solidFill>
                  <a:srgbClr val="00B050"/>
                </a:solidFill>
              </a:rPr>
              <a:t>Cancel </a:t>
            </a:r>
            <a:r>
              <a:rPr lang="en-US" sz="1600" dirty="0">
                <a:solidFill>
                  <a:srgbClr val="00B050"/>
                </a:solidFill>
              </a:rPr>
              <a:t>w/ </a:t>
            </a:r>
            <a:r>
              <a:rPr lang="en-US" sz="1600" dirty="0" smtClean="0">
                <a:solidFill>
                  <a:srgbClr val="00B050"/>
                </a:solidFill>
              </a:rPr>
              <a:t>Approval</a:t>
            </a:r>
            <a:endParaRPr lang="en-US" sz="1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14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ChangeArrowheads="1"/>
          </p:cNvSpPr>
          <p:nvPr/>
        </p:nvSpPr>
        <p:spPr bwMode="auto">
          <a:xfrm>
            <a:off x="65314" y="299992"/>
            <a:ext cx="7391400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300" dirty="0" smtClean="0">
                <a:solidFill>
                  <a:srgbClr val="3D5F5D"/>
                </a:solidFill>
              </a:rPr>
              <a:t>2017 TDTMS Accomplishments</a:t>
            </a:r>
            <a:endParaRPr lang="en-US" altLang="en-US" sz="2300" dirty="0">
              <a:solidFill>
                <a:srgbClr val="3D5F5D"/>
              </a:solidFill>
            </a:endParaRPr>
          </a:p>
        </p:txBody>
      </p:sp>
      <p:sp>
        <p:nvSpPr>
          <p:cNvPr id="717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0C661EA-23FC-41FC-8F9C-EC53A3E547AF}" type="slidenum">
              <a:rPr lang="en-US" altLang="en-US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smtClean="0">
              <a:solidFill>
                <a:srgbClr val="000000"/>
              </a:solidFill>
            </a:endParaRP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371998" y="1104371"/>
            <a:ext cx="8342312" cy="510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latin typeface="Calibri"/>
                <a:ea typeface="Calibri"/>
                <a:cs typeface="Times New Roman"/>
              </a:rPr>
              <a:t>Support Texas data transport improvement initiatives and other Retail market projects as needed or directed by RMS.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"/>
            </a:pPr>
            <a:endParaRPr lang="en-US" sz="800" dirty="0" smtClean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"/>
            </a:pPr>
            <a:r>
              <a:rPr lang="en-US" sz="2000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Championed </a:t>
            </a:r>
            <a:r>
              <a:rPr lang="en-US" sz="2000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and supported NPRR778, Modifications to Date Change and Cancellation Evaluation Window through ERCOT stakeholder process.</a:t>
            </a:r>
            <a:endParaRPr lang="en-US" sz="2000" dirty="0">
              <a:latin typeface="Calibri"/>
              <a:ea typeface="Calibri"/>
              <a:cs typeface="Times New Roman"/>
            </a:endParaRPr>
          </a:p>
          <a:p>
            <a:pPr lvl="2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"/>
            </a:pPr>
            <a:r>
              <a:rPr lang="en-US" sz="2000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 Conducted Workshop, Kick-Off Call and Technical Testing Coordination Call to ensure testing participants had successful implementation of NPRR778.</a:t>
            </a:r>
            <a:endParaRPr lang="en-US" sz="2000" dirty="0">
              <a:latin typeface="Calibri"/>
              <a:ea typeface="Calibri"/>
              <a:cs typeface="Times New Roman"/>
            </a:endParaRPr>
          </a:p>
          <a:p>
            <a:pPr lvl="2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"/>
            </a:pPr>
            <a:r>
              <a:rPr lang="en-US" sz="2000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 Facilitated coordinated end-to-end NPRR778 market testing efforts to ensure CRs, ERCOT and TDSPs have accurately implemented system and code changes.</a:t>
            </a:r>
            <a:endParaRPr lang="en-US" sz="2000" dirty="0">
              <a:latin typeface="Calibri"/>
              <a:ea typeface="Calibri"/>
              <a:cs typeface="Times New Roman"/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/>
              <a:buChar char=""/>
            </a:pPr>
            <a:endParaRPr lang="en-US" sz="300" dirty="0" smtClean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/>
              <a:buChar char=""/>
            </a:pPr>
            <a:r>
              <a:rPr lang="en-US" sz="2000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Served </a:t>
            </a:r>
            <a:r>
              <a:rPr lang="en-US" sz="2000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as forum for discussion and Q&amp;A for ERCOT’s Digital Certificate Download Process changes.</a:t>
            </a:r>
            <a:endParaRPr lang="en-US" sz="20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8478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ChangeArrowheads="1"/>
          </p:cNvSpPr>
          <p:nvPr/>
        </p:nvSpPr>
        <p:spPr bwMode="auto">
          <a:xfrm>
            <a:off x="65314" y="299992"/>
            <a:ext cx="7391400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300" dirty="0" smtClean="0">
                <a:solidFill>
                  <a:srgbClr val="3D5F5D"/>
                </a:solidFill>
              </a:rPr>
              <a:t>2017 TDTMS Accomplishments</a:t>
            </a:r>
            <a:endParaRPr lang="en-US" altLang="en-US" sz="2300" dirty="0">
              <a:solidFill>
                <a:srgbClr val="3D5F5D"/>
              </a:solidFill>
            </a:endParaRPr>
          </a:p>
        </p:txBody>
      </p:sp>
      <p:sp>
        <p:nvSpPr>
          <p:cNvPr id="717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0C661EA-23FC-41FC-8F9C-EC53A3E547AF}" type="slidenum">
              <a:rPr lang="en-US" altLang="en-US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smtClean="0">
              <a:solidFill>
                <a:srgbClr val="000000"/>
              </a:solidFill>
            </a:endParaRP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371998" y="1104371"/>
            <a:ext cx="8342312" cy="4184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marR="0" lvl="0" indent="-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2"/>
            </a:pPr>
            <a:r>
              <a:rPr lang="en-US" sz="2000" dirty="0" smtClean="0">
                <a:latin typeface="Calibri"/>
                <a:ea typeface="Calibri"/>
                <a:cs typeface="Times New Roman"/>
              </a:rPr>
              <a:t>Support </a:t>
            </a:r>
            <a:r>
              <a:rPr lang="en-US" sz="2000" dirty="0">
                <a:latin typeface="Calibri"/>
                <a:ea typeface="Calibri"/>
                <a:cs typeface="Times New Roman"/>
              </a:rPr>
              <a:t>initiatives related to MarkeTrak system and process enhancements and update documentation as needed.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"/>
            </a:pPr>
            <a:endParaRPr lang="en-US" sz="800" dirty="0" smtClean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"/>
            </a:pPr>
            <a:r>
              <a:rPr lang="en-US" sz="2000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Supported </a:t>
            </a:r>
            <a:r>
              <a:rPr lang="en-US" sz="2000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implementation of MarkeTrak Upgrade and increased visibility for MPs by facilitating market-wide WebEx Demo and Q&amp;A.</a:t>
            </a:r>
            <a:endParaRPr lang="en-US" sz="2000" dirty="0">
              <a:latin typeface="Calibri"/>
              <a:ea typeface="Calibri"/>
              <a:cs typeface="Times New Roman"/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"/>
            </a:pPr>
            <a:endParaRPr lang="en-US" sz="800" dirty="0" smtClean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"/>
            </a:pPr>
            <a:r>
              <a:rPr lang="en-US" sz="2000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Drafted </a:t>
            </a:r>
            <a:r>
              <a:rPr lang="en-US" sz="2000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RMGRR to clarify how to cancel a scheduled Move-In or Move-Out Request during an extended unplanned system outage.</a:t>
            </a:r>
            <a:endParaRPr lang="en-US" sz="2000" dirty="0">
              <a:latin typeface="Calibri"/>
              <a:ea typeface="Calibri"/>
              <a:cs typeface="Times New Roman"/>
            </a:endParaRPr>
          </a:p>
          <a:p>
            <a:pPr lvl="1">
              <a:spcBef>
                <a:spcPts val="0"/>
              </a:spcBef>
              <a:spcAft>
                <a:spcPts val="1000"/>
              </a:spcAft>
              <a:buFont typeface="Wingdings"/>
              <a:buChar char=""/>
            </a:pPr>
            <a:endParaRPr lang="en-US" sz="100" dirty="0" smtClean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/>
              <a:buChar char=""/>
            </a:pPr>
            <a:r>
              <a:rPr lang="en-US" sz="2000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Performed </a:t>
            </a:r>
            <a:r>
              <a:rPr lang="en-US" sz="2000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MarkeTrak Subtypes Analysis for: Rescission, Switch Hold Removal, Usage/Billing Missing, &amp; Missing Enrollment. Reported analysis results to RMS and will continue to perform annual exercise every June.</a:t>
            </a:r>
            <a:endParaRPr lang="en-US" sz="20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8742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ChangeArrowheads="1"/>
          </p:cNvSpPr>
          <p:nvPr/>
        </p:nvSpPr>
        <p:spPr bwMode="auto">
          <a:xfrm>
            <a:off x="65314" y="299992"/>
            <a:ext cx="7391400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300" dirty="0" smtClean="0">
                <a:solidFill>
                  <a:srgbClr val="3D5F5D"/>
                </a:solidFill>
              </a:rPr>
              <a:t>2017 TDTMS Accomplishments</a:t>
            </a:r>
            <a:endParaRPr lang="en-US" altLang="en-US" sz="2300" dirty="0">
              <a:solidFill>
                <a:srgbClr val="3D5F5D"/>
              </a:solidFill>
            </a:endParaRPr>
          </a:p>
        </p:txBody>
      </p:sp>
      <p:sp>
        <p:nvSpPr>
          <p:cNvPr id="717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0C661EA-23FC-41FC-8F9C-EC53A3E547AF}" type="slidenum">
              <a:rPr lang="en-US" altLang="en-US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smtClean="0">
              <a:solidFill>
                <a:srgbClr val="000000"/>
              </a:solidFill>
            </a:endParaRP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371998" y="1104371"/>
            <a:ext cx="8342312" cy="4397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marR="0" lvl="0" indent="-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</a:pPr>
            <a:r>
              <a:rPr lang="en-US" sz="2000" dirty="0">
                <a:latin typeface="Calibri"/>
                <a:ea typeface="Calibri"/>
                <a:cs typeface="Times New Roman"/>
              </a:rPr>
              <a:t>Continue joint efforts with other Retail market working groups to provide ERCOT with subject matter expertise for implementation of SCR786, Retail Market Test Environment.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"/>
            </a:pPr>
            <a:endParaRPr lang="en-US" sz="800" dirty="0" smtClean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"/>
            </a:pPr>
            <a:r>
              <a:rPr lang="en-US" sz="2000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Developed </a:t>
            </a:r>
            <a:r>
              <a:rPr lang="en-US" sz="2000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and memorialized Retail Market Testing Environment processes by finalizing the Retail Market Testing Environment User Guide to support end-users of the Retail Market Testing Environment.</a:t>
            </a:r>
            <a:endParaRPr lang="en-US" sz="2000" dirty="0">
              <a:latin typeface="Calibri"/>
              <a:ea typeface="Calibri"/>
              <a:cs typeface="Times New Roman"/>
            </a:endParaRPr>
          </a:p>
          <a:p>
            <a:pPr lvl="2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"/>
            </a:pPr>
            <a:r>
              <a:rPr lang="en-US" sz="2000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  Created SCR786 “Lessons Learned” documentation to capture best practices for future similar projects.</a:t>
            </a:r>
            <a:endParaRPr lang="en-US" sz="2000" dirty="0">
              <a:latin typeface="Calibri"/>
              <a:ea typeface="Calibri"/>
              <a:cs typeface="Times New Roman"/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/>
              <a:buChar char=""/>
            </a:pPr>
            <a:endParaRPr lang="en-US" sz="800" dirty="0" smtClean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/>
              <a:buChar char=""/>
            </a:pPr>
            <a:r>
              <a:rPr lang="en-US" sz="2000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Worked </a:t>
            </a:r>
            <a:r>
              <a:rPr lang="en-US" sz="2000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with TXSET to develop NPRR778 Test Scripts for Move-In Cancel, Move-In Date Change, Move-Out Cancel, Move-Out Date Change, &amp; Switch Cancel</a:t>
            </a:r>
            <a:r>
              <a:rPr lang="en-US" sz="2000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.</a:t>
            </a:r>
            <a:endParaRPr lang="en-US" sz="2000" dirty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7387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ChangeArrowheads="1"/>
          </p:cNvSpPr>
          <p:nvPr/>
        </p:nvSpPr>
        <p:spPr bwMode="auto">
          <a:xfrm>
            <a:off x="65314" y="299992"/>
            <a:ext cx="7391400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300" dirty="0" smtClean="0">
                <a:solidFill>
                  <a:srgbClr val="3D5F5D"/>
                </a:solidFill>
              </a:rPr>
              <a:t>2017 TDTMS Accomplishments</a:t>
            </a:r>
            <a:endParaRPr lang="en-US" altLang="en-US" sz="2300" dirty="0">
              <a:solidFill>
                <a:srgbClr val="3D5F5D"/>
              </a:solidFill>
            </a:endParaRPr>
          </a:p>
        </p:txBody>
      </p:sp>
      <p:sp>
        <p:nvSpPr>
          <p:cNvPr id="717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0C661EA-23FC-41FC-8F9C-EC53A3E547AF}" type="slidenum">
              <a:rPr lang="en-US" altLang="en-US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smtClean="0">
              <a:solidFill>
                <a:srgbClr val="000000"/>
              </a:solidFill>
            </a:endParaRP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304800" y="1104371"/>
            <a:ext cx="8686800" cy="5317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4"/>
            </a:pPr>
            <a:r>
              <a:rPr lang="en-US" sz="1800" dirty="0">
                <a:latin typeface="Calibri"/>
                <a:ea typeface="Calibri"/>
                <a:cs typeface="Times New Roman"/>
              </a:rPr>
              <a:t>Perform annual review of the Retail Market Services SLA and work with ERCOT to evaluate and implement any potential changes, as needed.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"/>
            </a:pPr>
            <a:r>
              <a:rPr lang="en-US" sz="1800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Completed annual review of Retail Market Services SLA.</a:t>
            </a:r>
            <a:endParaRPr lang="en-US" sz="1800" dirty="0">
              <a:latin typeface="Calibri"/>
              <a:ea typeface="Calibri"/>
              <a:cs typeface="Times New Roman"/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"/>
            </a:pPr>
            <a:r>
              <a:rPr lang="en-US" sz="1800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Suggested </a:t>
            </a:r>
            <a:r>
              <a:rPr lang="en-US" sz="1800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modifications to MarkeTrak API Metrics which were adopted by RMS for the 2018 Retail SLA.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4"/>
            </a:pPr>
            <a:r>
              <a:rPr lang="en-US" sz="1800" dirty="0">
                <a:latin typeface="Calibri"/>
                <a:ea typeface="Calibri"/>
                <a:cs typeface="Times New Roman"/>
              </a:rPr>
              <a:t>Monitor the quarterly ERCOT Retail Market Performance Measures reported by ERCOT to the PUCT and serve as a forum for Market Participants to raise questions and/or issues related to the metrics reported.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"/>
            </a:pPr>
            <a:r>
              <a:rPr lang="en-US" sz="1800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Reviewed quarterly Performance Measures for 2017 – will continue to serve as a forum for Market Participants to raise issues or questions related to the ERCOT Retail Market Performance Measures.</a:t>
            </a:r>
            <a:endParaRPr lang="en-US" sz="1800" dirty="0">
              <a:latin typeface="Calibri"/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4"/>
            </a:pPr>
            <a:r>
              <a:rPr lang="en-US" sz="1800" dirty="0">
                <a:latin typeface="Calibri"/>
                <a:ea typeface="Calibri"/>
                <a:cs typeface="Times New Roman"/>
              </a:rPr>
              <a:t>Work with ERCOT and Market Participants to address and resolve technical connectivity issues and ensure market impacts for NAESB outages are </a:t>
            </a:r>
            <a:r>
              <a:rPr lang="en-US" sz="1800" dirty="0">
                <a:latin typeface="Calibri"/>
                <a:ea typeface="Calibri"/>
                <a:cs typeface="Times New Roman"/>
              </a:rPr>
              <a:t>minimal.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"/>
            </a:pPr>
            <a:r>
              <a:rPr lang="en-US" sz="1800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Discussed the 2018 ERCOT System Change Roadmap to address Market Participant questions, issues and concerns related to the ERCOT NAESB upgrade in 2018.</a:t>
            </a:r>
          </a:p>
        </p:txBody>
      </p:sp>
    </p:spTree>
    <p:extLst>
      <p:ext uri="{BB962C8B-B14F-4D97-AF65-F5344CB8AC3E}">
        <p14:creationId xmlns:p14="http://schemas.microsoft.com/office/powerpoint/2010/main" val="370347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ChangeArrowheads="1"/>
          </p:cNvSpPr>
          <p:nvPr/>
        </p:nvSpPr>
        <p:spPr bwMode="auto">
          <a:xfrm>
            <a:off x="65314" y="299992"/>
            <a:ext cx="7391400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300" dirty="0" smtClean="0">
                <a:solidFill>
                  <a:srgbClr val="3D5F5D"/>
                </a:solidFill>
              </a:rPr>
              <a:t>2017 TDTMS Accomplishments</a:t>
            </a:r>
            <a:endParaRPr lang="en-US" altLang="en-US" sz="2300" dirty="0">
              <a:solidFill>
                <a:srgbClr val="3D5F5D"/>
              </a:solidFill>
            </a:endParaRPr>
          </a:p>
        </p:txBody>
      </p:sp>
      <p:sp>
        <p:nvSpPr>
          <p:cNvPr id="717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0C661EA-23FC-41FC-8F9C-EC53A3E547AF}" type="slidenum">
              <a:rPr lang="en-US" altLang="en-US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 smtClean="0">
              <a:solidFill>
                <a:srgbClr val="000000"/>
              </a:solidFill>
            </a:endParaRP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371998" y="1104371"/>
            <a:ext cx="8342312" cy="3985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marR="0" lvl="0" indent="-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7"/>
            </a:pPr>
            <a:r>
              <a:rPr lang="en-US" sz="2000" dirty="0">
                <a:latin typeface="Calibri"/>
                <a:ea typeface="Calibri"/>
                <a:cs typeface="Times New Roman"/>
              </a:rPr>
              <a:t>Support ERCOT resolution efforts in addressing each outage and/or degradation of service experienced and provided findings to RMS.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"/>
            </a:pPr>
            <a:r>
              <a:rPr lang="en-US" sz="2000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Complete – continue to support ERCOT resolution efforts in addressing each outage and/or degradation of service and provide findings to RMS.</a:t>
            </a:r>
            <a:endParaRPr lang="en-US" sz="2000" dirty="0">
              <a:latin typeface="Calibri"/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7"/>
            </a:pPr>
            <a:endParaRPr lang="en-US" sz="2000" dirty="0" smtClean="0">
              <a:latin typeface="Calibri"/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7"/>
            </a:pPr>
            <a:r>
              <a:rPr lang="en-US" sz="2000" dirty="0" smtClean="0">
                <a:latin typeface="Calibri"/>
                <a:ea typeface="Calibri"/>
                <a:cs typeface="Times New Roman"/>
              </a:rPr>
              <a:t>Continue </a:t>
            </a:r>
            <a:r>
              <a:rPr lang="en-US" sz="2000" dirty="0">
                <a:latin typeface="Calibri"/>
                <a:ea typeface="Calibri"/>
                <a:cs typeface="Times New Roman"/>
              </a:rPr>
              <a:t>participation in NAESB meetings, as needed, in an effort to ensure Texas retail market requirements are included in future NAESB EDM version releases.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"/>
            </a:pPr>
            <a:r>
              <a:rPr lang="en-US" sz="2000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Complete – TDTMS attendees continue to participate in NAESB meetings and report back any potential, upcoming changes.</a:t>
            </a:r>
          </a:p>
        </p:txBody>
      </p:sp>
    </p:spTree>
    <p:extLst>
      <p:ext uri="{BB962C8B-B14F-4D97-AF65-F5344CB8AC3E}">
        <p14:creationId xmlns:p14="http://schemas.microsoft.com/office/powerpoint/2010/main" val="154630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78500" y="6248400"/>
            <a:ext cx="2895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EA34657-82FB-4DCE-8F17-DB480ADCF3F9}" type="slidenum">
              <a:rPr lang="en-US" altLang="en-US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 dirty="0" smtClean="0">
              <a:solidFill>
                <a:srgbClr val="000000"/>
              </a:solidFill>
            </a:endParaRP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2209800" y="4114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b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196" name="Text Box 6"/>
          <p:cNvSpPr txBox="1">
            <a:spLocks noChangeArrowheads="1"/>
          </p:cNvSpPr>
          <p:nvPr/>
        </p:nvSpPr>
        <p:spPr bwMode="auto">
          <a:xfrm>
            <a:off x="630960" y="1943959"/>
            <a:ext cx="8001000" cy="2873864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smtClean="0">
                <a:solidFill>
                  <a:srgbClr val="000000"/>
                </a:solidFill>
              </a:rPr>
              <a:t>Next Meeting:</a:t>
            </a:r>
            <a:endParaRPr lang="en-US" altLang="en-US" sz="1800" dirty="0" smtClean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smtClean="0">
                <a:solidFill>
                  <a:srgbClr val="000000"/>
                </a:solidFill>
              </a:rPr>
              <a:t>January 24</a:t>
            </a:r>
            <a:r>
              <a:rPr lang="en-US" altLang="en-US" sz="1800" baseline="30000" dirty="0" smtClean="0">
                <a:solidFill>
                  <a:srgbClr val="000000"/>
                </a:solidFill>
              </a:rPr>
              <a:t>th</a:t>
            </a:r>
            <a:r>
              <a:rPr lang="en-US" altLang="en-US" sz="1800" dirty="0" smtClean="0">
                <a:solidFill>
                  <a:srgbClr val="000000"/>
                </a:solidFill>
              </a:rPr>
              <a:t> 9:30am</a:t>
            </a:r>
            <a:endParaRPr lang="en-US" altLang="en-US" sz="1800" dirty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 i="1" dirty="0" smtClean="0">
              <a:solidFill>
                <a:srgbClr val="FF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smtClean="0">
                <a:solidFill>
                  <a:srgbClr val="000000"/>
                </a:solidFill>
              </a:rPr>
              <a:t>In-person @ ERCOT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METCenter</a:t>
            </a:r>
            <a:r>
              <a:rPr lang="en-US" altLang="en-US" sz="1800" dirty="0" smtClean="0">
                <a:solidFill>
                  <a:srgbClr val="000000"/>
                </a:solidFill>
              </a:rPr>
              <a:t/>
            </a:r>
            <a:br>
              <a:rPr lang="en-US" altLang="en-US" sz="1800" dirty="0" smtClean="0">
                <a:solidFill>
                  <a:srgbClr val="000000"/>
                </a:solidFill>
              </a:rPr>
            </a:br>
            <a:r>
              <a:rPr lang="en-US" altLang="en-US" sz="1800" dirty="0" smtClean="0">
                <a:solidFill>
                  <a:srgbClr val="000000"/>
                </a:solidFill>
              </a:rPr>
              <a:t>(WebEx available)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600" dirty="0" smtClean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600" dirty="0" smtClean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050" dirty="0" smtClean="0">
              <a:solidFill>
                <a:srgbClr val="000000"/>
              </a:solidFill>
            </a:endParaRPr>
          </a:p>
        </p:txBody>
      </p:sp>
      <p:sp>
        <p:nvSpPr>
          <p:cNvPr id="8197" name="TextBox 61"/>
          <p:cNvSpPr txBox="1">
            <a:spLocks noChangeArrowheads="1"/>
          </p:cNvSpPr>
          <p:nvPr/>
        </p:nvSpPr>
        <p:spPr bwMode="auto">
          <a:xfrm>
            <a:off x="630960" y="3928581"/>
            <a:ext cx="807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1800" b="0" dirty="0">
                <a:solidFill>
                  <a:srgbClr val="000000"/>
                </a:solidFill>
                <a:hlinkClick r:id="rId2"/>
              </a:rPr>
              <a:t>http://</a:t>
            </a:r>
            <a:r>
              <a:rPr lang="en-US" altLang="en-US" sz="1800" b="0" dirty="0" smtClean="0">
                <a:solidFill>
                  <a:srgbClr val="000000"/>
                </a:solidFill>
                <a:hlinkClick r:id="rId2"/>
              </a:rPr>
              <a:t>www.ercot.com/committees/board/tac/rms/tdtms/index.html</a:t>
            </a:r>
            <a:r>
              <a:rPr lang="en-US" altLang="en-US" sz="1800" b="0" dirty="0" smtClean="0">
                <a:solidFill>
                  <a:srgbClr val="000000"/>
                </a:solidFill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26882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6248400"/>
            <a:ext cx="2895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1D0BDB3-5CB2-4BCE-BB17-FB327FBD0A59}" type="slidenum">
              <a:rPr lang="en-US" altLang="en-US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 dirty="0" smtClean="0">
              <a:solidFill>
                <a:srgbClr val="000000"/>
              </a:solidFill>
            </a:endParaRPr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2209800" y="4114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b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9220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3788" y="1219200"/>
            <a:ext cx="4416425" cy="398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485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35.625"/>
  <p:tag name="LTOP" val=" 85.62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27.625"/>
  <p:tag name="LTOP" val=" 523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35.625"/>
  <p:tag name="LTOP" val=" 85.62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27.625"/>
  <p:tag name="LTOP" val=" 523.5"/>
</p:tagLst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00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20995</TotalTime>
  <Words>697</Words>
  <Application>Microsoft Office PowerPoint</Application>
  <PresentationFormat>On-screen Show (4:3)</PresentationFormat>
  <Paragraphs>74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Default Design</vt:lpstr>
      <vt:lpstr>1_Default Design</vt:lpstr>
      <vt:lpstr>2_Default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ERCOT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kcotner</dc:creator>
  <cp:lastModifiedBy>AEP</cp:lastModifiedBy>
  <cp:revision>1050</cp:revision>
  <cp:lastPrinted>2002-09-24T18:27:58Z</cp:lastPrinted>
  <dcterms:created xsi:type="dcterms:W3CDTF">2002-07-29T21:45:07Z</dcterms:created>
  <dcterms:modified xsi:type="dcterms:W3CDTF">2018-01-03T17:31:52Z</dcterms:modified>
</cp:coreProperties>
</file>