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56" r:id="rId2"/>
    <p:sldId id="270" r:id="rId3"/>
    <p:sldId id="266" r:id="rId4"/>
    <p:sldId id="269" r:id="rId5"/>
    <p:sldId id="268" r:id="rId6"/>
    <p:sldId id="267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>
        <p:scale>
          <a:sx n="100" d="100"/>
          <a:sy n="100" d="100"/>
        </p:scale>
        <p:origin x="-9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1568B-5DA3-4B11-86A2-B350F980F904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770B8-C1E9-42C8-8C32-757BAA47EF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32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770B8-C1E9-42C8-8C32-757BAA47EF3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6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EBA9C-394B-4B9F-A3FF-638CD91567B0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Update to RMS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January 09, 2017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228600"/>
            <a:ext cx="1303020" cy="1524000"/>
            <a:chOff x="304800" y="228600"/>
            <a:chExt cx="1303020" cy="1524000"/>
          </a:xfrm>
        </p:grpSpPr>
        <p:pic>
          <p:nvPicPr>
            <p:cNvPr id="1029" name="Picture 5" descr="C:\Users\UA2525\AppData\Local\Microsoft\Windows\Temporary Internet Files\Content.IE5\33KRKYVU\texas[1]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228600"/>
              <a:ext cx="1303020" cy="15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973901" y="838200"/>
              <a:ext cx="609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TX SET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874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Texas SET December 2017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2200" dirty="0" smtClean="0"/>
          </a:p>
          <a:p>
            <a:pPr marL="342900" indent="-342900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2200" dirty="0"/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Test </a:t>
            </a:r>
            <a:r>
              <a:rPr lang="en-US" sz="2200" dirty="0"/>
              <a:t>Flight Update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/>
              <a:t>Discussion Items</a:t>
            </a: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/>
              <a:t>Lessons Learned – Hurricane Harvey</a:t>
            </a: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Update from CNP </a:t>
            </a:r>
            <a:r>
              <a:rPr lang="en-US" sz="2200" dirty="0"/>
              <a:t>Example Multiple Unmetered Services – 810_02</a:t>
            </a: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/>
              <a:t>Draft RMGRR Safety Net </a:t>
            </a:r>
            <a:r>
              <a:rPr lang="en-US" sz="2200" dirty="0" smtClean="0"/>
              <a:t>Spreadsheets</a:t>
            </a: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2017 Accomplishments</a:t>
            </a:r>
            <a:endParaRPr lang="en-US" sz="2200" dirty="0"/>
          </a:p>
          <a:p>
            <a:pPr marL="342900" indent="-342900">
              <a:buClrTx/>
              <a:buFont typeface="Arial" pitchFamily="34" charset="0"/>
              <a:buChar char="•"/>
            </a:pP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12421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196723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/>
              <a:t>2017 Accomplishments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05882" y="841375"/>
            <a:ext cx="8540750" cy="60166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Font typeface="+mj-lt"/>
              <a:buAutoNum type="arabicPeriod"/>
              <a:defRPr/>
            </a:pPr>
            <a:r>
              <a:rPr lang="en-US" dirty="0" smtClean="0"/>
              <a:t>Safety NET Process Review</a:t>
            </a:r>
          </a:p>
          <a:p>
            <a:pPr marL="800100" lvl="3" indent="-342900">
              <a:defRPr/>
            </a:pPr>
            <a:r>
              <a:rPr lang="en-US" dirty="0"/>
              <a:t>Reviewed Safety Net </a:t>
            </a:r>
            <a:r>
              <a:rPr lang="en-US" dirty="0" smtClean="0"/>
              <a:t>Process to Sync with Current Day Procedures</a:t>
            </a:r>
          </a:p>
          <a:p>
            <a:pPr marL="800100" lvl="3" indent="-342900">
              <a:defRPr/>
            </a:pPr>
            <a:r>
              <a:rPr lang="en-US" dirty="0" smtClean="0"/>
              <a:t>Drafted </a:t>
            </a:r>
            <a:r>
              <a:rPr lang="en-US" dirty="0"/>
              <a:t>RMGRR </a:t>
            </a:r>
            <a:r>
              <a:rPr lang="en-US" dirty="0" smtClean="0"/>
              <a:t>Removing Section </a:t>
            </a:r>
            <a:r>
              <a:rPr lang="en-US" dirty="0"/>
              <a:t>9, Appendix A1 and </a:t>
            </a:r>
            <a:r>
              <a:rPr lang="en-US" dirty="0" smtClean="0"/>
              <a:t>Clean up of the </a:t>
            </a:r>
            <a:r>
              <a:rPr lang="en-US" dirty="0"/>
              <a:t>Competitive Retailer Safety Net Spreadsheet </a:t>
            </a:r>
          </a:p>
          <a:p>
            <a:pPr marL="457200" lvl="2" indent="-457200">
              <a:buFont typeface="+mj-lt"/>
              <a:buAutoNum type="arabicPeriod"/>
              <a:defRPr/>
            </a:pPr>
            <a:r>
              <a:rPr lang="en-US" dirty="0" smtClean="0"/>
              <a:t>Nodal Protocol Revisions Review and Recommendations</a:t>
            </a:r>
          </a:p>
          <a:p>
            <a:pPr marL="800100" lvl="3" indent="-342900">
              <a:defRPr/>
            </a:pPr>
            <a:r>
              <a:rPr lang="en-US" dirty="0" smtClean="0"/>
              <a:t>NPRR796, </a:t>
            </a:r>
            <a:r>
              <a:rPr lang="en-US" dirty="0"/>
              <a:t>Extended Character Set Clean Up</a:t>
            </a:r>
            <a:endParaRPr lang="en-US" dirty="0" smtClean="0"/>
          </a:p>
          <a:p>
            <a:pPr marL="800100" lvl="3" indent="-342900">
              <a:defRPr/>
            </a:pPr>
            <a:r>
              <a:rPr lang="en-US" dirty="0" smtClean="0"/>
              <a:t>NPRR839</a:t>
            </a:r>
            <a:r>
              <a:rPr lang="en-US" dirty="0"/>
              <a:t>, Clarification of ERCOT Forwarding of Consumption and Other Data</a:t>
            </a:r>
          </a:p>
          <a:p>
            <a:pPr marL="800100" lvl="3" indent="-342900">
              <a:defRPr/>
            </a:pPr>
            <a:r>
              <a:rPr lang="en-US" dirty="0"/>
              <a:t>NPRR850, Market Suspension and Restart</a:t>
            </a:r>
          </a:p>
          <a:p>
            <a:pPr marL="800100" lvl="3" indent="-342900">
              <a:defRPr/>
            </a:pPr>
            <a:r>
              <a:rPr lang="en-US" dirty="0"/>
              <a:t>NPRR851, Procedure for Managing Disconnections for Bidirectional Electrical Connections at Transmission Level Voltages</a:t>
            </a:r>
          </a:p>
          <a:p>
            <a:pPr marL="457200" lvl="2" indent="-457200">
              <a:buFont typeface="+mj-lt"/>
              <a:buAutoNum type="arabicPeriod"/>
              <a:defRPr/>
            </a:pPr>
            <a:r>
              <a:rPr lang="en-US" dirty="0"/>
              <a:t>Retail Market Guide Revision Review and Recommendations</a:t>
            </a:r>
          </a:p>
          <a:p>
            <a:pPr marL="914400" lvl="3" indent="-457200">
              <a:defRPr/>
            </a:pPr>
            <a:r>
              <a:rPr lang="en-US" dirty="0" smtClean="0"/>
              <a:t>RMGRR144,  </a:t>
            </a:r>
            <a:r>
              <a:rPr lang="en-US" dirty="0"/>
              <a:t>Elimination of REP-Specific Switch Hold </a:t>
            </a:r>
            <a:r>
              <a:rPr lang="en-US" dirty="0" smtClean="0"/>
              <a:t>Lists</a:t>
            </a:r>
          </a:p>
          <a:p>
            <a:pPr marL="914400" lvl="3" indent="-457200">
              <a:defRPr/>
            </a:pPr>
            <a:r>
              <a:rPr lang="en-US" dirty="0" smtClean="0"/>
              <a:t>RMGRR145, </a:t>
            </a:r>
            <a:r>
              <a:rPr lang="en-US" dirty="0"/>
              <a:t>Appendix for a Mass Customer List (MCL</a:t>
            </a:r>
            <a:r>
              <a:rPr lang="en-US" dirty="0" smtClean="0"/>
              <a:t>)</a:t>
            </a:r>
          </a:p>
          <a:p>
            <a:pPr marL="914400" lvl="3" indent="-457200">
              <a:defRPr/>
            </a:pPr>
            <a:r>
              <a:rPr lang="en-US" dirty="0" smtClean="0"/>
              <a:t>RMGRR146, Retail Market Guide Revision Process</a:t>
            </a:r>
          </a:p>
          <a:p>
            <a:pPr marL="914400" lvl="3" indent="-457200">
              <a:defRPr/>
            </a:pPr>
            <a:r>
              <a:rPr lang="en-US" dirty="0" smtClean="0"/>
              <a:t>RMGRR147,  Stand-Alone </a:t>
            </a:r>
            <a:r>
              <a:rPr lang="en-US" dirty="0"/>
              <a:t>Discretionary Meter Tampering </a:t>
            </a:r>
            <a:r>
              <a:rPr lang="en-US" dirty="0" smtClean="0"/>
              <a:t>Charges</a:t>
            </a:r>
          </a:p>
          <a:p>
            <a:pPr marL="914400" lvl="3" indent="-457200">
              <a:defRPr/>
            </a:pPr>
            <a:r>
              <a:rPr lang="en-US" dirty="0" smtClean="0"/>
              <a:t>RMGRR149, </a:t>
            </a:r>
            <a:r>
              <a:rPr lang="en-US" dirty="0"/>
              <a:t>Clarification to Market Processes for ESI IDs Without a REP of Record</a:t>
            </a:r>
            <a:endParaRPr lang="en-US" dirty="0" smtClean="0"/>
          </a:p>
          <a:p>
            <a:pPr marL="914400" lvl="2" indent="0"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sz="800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b="1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 lvl="1">
              <a:defRPr/>
            </a:pPr>
            <a:endParaRPr lang="en-US" sz="3200" b="1" dirty="0" smtClean="0"/>
          </a:p>
          <a:p>
            <a:pPr>
              <a:defRPr/>
            </a:pPr>
            <a:endParaRPr lang="en-US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57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196723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/>
              <a:t>2017 Accomplishments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05882" y="841375"/>
            <a:ext cx="8540750" cy="6016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Font typeface="+mj-lt"/>
              <a:buAutoNum type="arabicPeriod" startAt="4"/>
              <a:defRPr/>
            </a:pPr>
            <a:r>
              <a:rPr lang="en-US" dirty="0" smtClean="0"/>
              <a:t>Updated  the Texas SET procedures and  the T</a:t>
            </a:r>
            <a:r>
              <a:rPr lang="en-US" sz="2300" dirty="0" smtClean="0"/>
              <a:t>exas SET Implementation Guides Change Control Process Documents</a:t>
            </a:r>
          </a:p>
          <a:p>
            <a:pPr marL="457200" lvl="2" indent="-457200">
              <a:buFont typeface="+mj-lt"/>
              <a:buAutoNum type="arabicPeriod" startAt="4"/>
              <a:defRPr/>
            </a:pPr>
            <a:r>
              <a:rPr lang="en-US" dirty="0" smtClean="0"/>
              <a:t>Texas SET Change Controls</a:t>
            </a:r>
          </a:p>
          <a:p>
            <a:pPr marL="914400" lvl="3" indent="-457200">
              <a:defRPr/>
            </a:pPr>
            <a:r>
              <a:rPr lang="en-US" dirty="0" smtClean="0"/>
              <a:t>Approved for Future Release</a:t>
            </a:r>
          </a:p>
          <a:p>
            <a:pPr marL="1371600" lvl="4" indent="-457200">
              <a:defRPr/>
            </a:pPr>
            <a:r>
              <a:rPr lang="en-US" dirty="0" smtClean="0"/>
              <a:t>ChangeControl2017_805, Update all of the TX SET Implementation Guides to allow the receiver of the transaction containing Special Characters to determine to either accept the transaction or to respond with a valid rejection—Related Document NPRR796, Extended Character Set Clean Up</a:t>
            </a:r>
          </a:p>
          <a:p>
            <a:pPr marL="1371600" lvl="4" indent="-457200">
              <a:defRPr/>
            </a:pPr>
            <a:r>
              <a:rPr lang="en-US" dirty="0" smtClean="0"/>
              <a:t>ChangeControl2017_806, Sync the Texas SET Implementation Guides with ERCOT Protocols in the way the Muni-Coop is abbreviated</a:t>
            </a:r>
          </a:p>
          <a:p>
            <a:pPr marL="1371600" lvl="4" indent="-457200">
              <a:defRPr/>
            </a:pPr>
            <a:r>
              <a:rPr lang="en-US" dirty="0" smtClean="0"/>
              <a:t>ChangeControl2017_807, Update the language in the CW1 Reject Reason in the 814_09 and 814_13 transaction to support NPRR778-Related Document NPRR778, Modifications to Date Change and Cancellation Evaluation Window </a:t>
            </a:r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defRPr/>
            </a:pPr>
            <a:endParaRPr lang="en-US" sz="2800" b="1" dirty="0" smtClean="0"/>
          </a:p>
          <a:p>
            <a:pPr lvl="2">
              <a:defRPr/>
            </a:pPr>
            <a:endParaRPr lang="en-US" b="1" dirty="0" smtClean="0"/>
          </a:p>
          <a:p>
            <a:pPr>
              <a:defRPr/>
            </a:pPr>
            <a:endParaRPr lang="en-US" sz="800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b="1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 lvl="1">
              <a:defRPr/>
            </a:pPr>
            <a:endParaRPr lang="en-US" sz="3200" b="1" dirty="0" smtClean="0"/>
          </a:p>
          <a:p>
            <a:pPr>
              <a:defRPr/>
            </a:pPr>
            <a:endParaRPr lang="en-US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90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05882" y="841375"/>
            <a:ext cx="8540750" cy="6016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Font typeface="+mj-lt"/>
              <a:buAutoNum type="arabicPeriod" startAt="6"/>
              <a:defRPr/>
            </a:pPr>
            <a:r>
              <a:rPr lang="en-US" dirty="0" smtClean="0"/>
              <a:t>Texas SET Issues </a:t>
            </a:r>
          </a:p>
          <a:p>
            <a:pPr marL="914400" lvl="3" indent="-457200">
              <a:defRPr/>
            </a:pPr>
            <a:r>
              <a:rPr lang="en-US" dirty="0" smtClean="0"/>
              <a:t>Reviewed the following:</a:t>
            </a:r>
          </a:p>
          <a:p>
            <a:pPr marL="1371600" lvl="4" indent="-457200">
              <a:defRPr/>
            </a:pPr>
            <a:r>
              <a:rPr lang="en-US" dirty="0"/>
              <a:t>2017-I144, When a guard light is replaced with a different type of light a new ESID has to be established for the new install. This process is confusing for the customer and creates an overall poor customer experience</a:t>
            </a:r>
            <a:r>
              <a:rPr lang="en-US" dirty="0" smtClean="0"/>
              <a:t>.</a:t>
            </a:r>
          </a:p>
          <a:p>
            <a:pPr marL="1371600" lvl="4" indent="-457200">
              <a:defRPr/>
            </a:pPr>
            <a:r>
              <a:rPr lang="en-US" dirty="0" smtClean="0"/>
              <a:t>2017_I145, Standardization </a:t>
            </a:r>
            <a:r>
              <a:rPr lang="en-US" dirty="0"/>
              <a:t>of all 820_02’s received from CRs and their </a:t>
            </a:r>
            <a:r>
              <a:rPr lang="en-US" dirty="0" smtClean="0"/>
              <a:t>Banks</a:t>
            </a:r>
          </a:p>
          <a:p>
            <a:pPr marL="1371600" lvl="4" indent="-457200">
              <a:defRPr/>
            </a:pPr>
            <a:r>
              <a:rPr lang="en-US" dirty="0" smtClean="0"/>
              <a:t>2017_I146, Discuss </a:t>
            </a:r>
            <a:r>
              <a:rPr lang="en-US" dirty="0"/>
              <a:t>the timing around 814_PCs where the Customer name is present, but the telephone is </a:t>
            </a:r>
            <a:r>
              <a:rPr lang="en-US" dirty="0" smtClean="0"/>
              <a:t>not</a:t>
            </a:r>
          </a:p>
          <a:p>
            <a:pPr marL="1371600" lvl="4" indent="-457200">
              <a:defRPr/>
            </a:pPr>
            <a:r>
              <a:rPr lang="en-US" dirty="0" smtClean="0"/>
              <a:t>2017_I147, Original</a:t>
            </a:r>
            <a:r>
              <a:rPr lang="en-US" dirty="0"/>
              <a:t>, cancel, and replacement transactions are being handled differently between TDSPs which is causing exceptions for the </a:t>
            </a:r>
            <a:r>
              <a:rPr lang="en-US" dirty="0" smtClean="0"/>
              <a:t>CR</a:t>
            </a:r>
          </a:p>
          <a:p>
            <a:pPr marL="1371600" lvl="4" indent="-457200">
              <a:defRPr/>
            </a:pPr>
            <a:r>
              <a:rPr lang="en-US" dirty="0" smtClean="0"/>
              <a:t>2017_I148</a:t>
            </a:r>
            <a:r>
              <a:rPr lang="en-US" dirty="0"/>
              <a:t>, Update the 810_02 cancel invoice examples to contain the same due date as the original invoice </a:t>
            </a:r>
            <a:r>
              <a:rPr lang="en-US" dirty="0" smtClean="0"/>
              <a:t>examples</a:t>
            </a:r>
            <a:endParaRPr lang="en-US" dirty="0"/>
          </a:p>
          <a:p>
            <a:pPr marL="1371600" lvl="4" indent="-457200">
              <a:defRPr/>
            </a:pPr>
            <a:endParaRPr lang="en-US" dirty="0"/>
          </a:p>
          <a:p>
            <a:pPr marL="342900" lvl="2" indent="-342900">
              <a:buClr>
                <a:schemeClr val="bg1"/>
              </a:buClr>
              <a:defRPr/>
            </a:pPr>
            <a:endParaRPr lang="en-US" sz="2800" b="1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defRPr/>
            </a:pPr>
            <a:endParaRPr lang="en-US" sz="2800" b="1" dirty="0" smtClean="0"/>
          </a:p>
          <a:p>
            <a:pPr lvl="2">
              <a:defRPr/>
            </a:pPr>
            <a:endParaRPr lang="en-US" b="1" dirty="0" smtClean="0"/>
          </a:p>
          <a:p>
            <a:pPr>
              <a:defRPr/>
            </a:pPr>
            <a:endParaRPr lang="en-US" sz="800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b="1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 lvl="1">
              <a:defRPr/>
            </a:pPr>
            <a:endParaRPr lang="en-US" sz="3200" b="1" dirty="0" smtClean="0"/>
          </a:p>
          <a:p>
            <a:pPr>
              <a:defRPr/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1000" y="196723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/>
              <a:t>2017 </a:t>
            </a:r>
            <a:r>
              <a:rPr lang="en-US" sz="4800" b="1" dirty="0"/>
              <a:t>Accomplishments </a:t>
            </a:r>
            <a:r>
              <a:rPr lang="en-US" sz="4800" b="1" dirty="0" smtClean="0"/>
              <a:t>(Cont.)</a:t>
            </a:r>
          </a:p>
        </p:txBody>
      </p:sp>
    </p:spTree>
    <p:extLst>
      <p:ext uri="{BB962C8B-B14F-4D97-AF65-F5344CB8AC3E}">
        <p14:creationId xmlns:p14="http://schemas.microsoft.com/office/powerpoint/2010/main" val="338784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05882" y="841375"/>
            <a:ext cx="8540750" cy="60166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Continued to Support Flight Tests </a:t>
            </a:r>
          </a:p>
          <a:p>
            <a:pPr marL="914400" lvl="3" indent="-457200">
              <a:defRPr/>
            </a:pPr>
            <a:r>
              <a:rPr lang="en-US" dirty="0" smtClean="0"/>
              <a:t>Updated Flight Testing Scripts </a:t>
            </a:r>
          </a:p>
          <a:p>
            <a:pPr marL="914400" lvl="3" indent="-457200">
              <a:defRPr/>
            </a:pPr>
            <a:r>
              <a:rPr lang="en-US" dirty="0"/>
              <a:t>Updated the Technical Work Sheet—Changed </a:t>
            </a:r>
            <a:r>
              <a:rPr lang="en-US" dirty="0" smtClean="0"/>
              <a:t>“Certification” </a:t>
            </a:r>
            <a:r>
              <a:rPr lang="en-US" dirty="0"/>
              <a:t>to </a:t>
            </a:r>
            <a:r>
              <a:rPr lang="en-US" dirty="0" smtClean="0"/>
              <a:t>“RMTE”</a:t>
            </a:r>
          </a:p>
          <a:p>
            <a:pPr marL="914400" lvl="3" indent="-457200">
              <a:defRPr/>
            </a:pPr>
            <a:r>
              <a:rPr lang="en-US" dirty="0" smtClean="0"/>
              <a:t>Created 2018 Flight Testing Schedule</a:t>
            </a:r>
          </a:p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Supported Implementation of NPRR778 </a:t>
            </a:r>
          </a:p>
          <a:p>
            <a:pPr marL="914400" lvl="3" indent="-457200">
              <a:defRPr/>
            </a:pPr>
            <a:r>
              <a:rPr lang="en-US" dirty="0" smtClean="0"/>
              <a:t>Collaborated with TDTMS by Providing </a:t>
            </a:r>
            <a:r>
              <a:rPr lang="en-US" dirty="0"/>
              <a:t>Testing Expertise </a:t>
            </a:r>
            <a:r>
              <a:rPr lang="en-US" dirty="0" smtClean="0"/>
              <a:t>for NPRR778</a:t>
            </a:r>
          </a:p>
          <a:p>
            <a:pPr marL="914400" lvl="3" indent="-457200">
              <a:defRPr/>
            </a:pPr>
            <a:r>
              <a:rPr lang="en-US" dirty="0" smtClean="0"/>
              <a:t>Created </a:t>
            </a:r>
            <a:r>
              <a:rPr lang="en-US" dirty="0"/>
              <a:t>Scripts </a:t>
            </a:r>
            <a:endParaRPr lang="en-US" dirty="0" smtClean="0"/>
          </a:p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Updated the </a:t>
            </a:r>
            <a:r>
              <a:rPr lang="en-US" sz="2500" dirty="0"/>
              <a:t>Transaction Names Inventory V4.0 </a:t>
            </a:r>
          </a:p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Evaluated the need for a Texas SET Release</a:t>
            </a:r>
          </a:p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Updated the Texas SET </a:t>
            </a:r>
            <a:r>
              <a:rPr lang="en-US" dirty="0"/>
              <a:t>Swimlanes </a:t>
            </a:r>
            <a:endParaRPr lang="en-US" dirty="0" smtClean="0"/>
          </a:p>
          <a:p>
            <a:pPr marL="914400" lvl="3" indent="-457200">
              <a:defRPr/>
            </a:pPr>
            <a:r>
              <a:rPr lang="en-US" dirty="0" smtClean="0"/>
              <a:t>Billing Scenarios</a:t>
            </a:r>
          </a:p>
          <a:p>
            <a:pPr marL="914400" lvl="3" indent="-457200">
              <a:defRPr/>
            </a:pPr>
            <a:r>
              <a:rPr lang="en-US" dirty="0" smtClean="0"/>
              <a:t>Continuous Service Agreement Scenarios</a:t>
            </a:r>
          </a:p>
          <a:p>
            <a:pPr marL="914400" lvl="3" indent="-457200">
              <a:defRPr/>
            </a:pPr>
            <a:r>
              <a:rPr lang="en-US" dirty="0" smtClean="0"/>
              <a:t>Customer Move Out Scenarios</a:t>
            </a:r>
          </a:p>
          <a:p>
            <a:pPr marL="914400" lvl="3" indent="-457200">
              <a:defRPr/>
            </a:pPr>
            <a:r>
              <a:rPr lang="en-US" dirty="0" smtClean="0"/>
              <a:t>Disconnect Reconnect Non Pay Scenarios</a:t>
            </a:r>
          </a:p>
          <a:p>
            <a:pPr marL="457200" lvl="2" indent="-457200">
              <a:buFont typeface="+mj-lt"/>
              <a:buAutoNum type="arabicPeriod" startAt="7"/>
              <a:defRPr/>
            </a:pPr>
            <a:r>
              <a:rPr lang="en-US" dirty="0" smtClean="0"/>
              <a:t>Created a New Entrant Document and Worked with ERCOT to update the Opt In Checklist</a:t>
            </a:r>
            <a:endParaRPr lang="en-US" sz="2200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2800" b="1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buClr>
                <a:schemeClr val="bg1"/>
              </a:buClr>
              <a:defRPr/>
            </a:pPr>
            <a:endParaRPr lang="en-US" sz="800" b="1" dirty="0" smtClean="0"/>
          </a:p>
          <a:p>
            <a:pPr marL="342900" lvl="2" indent="-342900">
              <a:defRPr/>
            </a:pPr>
            <a:endParaRPr lang="en-US" sz="2800" b="1" dirty="0" smtClean="0"/>
          </a:p>
          <a:p>
            <a:pPr lvl="2">
              <a:defRPr/>
            </a:pPr>
            <a:endParaRPr lang="en-US" b="1" dirty="0" smtClean="0"/>
          </a:p>
          <a:p>
            <a:pPr>
              <a:defRPr/>
            </a:pPr>
            <a:endParaRPr lang="en-US" sz="800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>
              <a:defRPr/>
            </a:pPr>
            <a:endParaRPr lang="en-US" b="1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>
              <a:buFont typeface="Agency FB" pitchFamily="34" charset="0"/>
              <a:buNone/>
              <a:defRPr/>
            </a:pPr>
            <a:endParaRPr lang="en-US" b="1" dirty="0" smtClean="0"/>
          </a:p>
          <a:p>
            <a:pPr lvl="1">
              <a:defRPr/>
            </a:pPr>
            <a:endParaRPr lang="en-US" sz="3200" b="1" dirty="0" smtClean="0"/>
          </a:p>
          <a:p>
            <a:pPr>
              <a:defRPr/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1000" y="196723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/>
              <a:t>2017 </a:t>
            </a:r>
            <a:r>
              <a:rPr lang="en-US" sz="4800" b="1"/>
              <a:t>Accomplishments </a:t>
            </a:r>
            <a:r>
              <a:rPr lang="en-US" sz="4800" b="1" smtClean="0"/>
              <a:t>(Cont.)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872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04EFD66-638C-46E7-89A9-ED5B6C14A3E7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pPr algn="r">
                <a:defRPr/>
              </a:pPr>
              <a:t>7</a:t>
            </a:fld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229600" cy="609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Any </a:t>
            </a:r>
            <a:r>
              <a:rPr lang="en-US" sz="5400" b="1" dirty="0">
                <a:solidFill>
                  <a:schemeClr val="tx1"/>
                </a:solidFill>
              </a:rPr>
              <a:t>questions?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Next 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Meeting January 23, 2018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sz="48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800" b="1" dirty="0" smtClean="0">
                <a:solidFill>
                  <a:schemeClr val="tx1"/>
                </a:solidFill>
                <a:effectLst/>
              </a:rPr>
            </a:br>
            <a:endParaRPr lang="en-US" sz="4800" b="1" dirty="0" smtClean="0">
              <a:solidFill>
                <a:schemeClr val="tx1"/>
              </a:solidFill>
              <a:effectLst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464182" y="1676400"/>
            <a:ext cx="1303020" cy="1524000"/>
            <a:chOff x="304800" y="228600"/>
            <a:chExt cx="1303020" cy="1524000"/>
          </a:xfrm>
        </p:grpSpPr>
        <p:pic>
          <p:nvPicPr>
            <p:cNvPr id="6" name="Picture 5" descr="C:\Users\UA2525\AppData\Local\Microsoft\Windows\Temporary Internet Files\Content.IE5\33KRKYVU\texas[1]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228600"/>
              <a:ext cx="1303020" cy="15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73901" y="838200"/>
              <a:ext cx="609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TX SET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8847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1396</TotalTime>
  <Words>511</Words>
  <Application>Microsoft Office PowerPoint</Application>
  <PresentationFormat>On-screen Show (4:3)</PresentationFormat>
  <Paragraphs>118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Update to RMS</vt:lpstr>
      <vt:lpstr>Texas SET December 2017 Meeting</vt:lpstr>
      <vt:lpstr>PowerPoint Presentation</vt:lpstr>
      <vt:lpstr>PowerPoint Presentation</vt:lpstr>
      <vt:lpstr>PowerPoint Presentation</vt:lpstr>
      <vt:lpstr>PowerPoint Presentation</vt:lpstr>
      <vt:lpstr>   Any questions? Next Meeting January 23, 2018  </vt:lpstr>
    </vt:vector>
  </TitlesOfParts>
  <Company>PNMR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TNMP11092015</dc:creator>
  <cp:lastModifiedBy>TXSET12062017</cp:lastModifiedBy>
  <cp:revision>95</cp:revision>
  <dcterms:created xsi:type="dcterms:W3CDTF">2015-12-11T22:27:18Z</dcterms:created>
  <dcterms:modified xsi:type="dcterms:W3CDTF">2017-12-11T16:42:05Z</dcterms:modified>
</cp:coreProperties>
</file>