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63" r:id="rId6"/>
  </p:sldMasterIdLst>
  <p:notesMasterIdLst>
    <p:notesMasterId r:id="rId42"/>
  </p:notesMasterIdLst>
  <p:handoutMasterIdLst>
    <p:handoutMasterId r:id="rId43"/>
  </p:handoutMasterIdLst>
  <p:sldIdLst>
    <p:sldId id="260" r:id="rId7"/>
    <p:sldId id="458" r:id="rId8"/>
    <p:sldId id="467" r:id="rId9"/>
    <p:sldId id="464" r:id="rId10"/>
    <p:sldId id="459" r:id="rId11"/>
    <p:sldId id="444" r:id="rId12"/>
    <p:sldId id="40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28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38" r:id="rId34"/>
    <p:sldId id="487" r:id="rId35"/>
    <p:sldId id="488" r:id="rId36"/>
    <p:sldId id="489" r:id="rId37"/>
    <p:sldId id="490" r:id="rId38"/>
    <p:sldId id="491" r:id="rId39"/>
    <p:sldId id="466" r:id="rId40"/>
    <p:sldId id="377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erson, Woody" initials="RW" lastIdx="1" clrIdx="0">
    <p:extLst>
      <p:ext uri="{19B8F6BF-5375-455C-9EA6-DF929625EA0E}">
        <p15:presenceInfo xmlns:p15="http://schemas.microsoft.com/office/powerpoint/2012/main" userId="S-1-5-21-639947351-343809578-3807592339-4404" providerId="AD"/>
      </p:ext>
    </p:extLst>
  </p:cmAuthor>
  <p:cmAuthor id="2" name="Teixeira, Jay" initials="TJ" lastIdx="4" clrIdx="1">
    <p:extLst>
      <p:ext uri="{19B8F6BF-5375-455C-9EA6-DF929625EA0E}">
        <p15:presenceInfo xmlns:p15="http://schemas.microsoft.com/office/powerpoint/2012/main" userId="S-1-5-21-639947351-343809578-3807592339-4441" providerId="AD"/>
      </p:ext>
    </p:extLst>
  </p:cmAuthor>
  <p:cmAuthor id="3" name="Jay Teixeira" initials="JT" lastIdx="2" clrIdx="2">
    <p:extLst>
      <p:ext uri="{19B8F6BF-5375-455C-9EA6-DF929625EA0E}">
        <p15:presenceInfo xmlns:p15="http://schemas.microsoft.com/office/powerpoint/2012/main" userId="e3c21acb614741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 showGuides="1">
      <p:cViewPr varScale="1">
        <p:scale>
          <a:sx n="63" d="100"/>
          <a:sy n="63" d="100"/>
        </p:scale>
        <p:origin x="91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35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3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01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2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9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7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4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56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05761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884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7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27713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08467" y="0"/>
            <a:ext cx="7883533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teixeira@erco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dana.Oneal@ercot.com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9200" y="1371600"/>
            <a:ext cx="55537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/>
              <a:t>Resource Integration Workshop</a:t>
            </a:r>
          </a:p>
          <a:p>
            <a:endParaRPr lang="en-US" i="1" dirty="0"/>
          </a:p>
          <a:p>
            <a:r>
              <a:rPr lang="en-US" dirty="0"/>
              <a:t>18 December 2017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INR Create – General Information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59" r="4484"/>
          <a:stretch/>
        </p:blipFill>
        <p:spPr>
          <a:xfrm>
            <a:off x="381000" y="856735"/>
            <a:ext cx="11404600" cy="56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36" r="4350" b="6256"/>
          <a:stretch/>
        </p:blipFill>
        <p:spPr>
          <a:xfrm>
            <a:off x="381000" y="864063"/>
            <a:ext cx="11404600" cy="54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94" r="3798" b="3159"/>
          <a:stretch/>
        </p:blipFill>
        <p:spPr>
          <a:xfrm>
            <a:off x="304800" y="858679"/>
            <a:ext cx="11480800" cy="56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Attachments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40" r="3356" b="2971"/>
          <a:stretch/>
        </p:blipFill>
        <p:spPr>
          <a:xfrm>
            <a:off x="381000" y="843210"/>
            <a:ext cx="11404600" cy="56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Attachments added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05" r="3378"/>
          <a:stretch/>
        </p:blipFill>
        <p:spPr>
          <a:xfrm>
            <a:off x="381000" y="843210"/>
            <a:ext cx="11404600" cy="56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081" r="5405"/>
          <a:stretch/>
        </p:blipFill>
        <p:spPr>
          <a:xfrm>
            <a:off x="508000" y="814634"/>
            <a:ext cx="11277600" cy="58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Company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080" r="4730" b="11851"/>
          <a:stretch/>
        </p:blipFill>
        <p:spPr>
          <a:xfrm>
            <a:off x="381000" y="867269"/>
            <a:ext cx="11404600" cy="55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58" r="3183" b="2903"/>
          <a:stretch/>
        </p:blipFill>
        <p:spPr>
          <a:xfrm>
            <a:off x="381000" y="885084"/>
            <a:ext cx="11506199" cy="56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 Create – </a:t>
            </a:r>
            <a:r>
              <a:rPr lang="en-US" dirty="0" smtClean="0"/>
              <a:t>E-Sign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925" r="5171"/>
          <a:stretch/>
        </p:blipFill>
        <p:spPr>
          <a:xfrm>
            <a:off x="381000" y="685800"/>
            <a:ext cx="11277600" cy="5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GINR Project –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06" r="2847"/>
          <a:stretch/>
        </p:blipFill>
        <p:spPr>
          <a:xfrm>
            <a:off x="4572000" y="0"/>
            <a:ext cx="721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682"/>
            <a:ext cx="9753600" cy="670718"/>
          </a:xfrm>
        </p:spPr>
        <p:txBody>
          <a:bodyPr/>
          <a:lstStyle/>
          <a:p>
            <a:r>
              <a:rPr lang="en-US" dirty="0"/>
              <a:t>Recap of Aug 30, 2017 Workshop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105400"/>
          </a:xfrm>
        </p:spPr>
        <p:txBody>
          <a:bodyPr/>
          <a:lstStyle/>
          <a:p>
            <a:r>
              <a:rPr lang="en-US" sz="2800" dirty="0"/>
              <a:t>ERCOT presented possible changes that are being considered but not being proposed at this time</a:t>
            </a:r>
          </a:p>
          <a:p>
            <a:pPr lvl="1"/>
            <a:r>
              <a:rPr lang="en-US" dirty="0"/>
              <a:t>Little or no debate during workshop</a:t>
            </a:r>
          </a:p>
          <a:p>
            <a:pPr lvl="1"/>
            <a:r>
              <a:rPr lang="en-US" dirty="0"/>
              <a:t>Asked that comments be sent to  </a:t>
            </a:r>
            <a:r>
              <a:rPr lang="en-US" dirty="0">
                <a:hlinkClick r:id="rId3"/>
              </a:rPr>
              <a:t>jteixeira@ercot.com</a:t>
            </a:r>
            <a:endParaRPr lang="en-US" dirty="0"/>
          </a:p>
          <a:p>
            <a:r>
              <a:rPr lang="en-US" sz="2800" dirty="0"/>
              <a:t>Planning Guide changes PGRR52, PGRR54, NPRR809</a:t>
            </a:r>
          </a:p>
          <a:p>
            <a:r>
              <a:rPr lang="en-US" sz="2800" dirty="0"/>
              <a:t>Demo of GINR application under development</a:t>
            </a:r>
          </a:p>
          <a:p>
            <a:r>
              <a:rPr lang="en-US" sz="2800" dirty="0"/>
              <a:t>Discussion of RARF Replacement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743201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Making updates to an INR </a:t>
            </a:r>
            <a:endParaRPr lang="en-US" sz="4800" dirty="0" smtClean="0"/>
          </a:p>
          <a:p>
            <a:pPr algn="ctr"/>
            <a:r>
              <a:rPr lang="en-US" sz="4800" dirty="0" smtClean="0"/>
              <a:t>(</a:t>
            </a:r>
            <a:r>
              <a:rPr lang="en-US" sz="4800" dirty="0"/>
              <a:t>Change Request)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98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GINR Project – IE Dashboard </a:t>
            </a:r>
            <a:r>
              <a:rPr lang="en-US" dirty="0" smtClean="0"/>
              <a:t>- Change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11404600" cy="5486400"/>
          </a:xfrm>
        </p:spPr>
      </p:pic>
    </p:spTree>
    <p:extLst>
      <p:ext uri="{BB962C8B-B14F-4D97-AF65-F5344CB8AC3E}">
        <p14:creationId xmlns:p14="http://schemas.microsoft.com/office/powerpoint/2010/main" val="16799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smtClean="0"/>
              <a:t>Request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11506200" cy="5613484"/>
          </a:xfrm>
        </p:spPr>
      </p:pic>
    </p:spTree>
    <p:extLst>
      <p:ext uri="{BB962C8B-B14F-4D97-AF65-F5344CB8AC3E}">
        <p14:creationId xmlns:p14="http://schemas.microsoft.com/office/powerpoint/2010/main" val="6687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 </a:t>
            </a:r>
            <a:r>
              <a:rPr lang="en-US" dirty="0" smtClean="0"/>
              <a:t>– General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11404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 – </a:t>
            </a:r>
            <a:r>
              <a:rPr lang="en-US" dirty="0" smtClean="0"/>
              <a:t>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19800"/>
            <a:ext cx="1181868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111"/>
            <a:ext cx="11582400" cy="5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 – </a:t>
            </a:r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8237"/>
            <a:ext cx="11404600" cy="53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 –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6428"/>
          <a:stretch/>
        </p:blipFill>
        <p:spPr>
          <a:xfrm>
            <a:off x="381000" y="804946"/>
            <a:ext cx="11404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Change Request – IE Dashboard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r="446" b="36099"/>
          <a:stretch/>
        </p:blipFill>
        <p:spPr>
          <a:xfrm>
            <a:off x="304800" y="876709"/>
            <a:ext cx="11582400" cy="55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3027" y="2895600"/>
            <a:ext cx="10467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Transmission Service Provider Usage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55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TSP –   Dashboard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367001"/>
            <a:ext cx="1181868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14634"/>
            <a:ext cx="11861800" cy="49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53339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 Integration &amp; On-going Operations (RIOO) Application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Phase 1 – GINR tool built to handle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on-line submissions of generation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interconnection requests.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Phase 2 </a:t>
            </a:r>
            <a:r>
              <a:rPr lang="en-US" sz="2400" dirty="0">
                <a:solidFill>
                  <a:schemeClr val="tx1"/>
                </a:solidFill>
              </a:rPr>
              <a:t>– RARF replacement effort to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remove dependence on spreadsheets.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lt1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9384792" y="2979080"/>
            <a:ext cx="1676400" cy="2514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tbd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77200" y="2958676"/>
            <a:ext cx="1676400" cy="2514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RARF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replacement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69608" y="2977896"/>
            <a:ext cx="1676400" cy="2514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GINR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590800"/>
            <a:ext cx="50292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59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TSP </a:t>
            </a:r>
            <a:r>
              <a:rPr lang="en-US" b="0" dirty="0" smtClean="0"/>
              <a:t>Change Request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78486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TSP </a:t>
            </a:r>
            <a:r>
              <a:rPr lang="en-US" b="0" dirty="0" smtClean="0"/>
              <a:t>Change Request – Final Document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1" y="838583"/>
            <a:ext cx="11403149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TSP </a:t>
            </a:r>
            <a:r>
              <a:rPr lang="en-US" b="0" dirty="0" smtClean="0"/>
              <a:t>Change Request</a:t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1834"/>
          <a:stretch/>
        </p:blipFill>
        <p:spPr>
          <a:xfrm>
            <a:off x="4194427" y="-4354"/>
            <a:ext cx="738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TSP View of Attachments all INR’s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2"/>
          <a:stretch/>
        </p:blipFill>
        <p:spPr>
          <a:xfrm>
            <a:off x="381000" y="838200"/>
            <a:ext cx="11201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GINR Project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Avenues for feedback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Surveys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 focus group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Usability workshop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interested in participating contact:  Dana O’Neal at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dana.Oneal@ercot.com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84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6242304" cy="4511040"/>
          </a:xfrm>
        </p:spPr>
      </p:pic>
    </p:spTree>
    <p:extLst>
      <p:ext uri="{BB962C8B-B14F-4D97-AF65-F5344CB8AC3E}">
        <p14:creationId xmlns:p14="http://schemas.microsoft.com/office/powerpoint/2010/main" val="8539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GINR </a:t>
            </a:r>
            <a:r>
              <a:rPr lang="en-US" dirty="0" smtClean="0"/>
              <a:t>Feature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On-line submission of interconnection requests </a:t>
            </a:r>
            <a:r>
              <a:rPr lang="en-US" dirty="0">
                <a:solidFill>
                  <a:schemeClr val="tx1"/>
                </a:solidFill>
              </a:rPr>
              <a:t>(INR)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On-line payment capability for ERCOT fees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On-going management of projects submitted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Document 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E-sign capability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Project lifecycle tracking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Contact updates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Submit project data modifications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307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14634"/>
            <a:ext cx="11379200" cy="61957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Paperless generation interconnection request submissions</a:t>
            </a:r>
          </a:p>
          <a:p>
            <a:r>
              <a:rPr lang="en-US" dirty="0">
                <a:solidFill>
                  <a:schemeClr val="tx1"/>
                </a:solidFill>
              </a:rPr>
              <a:t>Quicker project request submissions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Reduced mail </a:t>
            </a:r>
            <a:r>
              <a:rPr lang="en-US" dirty="0">
                <a:solidFill>
                  <a:schemeClr val="tx1"/>
                </a:solidFill>
              </a:rPr>
              <a:t>expenses</a:t>
            </a:r>
          </a:p>
          <a:p>
            <a:r>
              <a:rPr lang="en-US" dirty="0">
                <a:solidFill>
                  <a:schemeClr val="tx1"/>
                </a:solidFill>
              </a:rPr>
              <a:t>On-line payment option easily identified to projects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Continuous </a:t>
            </a:r>
            <a:r>
              <a:rPr lang="en-US" dirty="0">
                <a:solidFill>
                  <a:schemeClr val="tx1"/>
                </a:solidFill>
              </a:rPr>
              <a:t>transparency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project status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stop shop for INR project submissions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693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GINR Demo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Submitting an interconnection request (INR)</a:t>
            </a:r>
          </a:p>
          <a:p>
            <a:r>
              <a:rPr lang="en-US" dirty="0">
                <a:solidFill>
                  <a:schemeClr val="tx1"/>
                </a:solidFill>
              </a:rPr>
              <a:t>Making updates to an INR (Change Request)</a:t>
            </a:r>
          </a:p>
          <a:p>
            <a:r>
              <a:rPr lang="en-US" dirty="0">
                <a:solidFill>
                  <a:schemeClr val="tx1"/>
                </a:solidFill>
              </a:rPr>
              <a:t>Transmission Service Provider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82200" y="6527884"/>
            <a:ext cx="609600" cy="29686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642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GINR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Submitting an </a:t>
            </a:r>
            <a:r>
              <a:rPr lang="en-US" sz="4800" dirty="0" smtClean="0"/>
              <a:t>Interconnection Request </a:t>
            </a:r>
            <a:r>
              <a:rPr lang="en-US" sz="4800" dirty="0"/>
              <a:t>(INR)</a:t>
            </a:r>
            <a:endParaRPr lang="en-US" sz="4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200" y="6524127"/>
            <a:ext cx="609600" cy="29686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16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INR Create – IE Dashboard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33002" y="6500335"/>
            <a:ext cx="609600" cy="296862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 b="17981"/>
          <a:stretch/>
        </p:blipFill>
        <p:spPr>
          <a:xfrm>
            <a:off x="508000" y="838200"/>
            <a:ext cx="11277600" cy="53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INR Create – Welcome – (wireframe) 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80800" y="6522008"/>
            <a:ext cx="609600" cy="296862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45526"/>
            <a:ext cx="11099800" cy="5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pages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3683894B5264EB8E83338F6BA777E" ma:contentTypeVersion="0" ma:contentTypeDescription="Create a new document." ma:contentTypeScope="" ma:versionID="6d9fae79e75f4a0e2854e81853c40662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3D459-1C05-483F-85D1-C9E478EC32CC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34af464-7aa1-4edd-9be4-83dffc1cb926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6933135-FA74-4199-91D5-29F71F2AA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968CB8-5FF8-44D7-A459-A3FC34AC4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13021</TotalTime>
  <Words>379</Words>
  <Application>Microsoft Office PowerPoint</Application>
  <PresentationFormat>Widescreen</PresentationFormat>
  <Paragraphs>130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1_Custom Design</vt:lpstr>
      <vt:lpstr>Inside pages</vt:lpstr>
      <vt:lpstr>2_Custom Design</vt:lpstr>
      <vt:lpstr>PowerPoint Presentation</vt:lpstr>
      <vt:lpstr>Recap of Aug 30, 2017 Workshop  </vt:lpstr>
      <vt:lpstr>The Goal</vt:lpstr>
      <vt:lpstr>GINR Features</vt:lpstr>
      <vt:lpstr>Perks</vt:lpstr>
      <vt:lpstr>GINR Demo Agenda</vt:lpstr>
      <vt:lpstr>GINR Project</vt:lpstr>
      <vt:lpstr>INR Create – IE Dashboard</vt:lpstr>
      <vt:lpstr>INR Create – Welcome – (wireframe) </vt:lpstr>
      <vt:lpstr>INR Create – General Information</vt:lpstr>
      <vt:lpstr>INR Create – MW</vt:lpstr>
      <vt:lpstr>INR Create – Dates</vt:lpstr>
      <vt:lpstr>INR Create – Attachments</vt:lpstr>
      <vt:lpstr>INR Create – Attachments added</vt:lpstr>
      <vt:lpstr>INR Create – Location</vt:lpstr>
      <vt:lpstr>INR Create – Company  </vt:lpstr>
      <vt:lpstr>INR Create – Contacts</vt:lpstr>
      <vt:lpstr>INR Create – E-Sign</vt:lpstr>
      <vt:lpstr>GINR Project – Review</vt:lpstr>
      <vt:lpstr>GINR Project</vt:lpstr>
      <vt:lpstr>GINR Project – IE Dashboard - Change Request</vt:lpstr>
      <vt:lpstr>Change Request </vt:lpstr>
      <vt:lpstr>Change Request – General Information</vt:lpstr>
      <vt:lpstr>Change Request – MW</vt:lpstr>
      <vt:lpstr>Change Request – Dates</vt:lpstr>
      <vt:lpstr>Change Request – Review</vt:lpstr>
      <vt:lpstr>Change Request – IE Dashboard</vt:lpstr>
      <vt:lpstr>GINR Project</vt:lpstr>
      <vt:lpstr>TSP –   Dashboard</vt:lpstr>
      <vt:lpstr>TSP Change Request</vt:lpstr>
      <vt:lpstr>TSP Change Request – Final Document Upload</vt:lpstr>
      <vt:lpstr>TSP Change Request </vt:lpstr>
      <vt:lpstr>TSP View of Attachments all INR’s</vt:lpstr>
      <vt:lpstr>GINR Project Input</vt:lpstr>
      <vt:lpstr>Q&amp;A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ERCOT/if</cp:lastModifiedBy>
  <cp:revision>283</cp:revision>
  <cp:lastPrinted>2017-08-25T13:51:43Z</cp:lastPrinted>
  <dcterms:created xsi:type="dcterms:W3CDTF">2016-01-21T15:20:31Z</dcterms:created>
  <dcterms:modified xsi:type="dcterms:W3CDTF">2017-12-14T23:42:00Z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0x010100D9D3683894B5264EB8E83338F6BA777E</vt:lpwstr>
  </property>
</Properties>
</file>