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8"/>
  </p:notesMasterIdLst>
  <p:handoutMasterIdLst>
    <p:handoutMasterId r:id="rId9"/>
  </p:handoutMasterIdLst>
  <p:sldIdLst>
    <p:sldId id="274"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7" d="100"/>
          <a:sy n="127" d="100"/>
        </p:scale>
        <p:origin x="1086"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12/14/2017</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12/14/2017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1357259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1800" dirty="0" smtClean="0"/>
              <a:t>NPRRs</a:t>
            </a:r>
            <a:endParaRPr lang="en-US" sz="1800" dirty="0"/>
          </a:p>
        </p:txBody>
      </p:sp>
      <p:sp>
        <p:nvSpPr>
          <p:cNvPr id="3" name="Content Placeholder 2"/>
          <p:cNvSpPr>
            <a:spLocks noGrp="1"/>
          </p:cNvSpPr>
          <p:nvPr>
            <p:ph idx="1"/>
          </p:nvPr>
        </p:nvSpPr>
        <p:spPr>
          <a:xfrm>
            <a:off x="316765" y="381000"/>
            <a:ext cx="8534400" cy="5029201"/>
          </a:xfrm>
        </p:spPr>
        <p:txBody>
          <a:bodyPr/>
          <a:lstStyle/>
          <a:p>
            <a:endParaRPr lang="en-US" sz="1200" b="1" dirty="0" smtClean="0"/>
          </a:p>
          <a:p>
            <a:pPr marL="0" indent="0">
              <a:buNone/>
            </a:pPr>
            <a:endParaRPr lang="en-US" sz="1400" b="1" dirty="0" smtClean="0"/>
          </a:p>
          <a:p>
            <a:pPr marL="0" indent="0">
              <a:buNone/>
            </a:pPr>
            <a:r>
              <a:rPr lang="en-US" sz="1400" b="1" dirty="0" smtClean="0"/>
              <a:t>844 </a:t>
            </a:r>
            <a:r>
              <a:rPr lang="en-US" sz="1400" b="1" dirty="0" smtClean="0"/>
              <a:t>NPRR </a:t>
            </a:r>
            <a:r>
              <a:rPr lang="en-US" sz="1400" b="1" dirty="0"/>
              <a:t>Clarification to Outage Report.  </a:t>
            </a:r>
            <a:r>
              <a:rPr lang="en-US" sz="1400" dirty="0"/>
              <a:t>This Nodal Protocol Revision Request (NPRR) corrects the current process of including capacity that is modeled but not yet commercially operational in the Outage Scheduler, which is then reflected in the Outage </a:t>
            </a:r>
            <a:r>
              <a:rPr lang="en-US" sz="1400" dirty="0" smtClean="0"/>
              <a:t>report.</a:t>
            </a:r>
          </a:p>
          <a:p>
            <a:pPr marL="0" indent="0">
              <a:buNone/>
            </a:pPr>
            <a:endParaRPr lang="en-US" sz="1400" dirty="0" smtClean="0"/>
          </a:p>
          <a:p>
            <a:pPr marL="0" indent="0">
              <a:buNone/>
            </a:pPr>
            <a:r>
              <a:rPr lang="en-US" sz="1400" b="1" dirty="0" smtClean="0"/>
              <a:t>852 </a:t>
            </a:r>
            <a:r>
              <a:rPr lang="en-US" sz="1400" b="1" dirty="0"/>
              <a:t>NPRR CRR Activity Calendar Approval Process. </a:t>
            </a:r>
            <a:r>
              <a:rPr lang="en-US" sz="1400" b="1" dirty="0"/>
              <a:t>  </a:t>
            </a:r>
            <a:r>
              <a:rPr lang="en-US" sz="1400" dirty="0"/>
              <a:t>This Nodal Protocol Revision Request (NPRR) clarifies the process ERCOT follows when updating the Congestion Revenue Right (CRR) activity calendar; removes unnecessary “advisory approval” language; and moves the approval of the calendar to the Wholesale Market Subcommittee (WMS) rather than the Technical Advisory Committee (TAC).  This allows for a speedier approval process for ERCOT while at the same time still allowing review by appropriate stakeholders. </a:t>
            </a:r>
            <a:r>
              <a:rPr lang="en-US" sz="1400" dirty="0"/>
              <a:t>  </a:t>
            </a:r>
            <a:endParaRPr lang="en-US" sz="1400" dirty="0" smtClean="0"/>
          </a:p>
          <a:p>
            <a:pPr marL="0" indent="0">
              <a:buNone/>
            </a:pPr>
            <a:endParaRPr lang="en-US" sz="1400" dirty="0" smtClean="0"/>
          </a:p>
          <a:p>
            <a:pPr marL="0" indent="0">
              <a:buNone/>
            </a:pPr>
            <a:r>
              <a:rPr lang="en-US" sz="1400" b="1" dirty="0" smtClean="0"/>
              <a:t>855 </a:t>
            </a:r>
            <a:r>
              <a:rPr lang="en-US" sz="1400" b="1" dirty="0"/>
              <a:t>NPRR Criteria for Including Resources in the CDR Peak Average Capacity Contribution Calculations. </a:t>
            </a:r>
            <a:r>
              <a:rPr lang="en-US" sz="1400" b="1" dirty="0"/>
              <a:t>  </a:t>
            </a:r>
            <a:r>
              <a:rPr lang="en-US" sz="1400" dirty="0"/>
              <a:t>This Nodal Protocol Revision Request (NPRR) clarifies the criteria for including Resources in the Seasonal Peak Average capacity estimation calculations used for the Report on Capacity, Demand and Reserves in the ERCOT Region.  The revisions, which pertain to the handling of new and retiring Resources, apply to wind, solar, Direct Current Ties (DC Ties), hydro, and All-Inclusive Generation Resources within Private Use </a:t>
            </a:r>
            <a:r>
              <a:rPr lang="en-US" sz="1400" dirty="0" smtClean="0"/>
              <a:t>Networks</a:t>
            </a:r>
            <a:r>
              <a:rPr lang="en-US" sz="1400" dirty="0"/>
              <a:t>.</a:t>
            </a:r>
            <a:endParaRPr lang="en-US" sz="14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dirty="0"/>
          </a:p>
        </p:txBody>
      </p:sp>
    </p:spTree>
    <p:extLst>
      <p:ext uri="{BB962C8B-B14F-4D97-AF65-F5344CB8AC3E}">
        <p14:creationId xmlns:p14="http://schemas.microsoft.com/office/powerpoint/2010/main" val="246538712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www.w3.org/XML/1998/namespace"/>
    <ds:schemaRef ds:uri="http://purl.org/dc/elements/1.1/"/>
    <ds:schemaRef ds:uri="http://purl.org/dc/dcmitype/"/>
    <ds:schemaRef ds:uri="c34af464-7aa1-4edd-9be4-83dffc1cb926"/>
    <ds:schemaRef ds:uri="http://schemas.microsoft.com/office/2006/metadata/properties"/>
    <ds:schemaRef ds:uri="http://schemas.microsoft.com/office/infopath/2007/PartnerControls"/>
    <ds:schemaRef ds:uri="http://purl.org/dc/terms/"/>
    <ds:schemaRef ds:uri="http://schemas.microsoft.com/office/2006/documentManagement/type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
  <TotalTime>316</TotalTime>
  <Words>55</Words>
  <Application>Microsoft Office PowerPoint</Application>
  <PresentationFormat>On-screen Show (4:3)</PresentationFormat>
  <Paragraphs>10</Paragraphs>
  <Slides>1</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vt:i4>
      </vt:variant>
    </vt:vector>
  </HeadingPairs>
  <TitlesOfParts>
    <vt:vector size="6" baseType="lpstr">
      <vt:lpstr>Arial</vt:lpstr>
      <vt:lpstr>Calibri</vt:lpstr>
      <vt:lpstr>1_Custom Design</vt:lpstr>
      <vt:lpstr>Office Theme</vt:lpstr>
      <vt:lpstr>Custom Design</vt:lpstr>
      <vt:lpstr>NPRRs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Zapanta, Zaldy</cp:lastModifiedBy>
  <cp:revision>53</cp:revision>
  <cp:lastPrinted>2016-01-21T20:53:15Z</cp:lastPrinted>
  <dcterms:created xsi:type="dcterms:W3CDTF">2016-01-21T15:20:31Z</dcterms:created>
  <dcterms:modified xsi:type="dcterms:W3CDTF">2017-12-14T20:42:05Z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