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7"/>
  </p:notesMasterIdLst>
  <p:sldIdLst>
    <p:sldId id="642" r:id="rId2"/>
    <p:sldId id="703" r:id="rId3"/>
    <p:sldId id="704" r:id="rId4"/>
    <p:sldId id="706" r:id="rId5"/>
    <p:sldId id="705" r:id="rId6"/>
  </p:sldIdLst>
  <p:sldSz cx="11887200" cy="6858000"/>
  <p:notesSz cx="7102475" cy="93884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7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6B871"/>
    <a:srgbClr val="38B674"/>
    <a:srgbClr val="349E69"/>
    <a:srgbClr val="3333CC"/>
    <a:srgbClr val="37A76F"/>
    <a:srgbClr val="3333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040" autoAdjust="0"/>
    <p:restoredTop sz="95565" autoAdjust="0"/>
  </p:normalViewPr>
  <p:slideViewPr>
    <p:cSldViewPr>
      <p:cViewPr varScale="1">
        <p:scale>
          <a:sx n="89" d="100"/>
          <a:sy n="89" d="100"/>
        </p:scale>
        <p:origin x="-931" y="-67"/>
      </p:cViewPr>
      <p:guideLst>
        <p:guide orient="horz" pos="2160"/>
        <p:guide pos="374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2725" y="0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01650" y="704850"/>
            <a:ext cx="6099175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459288"/>
            <a:ext cx="5683250" cy="42243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8916988"/>
            <a:ext cx="3078163" cy="4699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229" tIns="47114" rIns="94229" bIns="471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EF0AB23-F649-4F37-9278-5A22CB6DFF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4308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481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"/>
          <p:cNvSpPr txBox="1">
            <a:spLocks noGrp="1" noChangeArrowheads="1"/>
          </p:cNvSpPr>
          <p:nvPr/>
        </p:nvSpPr>
        <p:spPr bwMode="auto">
          <a:xfrm>
            <a:off x="4019550" y="8918575"/>
            <a:ext cx="3081338" cy="4683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b"/>
          <a:lstStyle/>
          <a:p>
            <a:pPr algn="r" defTabSz="422275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669925" algn="l"/>
                <a:tab pos="1338263" algn="l"/>
                <a:tab pos="2008188" algn="l"/>
                <a:tab pos="2678113" algn="l"/>
              </a:tabLst>
            </a:pPr>
            <a:fld id="{04F4AF34-097F-4874-B41F-D04155D43D10}" type="slidenum">
              <a:rPr lang="en-US" altLang="en-US" sz="1300">
                <a:solidFill>
                  <a:srgbClr val="000000"/>
                </a:solidFill>
                <a:latin typeface="Times New Roman" pitchFamily="18" charset="0"/>
                <a:ea typeface="Microsoft YaHei" pitchFamily="34" charset="-122"/>
              </a:rPr>
              <a:pPr algn="r" defTabSz="422275" hangingPunct="0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669925" algn="l"/>
                  <a:tab pos="1338263" algn="l"/>
                  <a:tab pos="2008188" algn="l"/>
                  <a:tab pos="2678113" algn="l"/>
                </a:tabLst>
              </a:pPr>
              <a:t>3</a:t>
            </a:fld>
            <a:endParaRPr lang="en-US" altLang="en-US" sz="1300">
              <a:solidFill>
                <a:srgbClr val="000000"/>
              </a:solidFill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505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0063" y="712788"/>
            <a:ext cx="6103937" cy="3521075"/>
          </a:xfrm>
          <a:solidFill>
            <a:srgbClr val="FFFFFF"/>
          </a:solidFill>
          <a:ln/>
        </p:spPr>
      </p:sp>
      <p:sp>
        <p:nvSpPr>
          <p:cNvPr id="450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11200" y="4459288"/>
            <a:ext cx="5681663" cy="4224337"/>
          </a:xfrm>
          <a:noFill/>
        </p:spPr>
        <p:txBody>
          <a:bodyPr wrap="none" lIns="0" tIns="0" rIns="0" bIns="0" anchor="ctr"/>
          <a:lstStyle/>
          <a:p>
            <a:endParaRPr lang="en-US" altLang="en-US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806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EF0AB23-F649-4F37-9278-5A22CB6DFF1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0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2763" y="3886200"/>
            <a:ext cx="832167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05A1C1-C328-40CE-8527-64C07B8F77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82CF3-64C5-437B-A893-17340A7294E0}" type="datetime1">
              <a:rPr lang="en-US" altLang="en-US" smtClean="0"/>
              <a:pPr>
                <a:defRPr/>
              </a:pPr>
              <a:t>12/13/2017</a:t>
            </a:fld>
            <a:endParaRPr lang="en-US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BF7C1F-E698-4C20-8D3F-AE3449E70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70B35-FE58-452A-94DA-E25076F42D0E}" type="datetime1">
              <a:rPr lang="en-US" altLang="en-US" smtClean="0"/>
              <a:pPr>
                <a:defRPr/>
              </a:pPr>
              <a:t>12/13/2017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9800" y="4406900"/>
            <a:ext cx="101028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9800" y="2906713"/>
            <a:ext cx="101028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12/13/2017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38125" y="1863725"/>
            <a:ext cx="5568950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59475" y="1863725"/>
            <a:ext cx="5570538" cy="44910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948EC-BA65-4518-941B-82C4873B2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80184-FF06-4928-9456-F0A62AD0CDA4}" type="datetime1">
              <a:rPr lang="en-US" altLang="en-US" smtClean="0"/>
              <a:pPr>
                <a:defRPr/>
              </a:pPr>
              <a:t>12/13/2017</a:t>
            </a:fld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725" y="274638"/>
            <a:ext cx="1069975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3725" y="1535113"/>
            <a:ext cx="52530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3725" y="2174875"/>
            <a:ext cx="52530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38850" y="1535113"/>
            <a:ext cx="52546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38850" y="2174875"/>
            <a:ext cx="52546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12/13/2017</a:t>
            </a:fld>
            <a:endParaRPr lang="en-US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A4B6F-0F1F-425A-BB37-383E3C9E5A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D329ED-6E80-483F-92E1-5C83058CD1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0EB5A2-866F-4CF6-AE13-26148FC6C3BF}" type="datetime1">
              <a:rPr lang="en-US" altLang="en-US" smtClean="0"/>
              <a:pPr>
                <a:defRPr/>
              </a:pPr>
              <a:t>12/13/2017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Smart Meter Texas (SMT)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745BA-63AE-41DE-9DB3-B4B3D88E0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9BB228-EFFD-40A9-A616-BB25DB2B5075}" type="datetime1">
              <a:rPr lang="en-US" altLang="en-US" smtClean="0"/>
              <a:pPr>
                <a:defRPr/>
              </a:pPr>
              <a:t>12/13/2017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38125" y="457200"/>
            <a:ext cx="11291888" cy="5897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44057-B1A0-4E96-B963-49CF14D961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67809-080E-4D78-BD9D-ED3EAE20D5D7}" type="datetime1">
              <a:rPr lang="en-US" altLang="en-US" smtClean="0"/>
              <a:pPr>
                <a:defRPr/>
              </a:pPr>
              <a:t>12/13/2017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125" y="457200"/>
            <a:ext cx="11291888" cy="5111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38125" y="1863725"/>
            <a:ext cx="11291888" cy="4491038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B18433-5FDA-465C-B897-9F45FD4186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A98DFA-E905-4723-8996-751A366FD889}" type="datetime1">
              <a:rPr lang="en-US" altLang="en-US" smtClean="0"/>
              <a:pPr>
                <a:defRPr/>
              </a:pPr>
              <a:t>12/13/2017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8125" y="457200"/>
            <a:ext cx="11291888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38125" y="1863725"/>
            <a:ext cx="11291888" cy="4491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 flipV="1">
            <a:off x="381000" y="968375"/>
            <a:ext cx="11172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/>
          </a:p>
        </p:txBody>
      </p:sp>
      <p:sp>
        <p:nvSpPr>
          <p:cNvPr id="448518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228600" y="6553200"/>
            <a:ext cx="476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800">
                <a:latin typeface="+mn-lt"/>
                <a:cs typeface="+mn-cs"/>
              </a:defRPr>
            </a:lvl1pPr>
          </a:lstStyle>
          <a:p>
            <a:pPr>
              <a:defRPr/>
            </a:pPr>
            <a:fld id="{AABA4B6F-0F1F-425A-BB37-383E3C9E5A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4852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553200"/>
            <a:ext cx="130651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algn="l">
              <a:defRPr sz="800"/>
            </a:lvl1pPr>
          </a:lstStyle>
          <a:p>
            <a:pPr>
              <a:defRPr/>
            </a:pPr>
            <a:fld id="{F360F02C-16C6-41CC-927A-F7EFAF3A09C2}" type="datetime1">
              <a:rPr lang="en-US" altLang="en-US" smtClean="0"/>
              <a:pPr>
                <a:defRPr/>
              </a:pPr>
              <a:t>12/13/2017</a:t>
            </a:fld>
            <a:endParaRPr lang="en-US" altLang="en-US"/>
          </a:p>
        </p:txBody>
      </p:sp>
      <p:sp>
        <p:nvSpPr>
          <p:cNvPr id="98315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chemeClr val="bg1"/>
                </a:solidFill>
              </a:rPr>
              <a:t>3</a:t>
            </a:r>
            <a:r>
              <a:rPr lang="en-US" sz="800" baseline="30000">
                <a:solidFill>
                  <a:schemeClr val="bg1"/>
                </a:solidFill>
              </a:rPr>
              <a:t>rd</a:t>
            </a:r>
            <a:r>
              <a:rPr lang="en-US" sz="800">
                <a:solidFill>
                  <a:schemeClr val="bg1"/>
                </a:solidFill>
              </a:rPr>
              <a:t> Party Registration &amp;</a:t>
            </a:r>
            <a:br>
              <a:rPr lang="en-US" sz="800">
                <a:solidFill>
                  <a:schemeClr val="bg1"/>
                </a:solidFill>
              </a:rPr>
            </a:br>
            <a:r>
              <a:rPr lang="en-US" sz="800">
                <a:solidFill>
                  <a:schemeClr val="bg1"/>
                </a:solidFill>
              </a:rPr>
              <a:t>Account Management</a:t>
            </a:r>
            <a:endParaRPr lang="en-US" sz="800" b="1">
              <a:solidFill>
                <a:schemeClr val="bg1"/>
              </a:solidFill>
            </a:endParaRPr>
          </a:p>
        </p:txBody>
      </p:sp>
      <p:sp>
        <p:nvSpPr>
          <p:cNvPr id="98316" name="Text Box 5"/>
          <p:cNvSpPr txBox="1">
            <a:spLocks noChangeArrowheads="1"/>
          </p:cNvSpPr>
          <p:nvPr/>
        </p:nvSpPr>
        <p:spPr bwMode="auto">
          <a:xfrm>
            <a:off x="0" y="90488"/>
            <a:ext cx="1873250" cy="33655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0" hangingPunct="0">
              <a:spcBef>
                <a:spcPct val="35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800">
                <a:solidFill>
                  <a:schemeClr val="bg1"/>
                </a:solidFill>
              </a:rPr>
              <a:t>3</a:t>
            </a:r>
            <a:r>
              <a:rPr lang="en-US" sz="800" baseline="30000">
                <a:solidFill>
                  <a:schemeClr val="bg1"/>
                </a:solidFill>
              </a:rPr>
              <a:t>rd</a:t>
            </a:r>
            <a:r>
              <a:rPr lang="en-US" sz="800">
                <a:solidFill>
                  <a:schemeClr val="bg1"/>
                </a:solidFill>
              </a:rPr>
              <a:t> Party Registration &amp;</a:t>
            </a:r>
            <a:br>
              <a:rPr lang="en-US" sz="800">
                <a:solidFill>
                  <a:schemeClr val="bg1"/>
                </a:solidFill>
              </a:rPr>
            </a:br>
            <a:r>
              <a:rPr lang="en-US" sz="800">
                <a:solidFill>
                  <a:schemeClr val="bg1"/>
                </a:solidFill>
              </a:rPr>
              <a:t>Account Management</a:t>
            </a:r>
            <a:endParaRPr lang="en-US" sz="800" b="1">
              <a:solidFill>
                <a:schemeClr val="bg1"/>
              </a:solidFill>
            </a:endParaRPr>
          </a:p>
        </p:txBody>
      </p:sp>
      <p:pic>
        <p:nvPicPr>
          <p:cNvPr id="1033" name="Picture 8" descr="SMT Logo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03200" y="152400"/>
            <a:ext cx="1244600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937000" y="6356350"/>
            <a:ext cx="401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Smart Meter Texas (SMT)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7" r:id="rId2"/>
    <p:sldLayoutId id="2147483666" r:id="rId3"/>
    <p:sldLayoutId id="2147483665" r:id="rId4"/>
    <p:sldLayoutId id="2147483664" r:id="rId5"/>
    <p:sldLayoutId id="2147483663" r:id="rId6"/>
    <p:sldLayoutId id="2147483662" r:id="rId7"/>
    <p:sldLayoutId id="2147483657" r:id="rId8"/>
    <p:sldLayoutId id="2147483656" r:id="rId9"/>
  </p:sldLayoutIdLst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200">
          <a:solidFill>
            <a:schemeClr val="hlink"/>
          </a:solidFill>
          <a:latin typeface="Arial" pitchFamily="34" charset="0"/>
          <a:cs typeface="Arial" pitchFamily="34" charset="0"/>
        </a:defRPr>
      </a:lvl9pPr>
    </p:titleStyle>
    <p:bodyStyle>
      <a:lvl1pPr marL="173038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09588" indent="-1635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855663" indent="-1730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600">
          <a:solidFill>
            <a:schemeClr val="tx1"/>
          </a:solidFill>
          <a:latin typeface="+mn-lt"/>
          <a:cs typeface="+mn-cs"/>
        </a:defRPr>
      </a:lvl3pPr>
      <a:lvl4pPr marL="1203325" indent="-173038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–"/>
        <a:defRPr sz="1600">
          <a:solidFill>
            <a:schemeClr val="bg1"/>
          </a:solidFill>
          <a:latin typeface="+mn-lt"/>
          <a:cs typeface="+mn-cs"/>
        </a:defRPr>
      </a:lvl4pPr>
      <a:lvl5pPr marL="15398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5pPr>
      <a:lvl6pPr marL="19970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6pPr>
      <a:lvl7pPr marL="24542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7pPr>
      <a:lvl8pPr marL="29114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8pPr>
      <a:lvl9pPr marL="3368675" indent="-163513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»"/>
        <a:defRPr sz="1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2"/>
          <p:cNvSpPr>
            <a:spLocks noGrp="1"/>
          </p:cNvSpPr>
          <p:nvPr>
            <p:ph type="ctrTitle"/>
          </p:nvPr>
        </p:nvSpPr>
        <p:spPr>
          <a:xfrm>
            <a:off x="892175" y="2130425"/>
            <a:ext cx="10102850" cy="1470025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chemeClr val="tx1"/>
                </a:solidFill>
                <a:cs typeface="Aharoni" pitchFamily="2" charset="-79"/>
              </a:rPr>
              <a:t>SMT Update </a:t>
            </a:r>
            <a:r>
              <a:rPr lang="en-US" sz="3600" b="1" dirty="0">
                <a:solidFill>
                  <a:schemeClr val="tx1"/>
                </a:solidFill>
              </a:rPr>
              <a:t>To AMWG</a:t>
            </a:r>
            <a:br>
              <a:rPr lang="en-US" sz="3600" b="1" dirty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0962" name="Subtitle 11"/>
          <p:cNvSpPr>
            <a:spLocks noGrp="1"/>
          </p:cNvSpPr>
          <p:nvPr>
            <p:ph type="subTitle" idx="1"/>
          </p:nvPr>
        </p:nvSpPr>
        <p:spPr>
          <a:xfrm>
            <a:off x="1782763" y="4191000"/>
            <a:ext cx="8321675" cy="1752600"/>
          </a:xfrm>
        </p:spPr>
        <p:txBody>
          <a:bodyPr/>
          <a:lstStyle/>
          <a:p>
            <a:r>
              <a:rPr lang="en-US" sz="2000" b="1" dirty="0">
                <a:cs typeface="Aharoni" pitchFamily="2" charset="-79"/>
              </a:rPr>
              <a:t>November 2017</a:t>
            </a:r>
            <a:br>
              <a:rPr lang="en-US" sz="2000" b="1" dirty="0">
                <a:cs typeface="Aharoni" pitchFamily="2" charset="-79"/>
              </a:rPr>
            </a:b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34" name="Rectangle 251"/>
          <p:cNvSpPr txBox="1">
            <a:spLocks noGrp="1" noChangeArrowheads="1"/>
          </p:cNvSpPr>
          <p:nvPr/>
        </p:nvSpPr>
        <p:spPr bwMode="black">
          <a:xfrm>
            <a:off x="200025" y="6502400"/>
            <a:ext cx="13081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</a:pPr>
            <a:fld id="{210B9116-3E37-4AA4-B52D-D808177C8942}" type="slidenum">
              <a:rPr lang="en-US" altLang="en-US" sz="1000" b="1">
                <a:solidFill>
                  <a:schemeClr val="bg1"/>
                </a:solidFill>
              </a:rPr>
              <a:pPr>
                <a:spcBef>
                  <a:spcPct val="50000"/>
                </a:spcBef>
              </a:pPr>
              <a:t>2</a:t>
            </a:fld>
            <a:endParaRPr lang="en-US" altLang="en-US" sz="1000" b="1">
              <a:solidFill>
                <a:schemeClr val="bg1"/>
              </a:solidFill>
            </a:endParaRPr>
          </a:p>
        </p:txBody>
      </p:sp>
      <p:sp>
        <p:nvSpPr>
          <p:cNvPr id="43035" name="TextBox 2"/>
          <p:cNvSpPr>
            <a:spLocks noGrp="1" noChangeArrowheads="1"/>
          </p:cNvSpPr>
          <p:nvPr>
            <p:ph type="title" idx="4294967295"/>
          </p:nvPr>
        </p:nvSpPr>
        <p:spPr>
          <a:xfrm>
            <a:off x="1752600" y="304800"/>
            <a:ext cx="9601200" cy="498475"/>
          </a:xfrm>
        </p:spPr>
        <p:txBody>
          <a:bodyPr anchor="ctr"/>
          <a:lstStyle/>
          <a:p>
            <a:pPr eaLnBrk="1" hangingPunct="1"/>
            <a:r>
              <a:rPr lang="en-US" altLang="en-US" sz="2400" b="1" dirty="0">
                <a:solidFill>
                  <a:srgbClr val="758CFF"/>
                </a:solidFill>
              </a:rPr>
              <a:t>Monthly SMT Data Timelines AMWG CR 2014 002</a:t>
            </a:r>
            <a:br>
              <a:rPr lang="en-US" altLang="en-US" sz="2400" b="1" dirty="0">
                <a:solidFill>
                  <a:srgbClr val="758CFF"/>
                </a:solidFill>
              </a:rPr>
            </a:br>
            <a:r>
              <a:rPr lang="en-US" altLang="en-US" sz="2400" b="1" dirty="0">
                <a:solidFill>
                  <a:srgbClr val="758CFF"/>
                </a:solidFill>
              </a:rPr>
              <a:t>End to End File Processing Completeness – Nov 2017</a:t>
            </a:r>
          </a:p>
        </p:txBody>
      </p:sp>
      <p:sp>
        <p:nvSpPr>
          <p:cNvPr id="43036" name="Text Box 6"/>
          <p:cNvSpPr txBox="1">
            <a:spLocks noChangeArrowheads="1"/>
          </p:cNvSpPr>
          <p:nvPr/>
        </p:nvSpPr>
        <p:spPr bwMode="auto">
          <a:xfrm>
            <a:off x="854075" y="5257800"/>
            <a:ext cx="10655300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000" i="1" u="sng" dirty="0"/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Timely Market Delivery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posted to market (FTPS) by 11:00pm out of # of files received by SMT by 11:00pm.</a:t>
            </a:r>
          </a:p>
          <a:p>
            <a:pPr>
              <a:spcBef>
                <a:spcPct val="50000"/>
              </a:spcBef>
            </a:pPr>
            <a:r>
              <a:rPr lang="en-US" altLang="en-US" sz="1000" i="1" u="sng" dirty="0"/>
              <a:t>% Portal Data Availability</a:t>
            </a:r>
            <a:r>
              <a:rPr lang="en-US" altLang="en-US" sz="1000" dirty="0"/>
              <a:t> - </a:t>
            </a:r>
            <a:r>
              <a:rPr lang="en-US" altLang="en-US" sz="1000" dirty="0">
                <a:solidFill>
                  <a:srgbClr val="FF0000"/>
                </a:solidFill>
              </a:rPr>
              <a:t>%</a:t>
            </a:r>
            <a:r>
              <a:rPr lang="en-US" altLang="en-US" sz="1000" dirty="0"/>
              <a:t> of files loaded to the database for data availability on portal by 6:00am next day for the files received by 11:00pm</a:t>
            </a:r>
          </a:p>
          <a:p>
            <a:pPr marL="171450" indent="-17145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altLang="en-US" sz="1000" dirty="0"/>
              <a:t>A LSE file includes usage data for up to 50,000 </a:t>
            </a:r>
            <a:r>
              <a:rPr lang="en-US" altLang="en-US" sz="1000"/>
              <a:t>ESIIDs.</a:t>
            </a:r>
            <a:endParaRPr lang="en-US" altLang="en-US" sz="1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990600"/>
            <a:ext cx="11204575" cy="416502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47" name="Rectangle 1"/>
          <p:cNvSpPr>
            <a:spLocks noChangeArrowheads="1"/>
          </p:cNvSpPr>
          <p:nvPr/>
        </p:nvSpPr>
        <p:spPr bwMode="auto">
          <a:xfrm>
            <a:off x="1447800" y="228600"/>
            <a:ext cx="9677400" cy="49847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 anchor="ctr"/>
          <a:lstStyle/>
          <a:p>
            <a:pPr defTabSz="457200">
              <a:lnSpc>
                <a:spcPct val="90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altLang="en-US" sz="2000" b="1" dirty="0">
                <a:ea typeface="Microsoft YaHei" pitchFamily="34" charset="-122"/>
              </a:rPr>
              <a:t>                  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SMT </a:t>
            </a:r>
            <a:r>
              <a:rPr lang="en-US" altLang="en-US" sz="2000" dirty="0">
                <a:solidFill>
                  <a:schemeClr val="accent1"/>
                </a:solidFill>
                <a:ea typeface="Microsoft YaHei" pitchFamily="34" charset="-122"/>
              </a:rPr>
              <a:t> </a:t>
            </a:r>
            <a:r>
              <a:rPr lang="en-US" altLang="en-US" sz="2000" b="1" dirty="0">
                <a:solidFill>
                  <a:schemeClr val="accent1"/>
                </a:solidFill>
                <a:ea typeface="Microsoft YaHei" pitchFamily="34" charset="-122"/>
              </a:rPr>
              <a:t>API and FTPS Services Availability </a:t>
            </a:r>
            <a:r>
              <a:rPr lang="en-US" altLang="en-US" sz="2000" b="1" dirty="0">
                <a:solidFill>
                  <a:schemeClr val="accent1"/>
                </a:solidFill>
              </a:rPr>
              <a:t>– Nov 2017</a:t>
            </a:r>
          </a:p>
        </p:txBody>
      </p:sp>
      <p:sp>
        <p:nvSpPr>
          <p:cNvPr id="44048" name="Rectangle 2"/>
          <p:cNvSpPr>
            <a:spLocks noChangeArrowheads="1"/>
          </p:cNvSpPr>
          <p:nvPr/>
        </p:nvSpPr>
        <p:spPr bwMode="auto">
          <a:xfrm>
            <a:off x="1031697" y="4640116"/>
            <a:ext cx="10058400" cy="244767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wrap="square" lIns="90000" tIns="45000" rIns="90000" bIns="45000">
            <a:spAutoFit/>
          </a:bodyPr>
          <a:lstStyle/>
          <a:p>
            <a:pPr defTabSz="457200">
              <a:spcBef>
                <a:spcPts val="9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i="1" dirty="0">
                <a:solidFill>
                  <a:srgbClr val="000000"/>
                </a:solidFill>
                <a:ea typeface="Microsoft YaHei" pitchFamily="34" charset="-122"/>
              </a:rPr>
              <a:t>The service availability is measured as a percentage of number of minutes the service was available out of the total number of minutes in a month, excluding planned outages. 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026442" y="5272903"/>
            <a:ext cx="10655300" cy="1321985"/>
          </a:xfrm>
          <a:prstGeom prst="rect">
            <a:avLst/>
          </a:prstGeom>
          <a:noFill/>
          <a:ln w="9360">
            <a:noFill/>
            <a:miter lim="800000"/>
            <a:headEnd/>
            <a:tailEnd/>
          </a:ln>
        </p:spPr>
        <p:txBody>
          <a:bodyPr lIns="90000" tIns="45000" rIns="90000" bIns="45000">
            <a:spAutoFit/>
          </a:bodyPr>
          <a:lstStyle/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Mar-Apr 2015: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SMT outage and subsequent recovery/catch-up impacted API availability. FTPS was available for most of the part except on 03/21-03/22 for 36 hours.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26 Jul 2015: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Services were unavailable for 12 hours due to Flash storage issue 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25 Jan 2016: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Services were unavailable for 19 hours due to storage configuration issue 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07 Mar 2016:  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API Services were unavailable for 7hours due to Oracle </a:t>
            </a:r>
            <a:r>
              <a:rPr lang="en-US" sz="1000" dirty="0"/>
              <a:t>archiver issue.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 </a:t>
            </a:r>
          </a:p>
          <a:p>
            <a:pPr marL="171450" indent="-171450" defTabSz="457200">
              <a:spcBef>
                <a:spcPts val="9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  <a:tab pos="10134600" algn="l"/>
              </a:tabLst>
            </a:pPr>
            <a:r>
              <a:rPr lang="en-US" altLang="en-US" sz="1000" b="1" dirty="0">
                <a:solidFill>
                  <a:srgbClr val="000000"/>
                </a:solidFill>
                <a:ea typeface="Microsoft YaHei" pitchFamily="34" charset="-122"/>
              </a:rPr>
              <a:t>12 Jul 2017:  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Due to network Outage FTP &amp; API services are down for 20 minutes</a:t>
            </a:r>
            <a:r>
              <a:rPr lang="en-US" sz="1000" dirty="0"/>
              <a:t>. FTPS &amp; API availability is 99.95%. </a:t>
            </a:r>
            <a:r>
              <a:rPr lang="en-US" altLang="en-US" sz="1000" dirty="0">
                <a:solidFill>
                  <a:srgbClr val="000000"/>
                </a:solidFill>
                <a:ea typeface="Microsoft YaHei" pitchFamily="34" charset="-122"/>
              </a:rPr>
              <a:t>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A2745BA-63AE-41DE-9DB3-B4B3D88E0A0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26442" y="4995904"/>
            <a:ext cx="179478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200" b="1" dirty="0"/>
              <a:t>Observed Anomalies</a:t>
            </a:r>
            <a:r>
              <a:rPr lang="en-US" altLang="en-US" sz="1200" dirty="0"/>
              <a:t>: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25" y="1038225"/>
            <a:ext cx="11791950" cy="3228975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219198" y="240728"/>
            <a:ext cx="1005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altLang="en-US" sz="2000" b="1" dirty="0">
                <a:solidFill>
                  <a:srgbClr val="758CFF"/>
                </a:solidFill>
              </a:rPr>
              <a:t>       SMT Number of Accounts by Type AMWG CR 2014 009 – Nov 2017</a:t>
            </a:r>
            <a:br>
              <a:rPr lang="en-US" altLang="en-US" sz="2000" b="1" dirty="0">
                <a:solidFill>
                  <a:srgbClr val="758CFF"/>
                </a:solidFill>
              </a:rPr>
            </a:br>
            <a:endParaRPr lang="en-US" altLang="en-US" sz="2000" b="1" dirty="0">
              <a:solidFill>
                <a:srgbClr val="758CFF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76199" y="431228"/>
            <a:ext cx="11506200" cy="1588"/>
          </a:xfrm>
          <a:prstGeom prst="line">
            <a:avLst/>
          </a:prstGeom>
          <a:noFill/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228598" y="6528816"/>
            <a:ext cx="476250" cy="184150"/>
          </a:xfrm>
        </p:spPr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6" name="Group 2158">
            <a:extLst>
              <a:ext uri="{FF2B5EF4-FFF2-40B4-BE49-F238E27FC236}">
                <a16:creationId xmlns:a16="http://schemas.microsoft.com/office/drawing/2014/main" xmlns="" id="{697C9956-3AFA-488D-94C3-547D0BD65A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177725"/>
              </p:ext>
            </p:extLst>
          </p:nvPr>
        </p:nvGraphicFramePr>
        <p:xfrm>
          <a:off x="152401" y="533400"/>
          <a:ext cx="11658600" cy="621478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57371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19992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729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40830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55091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46401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56874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ONC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CNP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AEPN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AEPC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TNMP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TOTAL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ctr" horzOverflow="overflow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774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65696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29496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1903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5923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4172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107190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9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Active Residential English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65467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29284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1896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5796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4161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106604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24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Active Residential Spanish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213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9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Non Active Residential Accounts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25699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16788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1869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4225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1115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49195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139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Total Residential Accounts 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91395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46284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3772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10148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5287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156385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39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 User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 Admin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 User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39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 Admin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3121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1673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5551</a:t>
                      </a:r>
                      <a:endParaRPr lang="en-US" sz="700" dirty="0"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1773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Total Agreements  (Includes Active</a:t>
                      </a:r>
                      <a:r>
                        <a:rPr lang="en-US" sz="700" baseline="0" dirty="0">
                          <a:latin typeface="+mj-lt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17115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3537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312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1311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22371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11773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Energy Data Agreements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17115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3300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96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312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1311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22134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196646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+mj-lt"/>
                          <a:cs typeface="Arial" panose="020B0604020202020204" pitchFamily="34" charset="0"/>
                        </a:rPr>
                        <a:t>Han Device Agreements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236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+mn-lt"/>
                        </a:rPr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236</a:t>
                      </a:r>
                      <a:endParaRPr lang="en-US" sz="7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196646">
                <a:tc>
                  <a:txBody>
                    <a:bodyPr/>
                    <a:lstStyle/>
                    <a:p>
                      <a:pPr algn="just"/>
                      <a:r>
                        <a:rPr lang="en-US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 Service Agreements </a:t>
                      </a:r>
                      <a:r>
                        <a:rPr lang="en-US" sz="7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(Includes Active</a:t>
                      </a:r>
                      <a:r>
                        <a:rPr lang="en-US" sz="7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and Pending)</a:t>
                      </a:r>
                      <a:endParaRPr lang="en-US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IN SMT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39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ESI IDs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3568221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2483105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198338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868831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249667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7368162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  <a:tr h="139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Meters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3512057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2483020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199179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869300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249081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7312637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MS Mincho" pitchFamily="49" charset="-128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8"/>
                  </a:ext>
                </a:extLst>
              </a:tr>
              <a:tr h="13916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Devices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3274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4205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7915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19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Acknowledgement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0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Pending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1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Meter Ready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2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Provisioned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3270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4201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3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4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(MTD)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5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(YTD)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6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(Cumulative)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7412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7993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7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Simple Text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2934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8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Load Control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2658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29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Pricing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0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Cancellation Messages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1764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1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2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Supplemental – (Friends)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3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Total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1927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1517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3699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4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Accepted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800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589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1480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5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Pending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6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Revoked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296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7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Expired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599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1480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8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Terminated Agreements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39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0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TDSPs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REP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7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Small Business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Regulatory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            Third Party</a:t>
                      </a:r>
                      <a:endParaRPr kumimoji="0" lang="en-US" sz="7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1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Entities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cs typeface="Arial" panose="020B0604020202020204" pitchFamily="34" charset="0"/>
                        </a:rPr>
                        <a:t>5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5364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dirty="0">
                          <a:latin typeface="+mn-lt"/>
                          <a:cs typeface="Arial" panose="020B0604020202020204" pitchFamily="34" charset="0"/>
                        </a:rPr>
                        <a:t>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2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Users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406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3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Registered Admins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182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5386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4"/>
                  </a:ext>
                </a:extLst>
              </a:tr>
              <a:tr h="1240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HAN Messages Sent By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551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7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7418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00" u="none" strike="noStrike" cap="none" normalizeH="0" baseline="0" dirty="0">
                          <a:ln>
                            <a:noFill/>
                          </a:ln>
                          <a:effectLst/>
                          <a:latin typeface="+mn-lt"/>
                          <a:cs typeface="Arial" panose="020B0604020202020204" pitchFamily="34" charset="0"/>
                        </a:rPr>
                        <a:t> </a:t>
                      </a:r>
                      <a:endParaRPr kumimoji="0" lang="en-US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T="9144" marB="9144" anchor="b" horzOverflow="overflow"/>
                </a:tc>
                <a:extLst>
                  <a:ext uri="{0D108BD9-81ED-4DB2-BD59-A6C34878D82A}">
                    <a16:rowId xmlns:a16="http://schemas.microsoft.com/office/drawing/2014/main" xmlns="" val="10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7969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extBox 2"/>
          <p:cNvSpPr txBox="1">
            <a:spLocks noChangeArrowheads="1"/>
          </p:cNvSpPr>
          <p:nvPr/>
        </p:nvSpPr>
        <p:spPr bwMode="auto">
          <a:xfrm>
            <a:off x="1600200" y="76200"/>
            <a:ext cx="9677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90000"/>
              </a:lnSpc>
            </a:pPr>
            <a:endParaRPr lang="en-US" altLang="en-US" sz="2300" b="1" dirty="0">
              <a:solidFill>
                <a:srgbClr val="758CFF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altLang="en-US" sz="2300" b="1" dirty="0">
                <a:solidFill>
                  <a:srgbClr val="758CFF"/>
                </a:solidFill>
              </a:rPr>
              <a:t>SMT ODR Details – Nov 2017</a:t>
            </a:r>
            <a:br>
              <a:rPr lang="en-US" altLang="en-US" sz="2300" b="1" dirty="0">
                <a:solidFill>
                  <a:srgbClr val="758CFF"/>
                </a:solidFill>
              </a:rPr>
            </a:br>
            <a:endParaRPr lang="en-US" altLang="en-US" sz="2300" b="1" dirty="0">
              <a:solidFill>
                <a:srgbClr val="758CFF"/>
              </a:solidFill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7162800" y="1143000"/>
            <a:ext cx="35814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/>
              <a:t>Total ODR Requests User type statistics:</a:t>
            </a:r>
            <a:endParaRPr lang="en-US" altLang="en-US" sz="1200" u="sng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295400" y="1143000"/>
            <a:ext cx="3352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u="sng" dirty="0"/>
              <a:t>Total ODR Requests TDSP wise statistics:</a:t>
            </a:r>
            <a:endParaRPr lang="en-US" altLang="en-US" sz="1200" u="sng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544057-B1A0-4E96-B963-49CF14D9616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" y="1447800"/>
            <a:ext cx="5324475" cy="187642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725" y="3362325"/>
            <a:ext cx="5629275" cy="204787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72175" y="3295650"/>
            <a:ext cx="5229225" cy="280035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00700" y="1447800"/>
            <a:ext cx="5981700" cy="18478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&amp;C-2010">
  <a:themeElements>
    <a:clrScheme name="S&amp;C-2010 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7889FB"/>
      </a:accent1>
      <a:accent2>
        <a:srgbClr val="D6DBFE"/>
      </a:accent2>
      <a:accent3>
        <a:srgbClr val="FFFFFF"/>
      </a:accent3>
      <a:accent4>
        <a:srgbClr val="000000"/>
      </a:accent4>
      <a:accent5>
        <a:srgbClr val="BEC4FD"/>
      </a:accent5>
      <a:accent6>
        <a:srgbClr val="C2C6E6"/>
      </a:accent6>
      <a:hlink>
        <a:srgbClr val="7889FB"/>
      </a:hlink>
      <a:folHlink>
        <a:srgbClr val="9900CC"/>
      </a:folHlink>
    </a:clrScheme>
    <a:fontScheme name="S&amp;C-2010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rgbClr val="333333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noFill/>
        <a:ln w="12700" cap="flat" cmpd="dbl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/>
      <a:lstStyle/>
    </a:lnDef>
  </a:objectDefaults>
  <a:extraClrSchemeLst>
    <a:extraClrScheme>
      <a:clrScheme name="S&amp;C-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71BFA7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66AD97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8CC800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7EB500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5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6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7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5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8">
        <a:dk1>
          <a:srgbClr val="000000"/>
        </a:dk1>
        <a:lt1>
          <a:srgbClr val="FFFFFF"/>
        </a:lt1>
        <a:dk2>
          <a:srgbClr val="061DC8"/>
        </a:dk2>
        <a:lt2>
          <a:srgbClr val="808080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7889FB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&amp;C-2010 9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7889FB"/>
        </a:accent1>
        <a:accent2>
          <a:srgbClr val="D6DBFE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C2C6E6"/>
        </a:accent6>
        <a:hlink>
          <a:srgbClr val="7889FB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29435</TotalTime>
  <Words>614</Words>
  <Application>Microsoft Office PowerPoint</Application>
  <PresentationFormat>Custom</PresentationFormat>
  <Paragraphs>343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S&amp;C-2010</vt:lpstr>
      <vt:lpstr>SMT Update To AMWG </vt:lpstr>
      <vt:lpstr>Monthly SMT Data Timelines AMWG CR 2014 002 End to End File Processing Completeness – Nov 2017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SMT Usability</dc:title>
  <dc:creator>akhandu</dc:creator>
  <cp:lastModifiedBy>Kent, Esther</cp:lastModifiedBy>
  <cp:revision>1427</cp:revision>
  <cp:lastPrinted>2014-05-01T16:40:31Z</cp:lastPrinted>
  <dcterms:modified xsi:type="dcterms:W3CDTF">2017-12-13T23:02:51Z</dcterms:modified>
</cp:coreProperties>
</file>