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27" r:id="rId8"/>
    <p:sldId id="328" r:id="rId9"/>
    <p:sldId id="339" r:id="rId10"/>
    <p:sldId id="337" r:id="rId11"/>
    <p:sldId id="32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" clrIdx="0">
    <p:extLst/>
  </p:cmAuthor>
  <p:cmAuthor id="2" name="nbigbee" initials="NB" lastIdx="13" clrIdx="1">
    <p:extLst>
      <p:ext uri="{19B8F6BF-5375-455C-9EA6-DF929625EA0E}">
        <p15:presenceInfo xmlns:p15="http://schemas.microsoft.com/office/powerpoint/2012/main" userId="nbigbee" providerId="None"/>
      </p:ext>
    </p:extLst>
  </p:cmAuthor>
  <p:cmAuthor id="3" name="Stice, Clayton" initials="SC" lastIdx="1" clrIdx="2">
    <p:extLst>
      <p:ext uri="{19B8F6BF-5375-455C-9EA6-DF929625EA0E}">
        <p15:presenceInfo xmlns:p15="http://schemas.microsoft.com/office/powerpoint/2012/main" userId="S-1-5-21-639947351-343809578-3807592339-55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D34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02" autoAdjust="0"/>
    <p:restoredTop sz="94660"/>
  </p:normalViewPr>
  <p:slideViewPr>
    <p:cSldViewPr showGuides="1">
      <p:cViewPr varScale="1">
        <p:scale>
          <a:sx n="63" d="100"/>
          <a:sy n="63" d="100"/>
        </p:scale>
        <p:origin x="84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63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98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1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65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05902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1336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Resource Definition Roadmap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352800" y="3730752"/>
            <a:ext cx="43434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December 2017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02644" y="838299"/>
            <a:ext cx="7767588" cy="586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Previous attempts at addressing non-modeled generation or distributed generation have struggled to resolve the various issues.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This task force is intended to resolve issues with the protocols regarding resources and definitions in ERCOT.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Attempting to resolve with a single over-arching NPRR to address everything is expected to stretch out the timeline significantly to get overall agreement.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The recommended approach is to selectively identify and resolve issues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It is anticipated that several NPRRs will be developed to address existing issues.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Topics or definitions the group is unable to resolve but require further review will be included in a whitepaper that is shared with PRS.</a:t>
            </a:r>
          </a:p>
          <a:p>
            <a:pPr marL="45720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  <a:p>
            <a:pPr marL="22860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94873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Activities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Step 1 - Align definitions to identify differences</a:t>
            </a:r>
          </a:p>
          <a:p>
            <a:pPr lvl="1"/>
            <a:r>
              <a:rPr lang="en-US" sz="2000" dirty="0"/>
              <a:t>Initial Spreadsheet by Jay identifies resource types.</a:t>
            </a:r>
          </a:p>
          <a:p>
            <a:pPr lvl="2"/>
            <a:r>
              <a:rPr lang="en-US" sz="1600" dirty="0"/>
              <a:t>Update with Ken/Woody construct</a:t>
            </a:r>
          </a:p>
          <a:p>
            <a:pPr lvl="1"/>
            <a:r>
              <a:rPr lang="en-US" sz="2000" dirty="0"/>
              <a:t>Initial table comparing PURA to PUCT to ERCOT generated</a:t>
            </a:r>
          </a:p>
          <a:p>
            <a:pPr lvl="2"/>
            <a:r>
              <a:rPr lang="en-US" sz="1600" dirty="0"/>
              <a:t>Need to include NERC definitions</a:t>
            </a:r>
          </a:p>
          <a:p>
            <a:pPr lvl="1"/>
            <a:r>
              <a:rPr lang="en-US" sz="2000" dirty="0"/>
              <a:t>Align with Jay’s Resource analysis</a:t>
            </a:r>
          </a:p>
          <a:p>
            <a:pPr lvl="2"/>
            <a:r>
              <a:rPr lang="en-US" sz="1600" dirty="0"/>
              <a:t>Revise and streamline to capture key issues and gaps</a:t>
            </a:r>
          </a:p>
          <a:p>
            <a:pPr lvl="1"/>
            <a:r>
              <a:rPr lang="en-US" sz="2000" dirty="0"/>
              <a:t>Develop consensus on new Terms and/or definitions</a:t>
            </a:r>
          </a:p>
          <a:p>
            <a:pPr lvl="1"/>
            <a:r>
              <a:rPr lang="en-US" sz="2000" dirty="0"/>
              <a:t>Publish new Terms/Definitions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</a:rPr>
              <a:t>Terms or definitions without agreement will be included in the whitepaper.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Should suggested changes be sent to PRS for approval?</a:t>
            </a:r>
          </a:p>
          <a:p>
            <a:r>
              <a:rPr lang="en-US" sz="2400" dirty="0"/>
              <a:t>Estimated duration 6-8 months</a:t>
            </a:r>
          </a:p>
        </p:txBody>
      </p:sp>
    </p:spTree>
    <p:extLst>
      <p:ext uri="{BB962C8B-B14F-4D97-AF65-F5344CB8AC3E}">
        <p14:creationId xmlns:p14="http://schemas.microsoft.com/office/powerpoint/2010/main" val="371923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Activities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Step 2 – Clarify Definitions for Transmission connected resources </a:t>
            </a:r>
          </a:p>
          <a:p>
            <a:pPr lvl="1"/>
            <a:r>
              <a:rPr lang="en-US" sz="2000" dirty="0"/>
              <a:t>Revise/replace “Non-modeled” term per new definitions</a:t>
            </a:r>
          </a:p>
          <a:p>
            <a:pPr lvl="1"/>
            <a:r>
              <a:rPr lang="en-US" sz="2000" dirty="0"/>
              <a:t>Recommend/Submit first NPRR.</a:t>
            </a:r>
          </a:p>
          <a:p>
            <a:pPr lvl="1"/>
            <a:endParaRPr lang="en-US" sz="2000" dirty="0"/>
          </a:p>
          <a:p>
            <a:r>
              <a:rPr lang="en-US" sz="2400" dirty="0"/>
              <a:t>Estimated Duration 6 months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265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Activities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Step 3 – Clarify definitions for Distribution connected resources</a:t>
            </a:r>
          </a:p>
          <a:p>
            <a:pPr lvl="1"/>
            <a:r>
              <a:rPr lang="en-US" sz="2000" dirty="0"/>
              <a:t>Generate new categories addressing multiple configurations</a:t>
            </a:r>
          </a:p>
          <a:p>
            <a:pPr lvl="1"/>
            <a:r>
              <a:rPr lang="en-US" sz="2000" dirty="0"/>
              <a:t>Utilize definitions  established in step 1 where possible.</a:t>
            </a:r>
          </a:p>
          <a:p>
            <a:pPr lvl="1"/>
            <a:r>
              <a:rPr lang="en-US" sz="2000" dirty="0"/>
              <a:t>Include current and proposed future DG categories together, or address in separate NPRRs?</a:t>
            </a:r>
          </a:p>
          <a:p>
            <a:pPr lvl="1"/>
            <a:r>
              <a:rPr lang="en-US" sz="2000" dirty="0"/>
              <a:t>Submit  NPRR(s).</a:t>
            </a:r>
          </a:p>
          <a:p>
            <a:pPr lvl="1"/>
            <a:endParaRPr lang="en-US" sz="2000" dirty="0"/>
          </a:p>
          <a:p>
            <a:r>
              <a:rPr lang="en-US" sz="2400" dirty="0"/>
              <a:t>Estimated duration 6-8 months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1372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02644" y="838299"/>
            <a:ext cx="7767588" cy="5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Elimination of term “non-modeled”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Requirements for transmission connected resources less than 10 MW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Requirements for Voltage support services/testing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Certain generation resources grandfathered if not capable?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Definition for Distribution connected resources 10 MW and greater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How to handle Aggregations of distribution connected generation resources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Energy Storage registration/modeling issues.</a:t>
            </a:r>
          </a:p>
          <a:p>
            <a:pPr marL="857250"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This will not be a significant area of focus as part of this task force and will instead be included in the whitepaper for further discussion.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Distribution connected generation only resources (no load)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To what extent do we construct definitions-- and do definitions correlate to obligations? This may be a whitepaper issue. 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If a resource is capable of exporting, what definition bucket does it go in?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Topics for Additional Discussion</a:t>
            </a:r>
          </a:p>
        </p:txBody>
      </p:sp>
    </p:spTree>
    <p:extLst>
      <p:ext uri="{BB962C8B-B14F-4D97-AF65-F5344CB8AC3E}">
        <p14:creationId xmlns:p14="http://schemas.microsoft.com/office/powerpoint/2010/main" val="10441588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7373</TotalTime>
  <Words>428</Words>
  <Application>Microsoft Office PowerPoint</Application>
  <PresentationFormat>On-screen Show (4:3)</PresentationFormat>
  <Paragraphs>54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Stages of Activities</vt:lpstr>
      <vt:lpstr>Stages of Activities</vt:lpstr>
      <vt:lpstr>Stages of Activities</vt:lpstr>
      <vt:lpstr>Topics for Additional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Ricketts, David</cp:lastModifiedBy>
  <cp:revision>168</cp:revision>
  <cp:lastPrinted>2016-01-21T20:53:15Z</cp:lastPrinted>
  <dcterms:created xsi:type="dcterms:W3CDTF">2016-01-21T15:20:31Z</dcterms:created>
  <dcterms:modified xsi:type="dcterms:W3CDTF">2017-12-13T15:24:52Z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