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327" r:id="rId8"/>
    <p:sldId id="328" r:id="rId9"/>
    <p:sldId id="339" r:id="rId10"/>
    <p:sldId id="337" r:id="rId11"/>
    <p:sldId id="329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evosjana, Julia" initials="MJ" lastIdx="1" clrIdx="0">
    <p:extLst/>
  </p:cmAuthor>
  <p:cmAuthor id="2" name="nbigbee" initials="NB" lastIdx="13" clrIdx="1">
    <p:extLst>
      <p:ext uri="{19B8F6BF-5375-455C-9EA6-DF929625EA0E}">
        <p15:presenceInfo xmlns:p15="http://schemas.microsoft.com/office/powerpoint/2012/main" userId="nbigbee" providerId="None"/>
      </p:ext>
    </p:extLst>
  </p:cmAuthor>
  <p:cmAuthor id="3" name="Stice, Clayton" initials="SC" lastIdx="1" clrIdx="2">
    <p:extLst>
      <p:ext uri="{19B8F6BF-5375-455C-9EA6-DF929625EA0E}">
        <p15:presenceInfo xmlns:p15="http://schemas.microsoft.com/office/powerpoint/2012/main" userId="S-1-5-21-639947351-343809578-3807592339-552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DD34"/>
    <a:srgbClr val="4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02" autoAdjust="0"/>
    <p:restoredTop sz="94660"/>
  </p:normalViewPr>
  <p:slideViewPr>
    <p:cSldViewPr showGuides="1">
      <p:cViewPr varScale="1">
        <p:scale>
          <a:sx n="63" d="100"/>
          <a:sy n="63" d="100"/>
        </p:scale>
        <p:origin x="840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u="non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763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u="non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498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u="non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115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u="non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765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u="non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843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1059028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13360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Resource Definition Roadmap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3352800" y="3730752"/>
            <a:ext cx="4343400" cy="27432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December 2017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702644" y="838299"/>
            <a:ext cx="7767588" cy="5863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/>
              <a:t>Previous attempts at addressing non-modeled generation or distributed generation have struggled to resolve the various issues.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/>
              <a:t>This task force is intended to resolve issues with the protocols regarding resources and definitions in ERCOT.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/>
              <a:t>Attempting to resolve with a single over-arching NPRR to address everything is expected to stretch out the timeline significantly to get overall agreement.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/>
              <a:t>The recommended approach is to selectively identify and resolve issues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/>
              <a:t>It is anticipated that several NPRRs will be developed to address existing issues.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Topics or definitions the group is unable to resolve but require further review will be included in a whitepaper that is shared with PRS.</a:t>
            </a:r>
          </a:p>
          <a:p>
            <a:pPr marL="457200" lvl="1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dirty="0"/>
          </a:p>
          <a:p>
            <a:pPr marL="228600" lvl="1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2948738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Stages of Activities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319832"/>
          </a:xfrm>
        </p:spPr>
        <p:txBody>
          <a:bodyPr/>
          <a:lstStyle/>
          <a:p>
            <a:r>
              <a:rPr lang="en-US" sz="2400" dirty="0"/>
              <a:t>Step 1 - Align definitions to identify differences</a:t>
            </a:r>
          </a:p>
          <a:p>
            <a:pPr lvl="1"/>
            <a:r>
              <a:rPr lang="en-US" sz="2000" dirty="0"/>
              <a:t>Initial Spreadsheet by Jay identifies resource types.</a:t>
            </a:r>
          </a:p>
          <a:p>
            <a:pPr lvl="2"/>
            <a:r>
              <a:rPr lang="en-US" sz="1600" dirty="0"/>
              <a:t>Update with Ken/Woody construct</a:t>
            </a:r>
          </a:p>
          <a:p>
            <a:pPr lvl="1"/>
            <a:r>
              <a:rPr lang="en-US" sz="2000" dirty="0"/>
              <a:t>Initial table comparing PURA to PUCT to ERCOT generated</a:t>
            </a:r>
          </a:p>
          <a:p>
            <a:pPr lvl="2"/>
            <a:r>
              <a:rPr lang="en-US" sz="1600" dirty="0"/>
              <a:t>Need to include NERC definitions</a:t>
            </a:r>
          </a:p>
          <a:p>
            <a:pPr lvl="1"/>
            <a:r>
              <a:rPr lang="en-US" sz="2000" dirty="0"/>
              <a:t>Align with Jay’s Resource analysis</a:t>
            </a:r>
          </a:p>
          <a:p>
            <a:pPr lvl="2"/>
            <a:r>
              <a:rPr lang="en-US" sz="1600" dirty="0"/>
              <a:t>Revise and streamline to capture key issues and gaps</a:t>
            </a:r>
          </a:p>
          <a:p>
            <a:pPr lvl="1"/>
            <a:r>
              <a:rPr lang="en-US" sz="2000" dirty="0"/>
              <a:t>Develop consensus on new Terms and/or definitions</a:t>
            </a:r>
          </a:p>
          <a:p>
            <a:pPr lvl="1"/>
            <a:r>
              <a:rPr lang="en-US" sz="2000" dirty="0"/>
              <a:t>Publish new Terms/Definitions</a:t>
            </a:r>
          </a:p>
          <a:p>
            <a:pPr lvl="2"/>
            <a:r>
              <a:rPr lang="en-US" sz="1600" dirty="0">
                <a:solidFill>
                  <a:srgbClr val="FF0000"/>
                </a:solidFill>
              </a:rPr>
              <a:t>Terms or definitions without agreement will be included in the whitepaper.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Should suggested changes be sent to PRS for approval?</a:t>
            </a:r>
          </a:p>
          <a:p>
            <a:r>
              <a:rPr lang="en-US" sz="2400" dirty="0"/>
              <a:t>Estimated duration 6-8 months</a:t>
            </a:r>
          </a:p>
        </p:txBody>
      </p:sp>
    </p:spTree>
    <p:extLst>
      <p:ext uri="{BB962C8B-B14F-4D97-AF65-F5344CB8AC3E}">
        <p14:creationId xmlns:p14="http://schemas.microsoft.com/office/powerpoint/2010/main" val="3719231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Stages of Activities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319832"/>
          </a:xfrm>
        </p:spPr>
        <p:txBody>
          <a:bodyPr/>
          <a:lstStyle/>
          <a:p>
            <a:r>
              <a:rPr lang="en-US" sz="2400" dirty="0"/>
              <a:t>Step 2 – Clarify Definitions for Transmission connected resources </a:t>
            </a:r>
          </a:p>
          <a:p>
            <a:pPr lvl="1"/>
            <a:r>
              <a:rPr lang="en-US" sz="2000" dirty="0"/>
              <a:t>Revise/replace “Non-modeled” term per new definitions</a:t>
            </a:r>
          </a:p>
          <a:p>
            <a:pPr lvl="1"/>
            <a:r>
              <a:rPr lang="en-US" sz="2000" dirty="0"/>
              <a:t>Recommend/Submit first NPRR.</a:t>
            </a:r>
          </a:p>
          <a:p>
            <a:pPr lvl="1"/>
            <a:endParaRPr lang="en-US" sz="2000" dirty="0"/>
          </a:p>
          <a:p>
            <a:r>
              <a:rPr lang="en-US" sz="2400" dirty="0"/>
              <a:t>Estimated Duration 6 months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2657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Stages of Activities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319832"/>
          </a:xfrm>
        </p:spPr>
        <p:txBody>
          <a:bodyPr/>
          <a:lstStyle/>
          <a:p>
            <a:r>
              <a:rPr lang="en-US" sz="2400" dirty="0"/>
              <a:t>Step 3 – Clarify definitions for Distribution connected resources</a:t>
            </a:r>
          </a:p>
          <a:p>
            <a:pPr lvl="1"/>
            <a:r>
              <a:rPr lang="en-US" sz="2000" dirty="0"/>
              <a:t>Generate new categories addressing multiple configurations</a:t>
            </a:r>
          </a:p>
          <a:p>
            <a:pPr lvl="1"/>
            <a:r>
              <a:rPr lang="en-US" sz="2000" dirty="0"/>
              <a:t>Utilize definitions  established in step 1 where possible.</a:t>
            </a:r>
          </a:p>
          <a:p>
            <a:pPr lvl="1"/>
            <a:r>
              <a:rPr lang="en-US" sz="2000" dirty="0"/>
              <a:t>Include current and proposed future DG categories together, or address in separate NPRRs?</a:t>
            </a:r>
          </a:p>
          <a:p>
            <a:pPr lvl="1"/>
            <a:r>
              <a:rPr lang="en-US" sz="2000" dirty="0"/>
              <a:t>Submit  NPRR(s).</a:t>
            </a:r>
          </a:p>
          <a:p>
            <a:pPr lvl="1"/>
            <a:endParaRPr lang="en-US" sz="2000" dirty="0"/>
          </a:p>
          <a:p>
            <a:r>
              <a:rPr lang="en-US" sz="2400" dirty="0"/>
              <a:t>Estimated duration 6-8 months</a:t>
            </a:r>
          </a:p>
          <a:p>
            <a:pPr lvl="1"/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1372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702644" y="838299"/>
            <a:ext cx="7767588" cy="5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dirty="0"/>
              <a:t>Elimination of term “non-modeled”</a:t>
            </a:r>
          </a:p>
          <a:p>
            <a:pPr marL="457200" lvl="1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dirty="0"/>
              <a:t>Requirements for transmission connected resources less than 10 MW</a:t>
            </a:r>
          </a:p>
          <a:p>
            <a:pPr marL="457200" lvl="1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dirty="0"/>
              <a:t>Requirements for Voltage support services/testing</a:t>
            </a:r>
          </a:p>
          <a:p>
            <a:pPr marL="857250" lvl="2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/>
              <a:t>Certain generation resources grandfathered if not capable?</a:t>
            </a:r>
          </a:p>
          <a:p>
            <a:pPr marL="457200" lvl="1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dirty="0"/>
              <a:t>Definition for Distribution connected resources 10 MW and greater</a:t>
            </a:r>
          </a:p>
          <a:p>
            <a:pPr marL="457200" lvl="1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dirty="0"/>
              <a:t>How to handle Aggregations of distribution connected generation resources</a:t>
            </a:r>
          </a:p>
          <a:p>
            <a:pPr marL="457200" lvl="1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dirty="0"/>
              <a:t>Energy Storage registration/modeling issues.</a:t>
            </a:r>
          </a:p>
          <a:p>
            <a:pPr marL="857250"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This will not be a significant area of focus as part of this task force and will instead be included in the whitepaper for further discussion.</a:t>
            </a:r>
          </a:p>
          <a:p>
            <a:pPr marL="457200" lvl="1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dirty="0"/>
              <a:t>Distribution connected generation only resources (no load)</a:t>
            </a:r>
          </a:p>
          <a:p>
            <a:pPr marL="457200" lvl="1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dirty="0">
                <a:solidFill>
                  <a:srgbClr val="FF0000"/>
                </a:solidFill>
              </a:rPr>
              <a:t>To what extent do we construct definitions-- and do definitions correlate to obligations? This may be a whitepaper issue. </a:t>
            </a:r>
          </a:p>
          <a:p>
            <a:pPr marL="857250" lvl="2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If a resource is capable of exporting, what definition bucket does it go in?</a:t>
            </a:r>
          </a:p>
          <a:p>
            <a:pPr marL="857250" lvl="2" algn="just">
              <a:spcBef>
                <a:spcPts val="0"/>
              </a:spcBef>
              <a:spcAft>
                <a:spcPts val="600"/>
              </a:spcAft>
              <a:defRPr/>
            </a:pP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/>
              <a:t>Topics for Additional Discussion</a:t>
            </a:r>
          </a:p>
        </p:txBody>
      </p:sp>
    </p:spTree>
    <p:extLst>
      <p:ext uri="{BB962C8B-B14F-4D97-AF65-F5344CB8AC3E}">
        <p14:creationId xmlns:p14="http://schemas.microsoft.com/office/powerpoint/2010/main" val="104415887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c34af464-7aa1-4edd-9be4-83dffc1cb926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7373</TotalTime>
  <Words>428</Words>
  <Application>Microsoft Office PowerPoint</Application>
  <PresentationFormat>On-screen Show (4:3)</PresentationFormat>
  <Paragraphs>54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Background</vt:lpstr>
      <vt:lpstr>Stages of Activities</vt:lpstr>
      <vt:lpstr>Stages of Activities</vt:lpstr>
      <vt:lpstr>Stages of Activities</vt:lpstr>
      <vt:lpstr>Topics for Additional Discussion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Ricketts, David</cp:lastModifiedBy>
  <cp:revision>168</cp:revision>
  <cp:lastPrinted>2016-01-21T20:53:15Z</cp:lastPrinted>
  <dcterms:created xsi:type="dcterms:W3CDTF">2016-01-21T15:20:31Z</dcterms:created>
  <dcterms:modified xsi:type="dcterms:W3CDTF">2017-12-13T15:24:52Z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