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3"/>
  </p:notesMasterIdLst>
  <p:handoutMasterIdLst>
    <p:handoutMasterId r:id="rId24"/>
  </p:handoutMasterIdLst>
  <p:sldIdLst>
    <p:sldId id="260" r:id="rId7"/>
    <p:sldId id="258" r:id="rId8"/>
    <p:sldId id="318" r:id="rId9"/>
    <p:sldId id="307" r:id="rId10"/>
    <p:sldId id="327" r:id="rId11"/>
    <p:sldId id="310" r:id="rId12"/>
    <p:sldId id="311" r:id="rId13"/>
    <p:sldId id="294" r:id="rId14"/>
    <p:sldId id="308" r:id="rId15"/>
    <p:sldId id="309" r:id="rId16"/>
    <p:sldId id="329" r:id="rId17"/>
    <p:sldId id="333" r:id="rId18"/>
    <p:sldId id="332" r:id="rId19"/>
    <p:sldId id="328" r:id="rId20"/>
    <p:sldId id="330" r:id="rId21"/>
    <p:sldId id="334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67" autoAdjust="0"/>
    <p:restoredTop sz="98752" autoAdjust="0"/>
  </p:normalViewPr>
  <p:slideViewPr>
    <p:cSldViewPr showGuides="1">
      <p:cViewPr varScale="1">
        <p:scale>
          <a:sx n="98" d="100"/>
          <a:sy n="98" d="100"/>
        </p:scale>
        <p:origin x="96" y="4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81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56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88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1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07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77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25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72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25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93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Update and Summary of </a:t>
            </a:r>
          </a:p>
          <a:p>
            <a:r>
              <a:rPr lang="en-US" sz="2400" b="1" dirty="0" smtClean="0"/>
              <a:t>Project Priority List (PPL) Activity </a:t>
            </a:r>
            <a:endParaRPr lang="en-US" sz="2400" b="1" dirty="0"/>
          </a:p>
          <a:p>
            <a:endParaRPr lang="en-US" dirty="0"/>
          </a:p>
          <a:p>
            <a:r>
              <a:rPr lang="en-US" dirty="0" smtClean="0"/>
              <a:t>December 14,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11/30/2017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32" y="733722"/>
            <a:ext cx="8915400" cy="553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11/30/2017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32" y="748451"/>
            <a:ext cx="8915400" cy="553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11/30/2017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08" y="764927"/>
            <a:ext cx="8869929" cy="550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6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11/30/2017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4" y="740760"/>
            <a:ext cx="8915400" cy="552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1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11/30/2017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4" y="743466"/>
            <a:ext cx="8915400" cy="552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11/30/2017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90" y="747039"/>
            <a:ext cx="8915400" cy="552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315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11/30/2017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2" y="674724"/>
            <a:ext cx="8991600" cy="559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0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066800"/>
            <a:ext cx="6934200" cy="4038600"/>
          </a:xfrm>
        </p:spPr>
        <p:txBody>
          <a:bodyPr/>
          <a:lstStyle/>
          <a:p>
            <a:r>
              <a:rPr lang="en-US" sz="2400" dirty="0" smtClean="0"/>
              <a:t>Project Portfolio Update</a:t>
            </a:r>
            <a:r>
              <a:rPr lang="en-US" sz="1800" dirty="0" smtClean="0"/>
              <a:t>			p. 3-8</a:t>
            </a:r>
          </a:p>
          <a:p>
            <a:pPr lvl="1"/>
            <a:r>
              <a:rPr lang="en-US" sz="1800" dirty="0" smtClean="0"/>
              <a:t>Recent / Upcoming Project Implementations</a:t>
            </a:r>
          </a:p>
          <a:p>
            <a:pPr lvl="1"/>
            <a:r>
              <a:rPr lang="en-US" sz="1800" dirty="0" smtClean="0"/>
              <a:t>2017 </a:t>
            </a:r>
            <a:r>
              <a:rPr lang="en-US" sz="1800" dirty="0"/>
              <a:t>Release </a:t>
            </a:r>
            <a:r>
              <a:rPr lang="en-US" sz="1800" dirty="0" smtClean="0"/>
              <a:t>Targets</a:t>
            </a:r>
          </a:p>
          <a:p>
            <a:pPr lvl="1"/>
            <a:r>
              <a:rPr lang="en-US" sz="1800" dirty="0" smtClean="0"/>
              <a:t>2018 Release Targets</a:t>
            </a:r>
          </a:p>
          <a:p>
            <a:pPr lvl="1"/>
            <a:r>
              <a:rPr lang="en-US" sz="1800" dirty="0" smtClean="0"/>
              <a:t>2017 </a:t>
            </a:r>
            <a:r>
              <a:rPr lang="en-US" sz="1800" dirty="0"/>
              <a:t>Project </a:t>
            </a:r>
            <a:r>
              <a:rPr lang="en-US" sz="1800" dirty="0" smtClean="0"/>
              <a:t>Spending Forecast</a:t>
            </a:r>
            <a:endParaRPr lang="en-US" sz="1800" dirty="0"/>
          </a:p>
          <a:p>
            <a:pPr lvl="1"/>
            <a:r>
              <a:rPr lang="en-US" sz="1800" dirty="0"/>
              <a:t>Revision Request Funding Placeholder </a:t>
            </a:r>
            <a:r>
              <a:rPr lang="en-US" sz="1800" dirty="0" smtClean="0"/>
              <a:t>Status</a:t>
            </a:r>
          </a:p>
          <a:p>
            <a:pPr lvl="1"/>
            <a:r>
              <a:rPr lang="en-US" sz="1800" dirty="0" smtClean="0"/>
              <a:t>Priority/Rank Options for Revision Requests with Impacts</a:t>
            </a:r>
          </a:p>
          <a:p>
            <a:pPr lvl="1"/>
            <a:endParaRPr lang="en-US" sz="1800" dirty="0" smtClean="0"/>
          </a:p>
          <a:p>
            <a:r>
              <a:rPr lang="en-US" sz="2400" dirty="0"/>
              <a:t>Appendix</a:t>
            </a:r>
          </a:p>
          <a:p>
            <a:pPr lvl="1"/>
            <a:r>
              <a:rPr lang="en-US" sz="1800" dirty="0"/>
              <a:t>Project Portfolio Gantt Chart			p. </a:t>
            </a:r>
            <a:r>
              <a:rPr lang="en-US" sz="1800" dirty="0" smtClean="0"/>
              <a:t>9-16</a:t>
            </a:r>
            <a:endParaRPr lang="en-US" sz="1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93470" y="6096000"/>
            <a:ext cx="7795260" cy="56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 dirty="0"/>
              <a:t>Location of Project Priority List (PPL):   </a:t>
            </a:r>
            <a:r>
              <a:rPr lang="en-US" b="0" dirty="0">
                <a:hlinkClick r:id="rId3"/>
              </a:rPr>
              <a:t>http://www.ercot.com/services/projects/index</a:t>
            </a:r>
            <a:endParaRPr lang="en-US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243682"/>
            <a:ext cx="5105400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</a:rPr>
              <a:t>Project Update Agenda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Recent / Upcoming Project Implementations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5181600"/>
          </a:xfrm>
        </p:spPr>
        <p:txBody>
          <a:bodyPr/>
          <a:lstStyle/>
          <a:p>
            <a:pPr>
              <a:tabLst>
                <a:tab pos="7199313" algn="l"/>
              </a:tabLst>
            </a:pPr>
            <a:r>
              <a:rPr lang="en-US" sz="2000" dirty="0" smtClean="0"/>
              <a:t>2017 December </a:t>
            </a:r>
            <a:r>
              <a:rPr lang="en-US" sz="2000" dirty="0"/>
              <a:t>Release – </a:t>
            </a:r>
            <a:r>
              <a:rPr lang="en-US" sz="2000" dirty="0" smtClean="0"/>
              <a:t>12/5/2017-12/7/2017 </a:t>
            </a:r>
            <a:r>
              <a:rPr lang="en-US" sz="2000" i="1" dirty="0">
                <a:solidFill>
                  <a:srgbClr val="00B050"/>
                </a:solidFill>
              </a:rPr>
              <a:t>	</a:t>
            </a:r>
            <a:r>
              <a:rPr lang="en-US" sz="2000" i="1" dirty="0" smtClean="0">
                <a:solidFill>
                  <a:srgbClr val="00B050"/>
                </a:solidFill>
              </a:rPr>
              <a:t>Complete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NPRR812 </a:t>
            </a:r>
            <a:r>
              <a:rPr lang="en-US" sz="1600" dirty="0"/>
              <a:t>– Alignment of Currently Published Reports</a:t>
            </a:r>
          </a:p>
          <a:p>
            <a:pPr>
              <a:tabLst>
                <a:tab pos="7199313" algn="l"/>
              </a:tabLst>
            </a:pPr>
            <a:endParaRPr lang="en-US" sz="1400" dirty="0" smtClean="0"/>
          </a:p>
          <a:p>
            <a:pPr>
              <a:tabLst>
                <a:tab pos="7199313" algn="l"/>
              </a:tabLst>
            </a:pPr>
            <a:r>
              <a:rPr lang="en-US" sz="2000" dirty="0"/>
              <a:t>2017 December </a:t>
            </a:r>
            <a:r>
              <a:rPr lang="en-US" sz="2000" dirty="0" smtClean="0"/>
              <a:t>Retail Release </a:t>
            </a:r>
            <a:r>
              <a:rPr lang="en-US" sz="2000" dirty="0"/>
              <a:t>– </a:t>
            </a:r>
            <a:r>
              <a:rPr lang="en-US" sz="2000" dirty="0" smtClean="0"/>
              <a:t>12/9/2017-12/10/2017 </a:t>
            </a:r>
            <a:r>
              <a:rPr lang="en-US" sz="2000" i="1" dirty="0">
                <a:solidFill>
                  <a:srgbClr val="00B050"/>
                </a:solidFill>
              </a:rPr>
              <a:t>	 Complete</a:t>
            </a:r>
          </a:p>
          <a:p>
            <a:pPr lvl="1">
              <a:tabLst>
                <a:tab pos="7199313" algn="l"/>
              </a:tabLst>
            </a:pPr>
            <a:r>
              <a:rPr lang="en-US" sz="1600" dirty="0"/>
              <a:t>NPRR778 – </a:t>
            </a:r>
            <a:r>
              <a:rPr lang="en-US" sz="1600" dirty="0" smtClean="0"/>
              <a:t>Modifications to Date Change and Cancellation Evaluation Window</a:t>
            </a:r>
            <a:endParaRPr lang="en-US" sz="1600" dirty="0"/>
          </a:p>
          <a:p>
            <a:pPr lvl="1">
              <a:tabLst>
                <a:tab pos="7199313" algn="l"/>
              </a:tabLst>
            </a:pPr>
            <a:r>
              <a:rPr lang="en-US" sz="1600" dirty="0" smtClean="0"/>
              <a:t>RMGRR139 </a:t>
            </a:r>
            <a:r>
              <a:rPr lang="en-US" sz="1600" dirty="0"/>
              <a:t>– Alignment with NPRR778, </a:t>
            </a:r>
            <a:r>
              <a:rPr lang="en-US" sz="1600" dirty="0" smtClean="0"/>
              <a:t>Modifications </a:t>
            </a:r>
            <a:r>
              <a:rPr lang="en-US" sz="1600" dirty="0"/>
              <a:t>to Date Change and Cancellation Evaluation </a:t>
            </a:r>
            <a:r>
              <a:rPr lang="en-US" sz="1600" dirty="0" smtClean="0"/>
              <a:t>Window</a:t>
            </a:r>
          </a:p>
          <a:p>
            <a:pPr lvl="1">
              <a:tabLst>
                <a:tab pos="7199313" algn="l"/>
              </a:tabLst>
            </a:pPr>
            <a:r>
              <a:rPr lang="en-US" sz="1600" dirty="0" smtClean="0">
                <a:solidFill>
                  <a:srgbClr val="FF0000"/>
                </a:solidFill>
              </a:rPr>
              <a:t>EFFECTIVE DATE = 12/11/2017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590800" y="6225020"/>
            <a:ext cx="5257800" cy="436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40642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2017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447632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904832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439839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706219"/>
              </p:ext>
            </p:extLst>
          </p:nvPr>
        </p:nvGraphicFramePr>
        <p:xfrm>
          <a:off x="160280" y="814913"/>
          <a:ext cx="8839200" cy="3800855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3/7 – 3/9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5/1 – 5/11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6/27 – 6/29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9/11 – 9/13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10/31 – 11/2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12/5 – 12/7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NPRR272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RMGRR134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RRGRR009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RRGRR010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PGRR046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NPRR827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NPRR809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PGRR054</a:t>
                      </a: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NPRR831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NPRR562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(a)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7065242" y="5480871"/>
            <a:ext cx="1561038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NS = Not Started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I     = Initiation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P    = Planning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E    = Execution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H    = On Hold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15200" y="1400352"/>
            <a:ext cx="23690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rgbClr val="000000"/>
                </a:solidFill>
              </a:rPr>
              <a:t> </a:t>
            </a:r>
            <a:endParaRPr lang="en-US" sz="28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52105" y="3082774"/>
            <a:ext cx="1439495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dirty="0" smtClean="0"/>
              <a:t>12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/9 – </a:t>
            </a:r>
            <a:r>
              <a:rPr lang="en-US" sz="1200" kern="0" dirty="0" smtClean="0"/>
              <a:t>12/10 </a:t>
            </a:r>
            <a:r>
              <a:rPr lang="en-US" sz="1000" kern="0" dirty="0">
                <a:solidFill>
                  <a:srgbClr val="000000"/>
                </a:solidFill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159802" y="3920819"/>
            <a:ext cx="1445612" cy="23083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0" dirty="0" smtClean="0"/>
              <a:t>5/8</a:t>
            </a:r>
            <a:r>
              <a:rPr lang="en-US" sz="900" kern="0" dirty="0" smtClean="0">
                <a:solidFill>
                  <a:srgbClr val="FF0000"/>
                </a:solidFill>
              </a:rPr>
              <a:t> </a:t>
            </a:r>
            <a:r>
              <a:rPr lang="en-US" sz="900" kern="0" dirty="0" smtClean="0"/>
              <a:t>– NMMS</a:t>
            </a:r>
            <a:r>
              <a:rPr lang="en-US" sz="900" kern="0" dirty="0">
                <a:solidFill>
                  <a:srgbClr val="000000"/>
                </a:solidFill>
              </a:rPr>
              <a:t> </a:t>
            </a:r>
            <a:r>
              <a:rPr lang="en-US" sz="900" kern="0" dirty="0" smtClean="0">
                <a:solidFill>
                  <a:srgbClr val="000000"/>
                </a:solidFill>
              </a:rPr>
              <a:t>Upgrade</a:t>
            </a:r>
            <a:endParaRPr lang="en-US" sz="1200" kern="0" dirty="0" smtClean="0"/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122655" y="3142466"/>
            <a:ext cx="1517904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 smtClean="0"/>
              <a:t>6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</a:t>
            </a: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6147256" y="3076812"/>
            <a:ext cx="1396970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0" noProof="0" dirty="0" smtClean="0"/>
              <a:t>9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 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&amp;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 9/14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96407" y="1403222"/>
            <a:ext cx="370549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Wingdings" panose="05000000000000000000" pitchFamily="2" charset="2"/>
              </a:rPr>
              <a:t>ü</a:t>
            </a:r>
          </a:p>
          <a:p>
            <a:pPr algn="ctr"/>
            <a:endParaRPr lang="en-US" sz="400" dirty="0">
              <a:latin typeface="Wingdings" panose="05000000000000000000" pitchFamily="2" charset="2"/>
            </a:endParaRPr>
          </a:p>
          <a:p>
            <a:pPr algn="ctr"/>
            <a:r>
              <a:rPr lang="en-US" sz="1000" dirty="0">
                <a:latin typeface="Wingdings" panose="05000000000000000000" pitchFamily="2" charset="2"/>
              </a:rPr>
              <a:t>ü</a:t>
            </a:r>
          </a:p>
          <a:p>
            <a:pPr algn="ctr"/>
            <a:endParaRPr lang="en-US" sz="400" dirty="0">
              <a:latin typeface="Wingdings" panose="05000000000000000000" pitchFamily="2" charset="2"/>
            </a:endParaRPr>
          </a:p>
          <a:p>
            <a:pPr algn="ctr"/>
            <a:r>
              <a:rPr lang="en-US" sz="1000" dirty="0">
                <a:latin typeface="Wingdings" panose="05000000000000000000" pitchFamily="2" charset="2"/>
              </a:rPr>
              <a:t>ü</a:t>
            </a:r>
          </a:p>
          <a:p>
            <a:pPr algn="ctr"/>
            <a:endParaRPr lang="en-US" sz="500" dirty="0">
              <a:latin typeface="Wingdings" panose="05000000000000000000" pitchFamily="2" charset="2"/>
            </a:endParaRPr>
          </a:p>
          <a:p>
            <a:pPr algn="ctr"/>
            <a:r>
              <a:rPr lang="en-US" sz="1000" dirty="0">
                <a:latin typeface="Wingdings" panose="05000000000000000000" pitchFamily="2" charset="2"/>
              </a:rPr>
              <a:t>ü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latin typeface="Wingdings" panose="05000000000000000000" pitchFamily="2" charset="2"/>
              </a:rPr>
              <a:t>ü</a:t>
            </a: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05167" y="1394984"/>
            <a:ext cx="3705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noProof="0" dirty="0" smtClean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latin typeface="Wingdings" panose="05000000000000000000" pitchFamily="2" charset="2"/>
              </a:rPr>
              <a:t>ü</a:t>
            </a: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14509" y="1391700"/>
            <a:ext cx="370549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38685" y="1400352"/>
            <a:ext cx="37054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kern="0" dirty="0" smtClean="0">
                <a:solidFill>
                  <a:srgbClr val="000000"/>
                </a:solidFill>
              </a:rPr>
              <a:t> </a:t>
            </a: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4647890" y="3074313"/>
            <a:ext cx="1501431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0" dirty="0"/>
              <a:t>8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57646" y="2923401"/>
            <a:ext cx="14394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2/1</a:t>
            </a:r>
            <a:endParaRPr kumimoji="0" lang="en-US" sz="1200" i="0" u="non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9781" y="1391700"/>
            <a:ext cx="304892" cy="23929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endParaRPr lang="en-US" sz="2200" dirty="0" smtClean="0">
              <a:latin typeface="Wingdings" panose="05000000000000000000" pitchFamily="2" charset="2"/>
            </a:endParaRPr>
          </a:p>
          <a:p>
            <a:endParaRPr lang="en-US" sz="1050" dirty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819308" y="1405053"/>
            <a:ext cx="304892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endParaRPr lang="en-US" sz="16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200" dirty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2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3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  <a:p>
            <a:endParaRPr lang="en-US" sz="300" dirty="0" smtClean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  <a:p>
            <a:endParaRPr lang="en-US" sz="300" dirty="0">
              <a:latin typeface="Wingdings" panose="05000000000000000000" pitchFamily="2" charset="2"/>
            </a:endParaRPr>
          </a:p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  <a:endParaRPr lang="en-US" sz="1200" dirty="0">
              <a:latin typeface="Wingdings" panose="05000000000000000000" pitchFamily="2" charset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82659" y="3920819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19703" y="3461462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Wingdings" panose="05000000000000000000" pitchFamily="2" charset="2"/>
              </a:rPr>
              <a:t>ü</a:t>
            </a:r>
          </a:p>
        </p:txBody>
      </p: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4155909" y="6171899"/>
            <a:ext cx="2485392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NPRR562(a) </a:t>
            </a:r>
            <a:r>
              <a:rPr lang="en-US" sz="800" b="0" kern="0" dirty="0"/>
              <a:t>– Procedural </a:t>
            </a:r>
            <a:r>
              <a:rPr lang="en-US" sz="800" b="0" kern="0" dirty="0" smtClean="0"/>
              <a:t>changes</a:t>
            </a:r>
            <a:endParaRPr lang="en-US" sz="800" b="0" kern="0" dirty="0"/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NPRR809(a) </a:t>
            </a:r>
            <a:r>
              <a:rPr lang="en-US" sz="800" b="0" kern="0" dirty="0"/>
              <a:t>– </a:t>
            </a:r>
            <a:r>
              <a:rPr lang="en-US" sz="800" b="0" kern="0" dirty="0" smtClean="0"/>
              <a:t>Procedural changes</a:t>
            </a:r>
            <a:endParaRPr lang="en-US" sz="800" b="0" kern="0" dirty="0"/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NPRR831(a)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–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All impacted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systems except CRR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633808" y="1407431"/>
            <a:ext cx="3705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Wingdings" panose="05000000000000000000" pitchFamily="2" charset="2"/>
              </a:rPr>
              <a:t>ü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343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2018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5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447632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904832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439839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3192248"/>
              </p:ext>
            </p:extLst>
          </p:nvPr>
        </p:nvGraphicFramePr>
        <p:xfrm>
          <a:off x="160280" y="838201"/>
          <a:ext cx="8839200" cy="3727703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2/6 – 2/8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4/3 – 4/5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5/29 – 5/31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8/7 – 8/9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10/23 – 10/25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12/11 – 12/13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NPRR562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NPRR776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NPRR830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SCR777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NPRR831</a:t>
                      </a:r>
                      <a:r>
                        <a:rPr kumimoji="0" lang="en-US" sz="9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sng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NPRR809</a:t>
                      </a:r>
                      <a:r>
                        <a:rPr kumimoji="0" lang="en-US" sz="9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NPRR817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PGRR057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7315200" y="1400352"/>
            <a:ext cx="236905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kern="0" dirty="0" smtClean="0">
                <a:solidFill>
                  <a:srgbClr val="000000"/>
                </a:solidFill>
              </a:rPr>
              <a:t> </a:t>
            </a:r>
            <a:endParaRPr lang="en-US" sz="28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52105" y="3283437"/>
            <a:ext cx="1439495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12/15 – 12/16</a:t>
            </a:r>
            <a:endParaRPr lang="en-US" sz="1200" kern="0" dirty="0" smtClean="0">
              <a:solidFill>
                <a:srgbClr val="FF0000"/>
              </a:solidFill>
            </a:endParaRP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rgbClr val="000000"/>
                </a:solidFill>
              </a:rPr>
              <a:t>(Retail</a:t>
            </a:r>
            <a:r>
              <a:rPr lang="en-US" sz="1000" kern="0" dirty="0">
                <a:solidFill>
                  <a:srgbClr val="000000"/>
                </a:solidFill>
              </a:rPr>
              <a:t>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122655" y="3285979"/>
            <a:ext cx="150876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6/2 – 6/3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6147256" y="3277475"/>
            <a:ext cx="1396970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10/27 – 10/28</a:t>
            </a:r>
            <a:endParaRPr lang="en-US" sz="1200" kern="0" dirty="0" smtClean="0">
              <a:solidFill>
                <a:srgbClr val="FF0000"/>
              </a:solidFill>
            </a:endParaRP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kern="0" dirty="0" smtClean="0">
                <a:solidFill>
                  <a:srgbClr val="000000"/>
                </a:solidFill>
              </a:rPr>
              <a:t>(</a:t>
            </a:r>
            <a:r>
              <a:rPr lang="en-US" sz="1000" kern="0" dirty="0">
                <a:solidFill>
                  <a:srgbClr val="000000"/>
                </a:solidFill>
              </a:rPr>
              <a:t>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05167" y="1394984"/>
            <a:ext cx="37054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noProof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6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89795" y="1391700"/>
            <a:ext cx="370549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38685" y="1392114"/>
            <a:ext cx="37054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I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4647890" y="3274976"/>
            <a:ext cx="1501431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8/11 – 8/12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57276" y="1394984"/>
            <a:ext cx="3705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2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1585319" y="3289489"/>
            <a:ext cx="1538507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4/7 – 4/8</a:t>
            </a:r>
            <a:endParaRPr lang="en-US" sz="1200" kern="0" dirty="0" smtClean="0">
              <a:solidFill>
                <a:srgbClr val="FF0000"/>
              </a:solidFill>
            </a:endParaRP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(Retail)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301784" y="2365062"/>
            <a:ext cx="1274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CMM Release 1a</a:t>
            </a:r>
            <a:endParaRPr lang="en-US" sz="1100" i="1" dirty="0"/>
          </a:p>
        </p:txBody>
      </p:sp>
      <p:sp>
        <p:nvSpPr>
          <p:cNvPr id="4" name="Left Brace 3"/>
          <p:cNvSpPr/>
          <p:nvPr/>
        </p:nvSpPr>
        <p:spPr>
          <a:xfrm>
            <a:off x="406782" y="2075330"/>
            <a:ext cx="167979" cy="8543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7065242" y="5480871"/>
            <a:ext cx="1561038" cy="83099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NS = Not Started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I     = Initiation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P    = Planning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E    = Execution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 H    = On Hold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40666" y="3292999"/>
            <a:ext cx="1444653" cy="4308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smtClean="0"/>
              <a:t>January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(Off-cycle)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84344" y="1394984"/>
            <a:ext cx="37054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P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NS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3957272" y="6232597"/>
            <a:ext cx="2485392" cy="46166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NPRR562(b</a:t>
            </a:r>
            <a:r>
              <a:rPr lang="en-US" sz="800" b="0" kern="0" dirty="0"/>
              <a:t>) – </a:t>
            </a:r>
            <a:r>
              <a:rPr lang="en-US" sz="800" b="0" kern="0" dirty="0" smtClean="0"/>
              <a:t>Reporting/posting system changes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0" kern="0" dirty="0" smtClean="0"/>
              <a:t>NPRR809(b</a:t>
            </a:r>
            <a:r>
              <a:rPr lang="en-US" sz="800" b="0" kern="0" dirty="0"/>
              <a:t>) – Reporting/posting </a:t>
            </a:r>
            <a:r>
              <a:rPr lang="en-US" sz="800" b="0" kern="0" dirty="0" smtClean="0"/>
              <a:t>system changes</a:t>
            </a:r>
            <a:endParaRPr lang="en-US" sz="800" b="0" kern="0" dirty="0"/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NPRR831(b) – </a:t>
            </a:r>
            <a:r>
              <a:rPr kumimoji="0" lang="en-US" sz="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CRR system changes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73117" y="1400352"/>
            <a:ext cx="370549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noProof="0" dirty="0" smtClean="0">
                <a:solidFill>
                  <a:srgbClr val="000000"/>
                </a:solidFill>
              </a:rPr>
              <a:t>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7015442" y="1826663"/>
            <a:ext cx="12747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CMM Release 1b</a:t>
            </a:r>
            <a:endParaRPr lang="en-US" sz="1100" i="1" dirty="0"/>
          </a:p>
        </p:txBody>
      </p:sp>
      <p:sp>
        <p:nvSpPr>
          <p:cNvPr id="40" name="Left Brace 39"/>
          <p:cNvSpPr/>
          <p:nvPr/>
        </p:nvSpPr>
        <p:spPr>
          <a:xfrm>
            <a:off x="7724008" y="1437976"/>
            <a:ext cx="167979" cy="8543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13"/>
          <p:cNvSpPr txBox="1">
            <a:spLocks noChangeArrowheads="1"/>
          </p:cNvSpPr>
          <p:nvPr/>
        </p:nvSpPr>
        <p:spPr bwMode="auto">
          <a:xfrm>
            <a:off x="160280" y="4642442"/>
            <a:ext cx="8839200" cy="261610"/>
          </a:xfrm>
          <a:prstGeom prst="rect">
            <a:avLst/>
          </a:prstGeom>
          <a:solidFill>
            <a:srgbClr val="BBE0E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TBD Items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(and point at which they became “TBD”)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213669"/>
              </p:ext>
            </p:extLst>
          </p:nvPr>
        </p:nvGraphicFramePr>
        <p:xfrm>
          <a:off x="168443" y="4908113"/>
          <a:ext cx="8823157" cy="464820"/>
        </p:xfrm>
        <a:graphic>
          <a:graphicData uri="http://schemas.openxmlformats.org/drawingml/2006/table">
            <a:tbl>
              <a:tblPr firstRow="1" bandRow="1"/>
              <a:tblGrid>
                <a:gridCol w="1126957"/>
                <a:gridCol w="1066800"/>
                <a:gridCol w="1066800"/>
                <a:gridCol w="5562600"/>
              </a:tblGrid>
              <a:tr h="239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203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NPRR664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SCR781  P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NPRR702  P,</a:t>
                      </a:r>
                      <a:r>
                        <a:rPr lang="en-US" sz="800" b="0" strike="noStrik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strike="sngStrike" baseline="0" dirty="0" smtClean="0">
                          <a:solidFill>
                            <a:srgbClr val="FF0000"/>
                          </a:solidFill>
                        </a:rPr>
                        <a:t>NPRR519, NPRR620, NPRR741, NPRR755</a:t>
                      </a:r>
                      <a:r>
                        <a:rPr lang="en-US" sz="800" b="0" strike="noStrike" baseline="0" dirty="0" smtClean="0">
                          <a:solidFill>
                            <a:srgbClr val="FF0000"/>
                          </a:solidFill>
                        </a:rPr>
                        <a:t>, NPRR829, SCR777, NPRR831(b), NPRR749, NPRR833</a:t>
                      </a:r>
                      <a:endParaRPr lang="en-US" sz="800" b="0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cxnSp>
        <p:nvCxnSpPr>
          <p:cNvPr id="46" name="Straight Arrow Connector 45"/>
          <p:cNvCxnSpPr/>
          <p:nvPr/>
        </p:nvCxnSpPr>
        <p:spPr>
          <a:xfrm>
            <a:off x="2730336" y="1898959"/>
            <a:ext cx="363922" cy="2768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442550" y="3943423"/>
            <a:ext cx="1469747" cy="782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2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5410200" cy="518318"/>
          </a:xfrm>
        </p:spPr>
        <p:txBody>
          <a:bodyPr/>
          <a:lstStyle/>
          <a:p>
            <a:r>
              <a:rPr lang="en-US" dirty="0" smtClean="0"/>
              <a:t>2017 Project Spending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438400" y="6107973"/>
            <a:ext cx="5867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prstClr val="black"/>
                </a:solidFill>
              </a:rPr>
              <a:t>2017 PPL Budget  =  $21.5M</a:t>
            </a:r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2438400" y="6380821"/>
            <a:ext cx="5867400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“Potential Demand” represents internal ERCOT projects that have not been fully approved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2" y="796436"/>
            <a:ext cx="8915400" cy="523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0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229600" cy="518318"/>
          </a:xfrm>
        </p:spPr>
        <p:txBody>
          <a:bodyPr/>
          <a:lstStyle/>
          <a:p>
            <a:r>
              <a:rPr lang="en-US" dirty="0"/>
              <a:t>Revision Request Funding Placeholder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13203"/>
            <a:ext cx="8686800" cy="1028700"/>
          </a:xfrm>
        </p:spPr>
        <p:txBody>
          <a:bodyPr/>
          <a:lstStyle/>
          <a:p>
            <a:r>
              <a:rPr lang="en-US" sz="2000" dirty="0"/>
              <a:t>In </a:t>
            </a:r>
            <a:r>
              <a:rPr lang="en-US" sz="2000" dirty="0" smtClean="0"/>
              <a:t>2017 and 2018, </a:t>
            </a:r>
            <a:r>
              <a:rPr lang="en-US" sz="2000" dirty="0"/>
              <a:t>ERCOT </a:t>
            </a:r>
            <a:r>
              <a:rPr lang="en-US" sz="2000" dirty="0" smtClean="0"/>
              <a:t>forecasted </a:t>
            </a:r>
            <a:r>
              <a:rPr lang="en-US" sz="2000" dirty="0"/>
              <a:t>$</a:t>
            </a:r>
            <a:r>
              <a:rPr lang="en-US" sz="2000" dirty="0" smtClean="0"/>
              <a:t>4.0M </a:t>
            </a:r>
            <a:r>
              <a:rPr lang="en-US" sz="2000" dirty="0"/>
              <a:t>for Revision Request </a:t>
            </a:r>
            <a:r>
              <a:rPr lang="en-US" sz="2000" dirty="0" smtClean="0"/>
              <a:t>work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Yearly Revision Request Spending Forecast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682732"/>
              </p:ext>
            </p:extLst>
          </p:nvPr>
        </p:nvGraphicFramePr>
        <p:xfrm>
          <a:off x="1219200" y="2209800"/>
          <a:ext cx="6840064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332"/>
                <a:gridCol w="1600866"/>
                <a:gridCol w="1600866"/>
              </a:tblGrid>
              <a:tr h="558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Project Status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2017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2018</a:t>
                      </a:r>
                      <a:endParaRPr lang="en-US" sz="2000" dirty="0"/>
                    </a:p>
                  </a:txBody>
                  <a:tcPr anchor="ctr"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YTD Actuals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$2.58M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$0.00M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In-Flight / Complete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$1.48M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</a:t>
                      </a:r>
                      <a:r>
                        <a:rPr lang="en-US" baseline="0" dirty="0" smtClean="0"/>
                        <a:t> On Hold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$0.00M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Not Started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$0.09M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Remaining Funding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$1.00M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$2.43M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Allocation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219200" y="5008180"/>
            <a:ext cx="68400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19200" y="5503162"/>
            <a:ext cx="68400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19200" y="3200400"/>
            <a:ext cx="6840064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256539" y="2839451"/>
            <a:ext cx="13452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As of 10/31/2017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27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772400" cy="518318"/>
          </a:xfrm>
        </p:spPr>
        <p:txBody>
          <a:bodyPr/>
          <a:lstStyle/>
          <a:p>
            <a:r>
              <a:rPr lang="en-US" sz="2000" dirty="0" smtClean="0"/>
              <a:t>Priority / Rank Options for Revision Requests with Impacts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94011"/>
              </p:ext>
            </p:extLst>
          </p:nvPr>
        </p:nvGraphicFramePr>
        <p:xfrm>
          <a:off x="228600" y="1322132"/>
          <a:ext cx="8686799" cy="3456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2514600"/>
                <a:gridCol w="762000"/>
                <a:gridCol w="762000"/>
                <a:gridCol w="3505199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Revision Request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Priority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Rank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 anchor="ctr"/>
                </a:tc>
              </a:tr>
              <a:tr h="10146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NPRR819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Modification of Non-Price Error Resettlement Thresholds and Resettlement Clean-Ups</a:t>
                      </a:r>
                      <a:endParaRPr lang="en-US" sz="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Work into</a:t>
                      </a:r>
                      <a:r>
                        <a:rPr lang="en-US" sz="1400" baseline="0" dirty="0" smtClean="0"/>
                        <a:t> the 2018 project plan without disrupting in-flight projects</a:t>
                      </a:r>
                      <a:endParaRPr lang="en-US" sz="1400" dirty="0" smtClean="0"/>
                    </a:p>
                  </a:txBody>
                  <a:tcPr anchor="ctr"/>
                </a:tc>
              </a:tr>
              <a:tr h="9384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NPRR841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Real-Time Adjustments to Day-Ahead Make Whole Payments due to Ancillary Services Infeasibility Charges</a:t>
                      </a:r>
                      <a:endParaRPr lang="en-US" sz="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2520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Market input needed on desire to defer implementation of NPRR841 to 2019</a:t>
                      </a:r>
                    </a:p>
                  </a:txBody>
                  <a:tcPr anchor="ctr"/>
                </a:tc>
              </a:tr>
              <a:tr h="9384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NPRR842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 Area Load Information</a:t>
                      </a:r>
                      <a:endParaRPr lang="en-US" sz="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2018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2120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Market input requested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836671"/>
              </p:ext>
            </p:extLst>
          </p:nvPr>
        </p:nvGraphicFramePr>
        <p:xfrm>
          <a:off x="3820217" y="1006103"/>
          <a:ext cx="1645404" cy="29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404"/>
              </a:tblGrid>
              <a:tr h="2914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Options for…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2971800" y="5550024"/>
            <a:ext cx="2895600" cy="8002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u="sng" kern="0" dirty="0" smtClean="0">
                <a:solidFill>
                  <a:srgbClr val="000000"/>
                </a:solidFill>
              </a:rPr>
              <a:t>PPL Rank Information</a:t>
            </a:r>
            <a:endParaRPr kumimoji="0" lang="en-US" sz="100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Next available Rank in Business Strategy</a:t>
            </a:r>
            <a:r>
              <a:rPr kumimoji="0" lang="en-US" sz="9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2110</a:t>
            </a: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0" kern="0" dirty="0">
                <a:solidFill>
                  <a:srgbClr val="000000"/>
                </a:solidFill>
              </a:rPr>
              <a:t>Next available Rank in </a:t>
            </a:r>
            <a:r>
              <a:rPr lang="en-US" sz="900" b="0" kern="0" dirty="0" smtClean="0">
                <a:solidFill>
                  <a:srgbClr val="000000"/>
                </a:solidFill>
              </a:rPr>
              <a:t>Regulatory             = 180</a:t>
            </a:r>
          </a:p>
          <a:p>
            <a:pPr lv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900" b="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685800"/>
            <a:ext cx="6477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Appendix</a:t>
            </a:r>
          </a:p>
          <a:p>
            <a:pPr lvl="1"/>
            <a:r>
              <a:rPr lang="en-US" dirty="0" smtClean="0"/>
              <a:t>11/30/2017 Project Gantt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In-flight items sorted by Project End Date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“On Hold” projects listed </a:t>
            </a:r>
            <a:r>
              <a:rPr lang="en-US" dirty="0" smtClean="0"/>
              <a:t>separately</a:t>
            </a:r>
          </a:p>
          <a:p>
            <a:pPr marL="1428750" lvl="3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i="1" dirty="0" smtClean="0"/>
              <a:t>None at this time</a:t>
            </a:r>
            <a:endParaRPr lang="en-US" i="1" dirty="0"/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“Not Started” items sorted by Project Start </a:t>
            </a: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61912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purl.org/dc/terms/"/>
    <ds:schemaRef ds:uri="c34af464-7aa1-4edd-9be4-83dffc1cb926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79507</TotalTime>
  <Words>897</Words>
  <Application>Microsoft Office PowerPoint</Application>
  <PresentationFormat>On-screen Show (4:3)</PresentationFormat>
  <Paragraphs>575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Wingdings</vt:lpstr>
      <vt:lpstr>1_Custom Design</vt:lpstr>
      <vt:lpstr>Office Theme</vt:lpstr>
      <vt:lpstr>Custom Design</vt:lpstr>
      <vt:lpstr>PowerPoint Presentation</vt:lpstr>
      <vt:lpstr>PowerPoint Presentation</vt:lpstr>
      <vt:lpstr>Recent / Upcoming Project Implementations</vt:lpstr>
      <vt:lpstr>2017 Release Targets – Board Approved NPRRs / SCRs / xGRRs </vt:lpstr>
      <vt:lpstr>2018 Release Targets – Board Approved NPRRs / SCRs / xGRRs </vt:lpstr>
      <vt:lpstr>2017 Project Spending</vt:lpstr>
      <vt:lpstr>Revision Request Funding Placeholder Status</vt:lpstr>
      <vt:lpstr>Priority / Rank Options for Revision Requests with Impacts</vt:lpstr>
      <vt:lpstr>PowerPoint Presentation</vt:lpstr>
      <vt:lpstr>Project Portfolio Status – as of 11/30/2017</vt:lpstr>
      <vt:lpstr>Project Portfolio Status – as of 11/30/2017</vt:lpstr>
      <vt:lpstr>Project Portfolio Status – as of 11/30/2017</vt:lpstr>
      <vt:lpstr>Project Portfolio Status – as of 11/30/2017</vt:lpstr>
      <vt:lpstr>Project Portfolio Status – as of 11/30/2017</vt:lpstr>
      <vt:lpstr>Project Portfolio Status – as of 11/30/2017</vt:lpstr>
      <vt:lpstr>Project Portfolio Status – as of 11/30/2017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Anderson, Troy</cp:lastModifiedBy>
  <cp:revision>765</cp:revision>
  <cp:lastPrinted>2017-12-13T14:52:13Z</cp:lastPrinted>
  <dcterms:created xsi:type="dcterms:W3CDTF">2016-01-21T15:20:31Z</dcterms:created>
  <dcterms:modified xsi:type="dcterms:W3CDTF">2017-12-13T20:20:52Z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