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3" r:id="rId5"/>
    <p:sldMasterId id="2147483648" r:id="rId6"/>
  </p:sldMasterIdLst>
  <p:notesMasterIdLst>
    <p:notesMasterId r:id="rId12"/>
  </p:notesMasterIdLst>
  <p:handoutMasterIdLst>
    <p:handoutMasterId r:id="rId13"/>
  </p:handoutMasterIdLst>
  <p:sldIdLst>
    <p:sldId id="291" r:id="rId7"/>
    <p:sldId id="286" r:id="rId8"/>
    <p:sldId id="288" r:id="rId9"/>
    <p:sldId id="289" r:id="rId10"/>
    <p:sldId id="29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897" autoAdjust="0"/>
  </p:normalViewPr>
  <p:slideViewPr>
    <p:cSldViewPr showGuides="1">
      <p:cViewPr varScale="1">
        <p:scale>
          <a:sx n="103" d="100"/>
          <a:sy n="103" d="100"/>
        </p:scale>
        <p:origin x="72"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12/12/2017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12/12/2017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88104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555350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117504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005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6305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0996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6FC1D-C117-4F56-81A2-70C98514147B}" type="datetimeFigureOut">
              <a:rPr lang="en-US" smtClean="0"/>
              <a:t>12/12/2017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5118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56FC1D-C117-4F56-81A2-70C98514147B}" type="datetimeFigureOut">
              <a:rPr lang="en-US" smtClean="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251697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56FC1D-C117-4F56-81A2-70C98514147B}" type="datetimeFigureOut">
              <a:rPr lang="en-US" smtClean="0"/>
              <a:t>12/12/2017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423664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56FC1D-C117-4F56-81A2-70C98514147B}" type="datetimeFigureOut">
              <a:rPr lang="en-US" smtClean="0"/>
              <a:t>12/12/2017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462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6FC1D-C117-4F56-81A2-70C98514147B}" type="datetimeFigureOut">
              <a:rPr lang="en-US" smtClean="0"/>
              <a:t>12/12/2017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7568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12/12/2017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6901858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6FC1D-C117-4F56-81A2-70C98514147B}" type="datetimeFigureOut">
              <a:rPr lang="en-US" smtClean="0"/>
              <a:t>12/12/2017</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414CB-32C7-4AA0-B6F1-BB632D42F186}" type="slidenum">
              <a:rPr lang="en-US" smtClean="0"/>
              <a:t>‹#›</a:t>
            </a:fld>
            <a:endParaRPr lang="en-US" dirty="0"/>
          </a:p>
        </p:txBody>
      </p:sp>
    </p:spTree>
    <p:extLst>
      <p:ext uri="{BB962C8B-B14F-4D97-AF65-F5344CB8AC3E}">
        <p14:creationId xmlns:p14="http://schemas.microsoft.com/office/powerpoint/2010/main" val="20456566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2092881"/>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r>
              <a:rPr lang="en-US" smtClean="0"/>
              <a:t>December 2017</a:t>
            </a:r>
            <a:endParaRPr lang="en-US" dirty="0" smtClean="0"/>
          </a:p>
          <a:p>
            <a:endParaRPr lang="en-US" dirty="0" smtClean="0">
              <a:solidFill>
                <a:schemeClr val="tx2"/>
              </a:solidFill>
            </a:endParaRPr>
          </a:p>
        </p:txBody>
      </p:sp>
    </p:spTree>
    <p:extLst>
      <p:ext uri="{BB962C8B-B14F-4D97-AF65-F5344CB8AC3E}">
        <p14:creationId xmlns:p14="http://schemas.microsoft.com/office/powerpoint/2010/main" val="2330697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351442238"/>
              </p:ext>
            </p:extLst>
          </p:nvPr>
        </p:nvGraphicFramePr>
        <p:xfrm>
          <a:off x="271346" y="990600"/>
          <a:ext cx="8534400" cy="5120437"/>
        </p:xfrm>
        <a:graphic>
          <a:graphicData uri="http://schemas.openxmlformats.org/drawingml/2006/table">
            <a:tbl>
              <a:tblPr firstRow="1" bandRow="1">
                <a:tableStyleId>{5C22544A-7EE6-4342-B048-85BDC9FD1C3A}</a:tableStyleId>
              </a:tblPr>
              <a:tblGrid>
                <a:gridCol w="2243254">
                  <a:extLst>
                    <a:ext uri="{9D8B030D-6E8A-4147-A177-3AD203B41FA5}">
                      <a16:colId xmlns:a16="http://schemas.microsoft.com/office/drawing/2014/main" xmlns="" val="20000"/>
                    </a:ext>
                  </a:extLst>
                </a:gridCol>
                <a:gridCol w="4648200">
                  <a:extLst>
                    <a:ext uri="{9D8B030D-6E8A-4147-A177-3AD203B41FA5}">
                      <a16:colId xmlns:a16="http://schemas.microsoft.com/office/drawing/2014/main" xmlns="" val="20001"/>
                    </a:ext>
                  </a:extLst>
                </a:gridCol>
                <a:gridCol w="1642946">
                  <a:extLst>
                    <a:ext uri="{9D8B030D-6E8A-4147-A177-3AD203B41FA5}">
                      <a16:colId xmlns:a16="http://schemas.microsoft.com/office/drawing/2014/main" xmlns=""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a16="http://schemas.microsoft.com/office/drawing/2014/main" xmlns="" val="10000"/>
                  </a:ext>
                </a:extLst>
              </a:tr>
              <a:tr h="344561">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r>
                        <a:rPr lang="en-US" sz="1050" b="0" u="sng" dirty="0" smtClean="0">
                          <a:solidFill>
                            <a:schemeClr val="tx1"/>
                          </a:solidFill>
                        </a:rPr>
                        <a:t>TAC</a:t>
                      </a:r>
                      <a:r>
                        <a:rPr lang="en-US" sz="1050" b="0" baseline="0" dirty="0" smtClean="0">
                          <a:solidFill>
                            <a:schemeClr val="tx1"/>
                          </a:solidFill>
                        </a:rPr>
                        <a:t> </a:t>
                      </a:r>
                    </a:p>
                    <a:p>
                      <a:r>
                        <a:rPr lang="en-US" sz="1050" b="0" baseline="0" dirty="0" smtClean="0">
                          <a:solidFill>
                            <a:schemeClr val="tx1"/>
                          </a:solidFill>
                        </a:rPr>
                        <a:t>Workshop held 9/7/17; NPRR to PRS for registration.</a:t>
                      </a:r>
                    </a:p>
                    <a:p>
                      <a:r>
                        <a:rPr lang="en-US" sz="1050" b="0" baseline="0" dirty="0" smtClean="0">
                          <a:solidFill>
                            <a:schemeClr val="tx1"/>
                          </a:solidFill>
                        </a:rPr>
                        <a:t>Proposed by-law update at TAC (9/28/17) and Board HR&amp;G (10/16/17)</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PRS 12/14/17</a:t>
                      </a:r>
                      <a:endParaRPr lang="en-US" sz="1050" b="0" dirty="0" smtClean="0">
                        <a:solidFill>
                          <a:schemeClr val="tx1"/>
                        </a:solidFill>
                      </a:endParaRPr>
                    </a:p>
                    <a:p>
                      <a:r>
                        <a:rPr lang="en-US" sz="1050" b="0" baseline="0" dirty="0" smtClean="0">
                          <a:solidFill>
                            <a:schemeClr val="tx1"/>
                          </a:solidFill>
                        </a:rPr>
                        <a:t>TAC/HR&amp;G in progress</a:t>
                      </a: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u="sng" dirty="0" smtClean="0">
                          <a:solidFill>
                            <a:schemeClr val="tx1"/>
                          </a:solidFill>
                        </a:rPr>
                        <a:t>PLWG (ROS)</a:t>
                      </a:r>
                    </a:p>
                    <a:p>
                      <a:r>
                        <a:rPr lang="en-US" sz="1050" u="none" dirty="0" smtClean="0">
                          <a:solidFill>
                            <a:schemeClr val="tx1"/>
                          </a:solidFill>
                        </a:rPr>
                        <a:t>Discussions</a:t>
                      </a:r>
                      <a:r>
                        <a:rPr lang="en-US" sz="1050" u="none" baseline="0" dirty="0" smtClean="0">
                          <a:solidFill>
                            <a:schemeClr val="tx1"/>
                          </a:solidFill>
                        </a:rPr>
                        <a:t> started 9/20/17</a:t>
                      </a:r>
                      <a:endParaRPr lang="en-US" sz="1050" u="none" dirty="0">
                        <a:solidFill>
                          <a:schemeClr val="tx1"/>
                        </a:solidFill>
                      </a:endParaRPr>
                    </a:p>
                  </a:txBody>
                  <a:tcPr/>
                </a:tc>
                <a:tc>
                  <a:txBody>
                    <a:bodyPr/>
                    <a:lstStyle/>
                    <a:p>
                      <a:endParaRPr lang="en-US" sz="1050" baseline="0" dirty="0" smtClean="0">
                        <a:solidFill>
                          <a:schemeClr val="tx1"/>
                        </a:solidFill>
                      </a:endParaRPr>
                    </a:p>
                    <a:p>
                      <a:r>
                        <a:rPr lang="en-US" sz="1050" baseline="0" dirty="0" smtClean="0">
                          <a:solidFill>
                            <a:schemeClr val="tx1"/>
                          </a:solidFill>
                        </a:rPr>
                        <a:t>PLWG in progress</a:t>
                      </a:r>
                      <a:endParaRPr lang="en-US" sz="1050" dirty="0">
                        <a:solidFill>
                          <a:schemeClr val="tx1"/>
                        </a:solidFill>
                      </a:endParaRPr>
                    </a:p>
                  </a:txBody>
                  <a:tcPr/>
                </a:tc>
                <a:extLst>
                  <a:ext uri="{0D108BD9-81ED-4DB2-BD59-A6C34878D82A}">
                    <a16:rowId xmlns:a16="http://schemas.microsoft.com/office/drawing/2014/main" xmlns="" val="10001"/>
                  </a:ext>
                </a:extLst>
              </a:tr>
              <a:tr h="441757">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 planning studies for transmission upgrades </a:t>
                      </a:r>
                      <a:r>
                        <a:rPr lang="en-US" sz="1050" dirty="0" smtClean="0">
                          <a:solidFill>
                            <a:schemeClr val="tx1"/>
                          </a:solidFill>
                        </a:rPr>
                        <a:t>at the conclusion of Directive #5</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RPG TBD</a:t>
                      </a:r>
                      <a:endParaRPr lang="en-US" sz="1050" dirty="0">
                        <a:solidFill>
                          <a:schemeClr val="tx1"/>
                        </a:solidFill>
                      </a:endParaRPr>
                    </a:p>
                  </a:txBody>
                  <a:tcPr/>
                </a:tc>
                <a:extLst>
                  <a:ext uri="{0D108BD9-81ED-4DB2-BD59-A6C34878D82A}">
                    <a16:rowId xmlns:a16="http://schemas.microsoft.com/office/drawing/2014/main" xmlns="" val="10002"/>
                  </a:ext>
                </a:extLst>
              </a:tr>
              <a:tr h="441757">
                <a:tc>
                  <a:txBody>
                    <a:bodyPr/>
                    <a:lstStyle/>
                    <a:p>
                      <a:r>
                        <a:rPr lang="en-US" sz="1050" dirty="0">
                          <a:solidFill>
                            <a:schemeClr val="tx1"/>
                          </a:solidFill>
                        </a:rPr>
                        <a:t>Directive </a:t>
                      </a:r>
                      <a:r>
                        <a:rPr lang="en-US" sz="1050" dirty="0" smtClean="0">
                          <a:solidFill>
                            <a:schemeClr val="tx1"/>
                          </a:solidFill>
                        </a:rPr>
                        <a:t>#7</a:t>
                      </a:r>
                      <a:r>
                        <a:rPr lang="en-US" sz="1050" baseline="0" dirty="0" smtClean="0">
                          <a:solidFill>
                            <a:schemeClr val="tx1"/>
                          </a:solidFill>
                        </a:rPr>
                        <a:t> </a:t>
                      </a:r>
                      <a:r>
                        <a:rPr lang="en-US" sz="1050" dirty="0" smtClean="0">
                          <a:solidFill>
                            <a:schemeClr val="tx1"/>
                          </a:solidFill>
                        </a:rPr>
                        <a:t>–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Joint </a:t>
                      </a:r>
                      <a:r>
                        <a:rPr lang="en-US" sz="1050" u="sng" dirty="0" smtClean="0">
                          <a:solidFill>
                            <a:schemeClr val="tx1"/>
                          </a:solidFill>
                        </a:rPr>
                        <a:t>QMWG/CMWG (WMS)</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Discussions</a:t>
                      </a:r>
                      <a:r>
                        <a:rPr lang="en-US" sz="1050" dirty="0" smtClean="0">
                          <a:solidFill>
                            <a:schemeClr val="tx1"/>
                          </a:solidFill>
                        </a:rPr>
                        <a:t> starting Q2-18</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QMWG/CMWG TBD</a:t>
                      </a:r>
                    </a:p>
                  </a:txBody>
                  <a:tcPr/>
                </a:tc>
                <a:extLst>
                  <a:ext uri="{0D108BD9-81ED-4DB2-BD59-A6C34878D82A}">
                    <a16:rowId xmlns:a16="http://schemas.microsoft.com/office/drawing/2014/main" xmlns="" val="10003"/>
                  </a:ext>
                </a:extLst>
              </a:tr>
              <a:tr h="344561">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PDCWG (ROS)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a:t>
                      </a:r>
                      <a:r>
                        <a:rPr lang="en-US" sz="1050" dirty="0">
                          <a:solidFill>
                            <a:schemeClr val="tx1"/>
                          </a:solidFill>
                        </a:rPr>
                        <a:t>frequency response </a:t>
                      </a:r>
                      <a:r>
                        <a:rPr lang="en-US" sz="1050" dirty="0" smtClean="0">
                          <a:solidFill>
                            <a:schemeClr val="tx1"/>
                          </a:solidFill>
                        </a:rPr>
                        <a:t>study 10/11/17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Study voltage support requirements at the conclusion of Directive #5</a:t>
                      </a:r>
                      <a:endParaRPr lang="en-US" sz="1050" dirty="0">
                        <a:solidFill>
                          <a:schemeClr val="tx1"/>
                        </a:solidFill>
                      </a:endParaRPr>
                    </a:p>
                  </a:txBody>
                  <a:tcPr/>
                </a:tc>
                <a:tc>
                  <a:txBody>
                    <a:bodyPr/>
                    <a:lstStyle/>
                    <a:p>
                      <a:endParaRPr lang="en-US" sz="1050" dirty="0" smtClean="0">
                        <a:solidFill>
                          <a:schemeClr val="tx1"/>
                        </a:solidFill>
                      </a:endParaRPr>
                    </a:p>
                    <a:p>
                      <a:r>
                        <a:rPr lang="en-US" sz="1050" dirty="0" smtClean="0">
                          <a:solidFill>
                            <a:schemeClr val="tx1"/>
                          </a:solidFill>
                        </a:rPr>
                        <a:t>PDCWG in progress</a:t>
                      </a:r>
                    </a:p>
                    <a:p>
                      <a:endParaRPr lang="en-US" sz="1050" dirty="0" smtClean="0">
                        <a:solidFill>
                          <a:schemeClr val="tx1"/>
                        </a:solidFill>
                      </a:endParaRPr>
                    </a:p>
                    <a:p>
                      <a:endParaRPr lang="en-US" sz="1050" dirty="0" smtClean="0">
                        <a:solidFill>
                          <a:schemeClr val="tx1"/>
                        </a:solidFill>
                      </a:endParaRPr>
                    </a:p>
                    <a:p>
                      <a:r>
                        <a:rPr lang="en-US" sz="1050" dirty="0" smtClean="0">
                          <a:solidFill>
                            <a:schemeClr val="tx1"/>
                          </a:solidFill>
                        </a:rPr>
                        <a:t>RPG TBD</a:t>
                      </a:r>
                      <a:endParaRPr lang="en-US" sz="1050" dirty="0">
                        <a:solidFill>
                          <a:schemeClr val="tx1"/>
                        </a:solidFill>
                      </a:endParaRPr>
                    </a:p>
                  </a:txBody>
                  <a:tcPr/>
                </a:tc>
                <a:extLst>
                  <a:ext uri="{0D108BD9-81ED-4DB2-BD59-A6C34878D82A}">
                    <a16:rowId xmlns:a16="http://schemas.microsoft.com/office/drawing/2014/main" xmlns="" val="10004"/>
                  </a:ext>
                </a:extLst>
              </a:tr>
              <a:tr h="344561">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u="sng" dirty="0" smtClean="0">
                          <a:solidFill>
                            <a:schemeClr val="tx1"/>
                          </a:solidFill>
                        </a:rPr>
                        <a:t>OWG &amp; PDCWG (ROS)</a:t>
                      </a:r>
                    </a:p>
                    <a:p>
                      <a:pPr>
                        <a:buFont typeface="+mj-lt"/>
                        <a:buNone/>
                      </a:pPr>
                      <a:r>
                        <a:rPr lang="en-US" sz="1050" dirty="0" smtClean="0">
                          <a:solidFill>
                            <a:schemeClr val="tx1"/>
                          </a:solidFill>
                        </a:rPr>
                        <a:t>Issues </a:t>
                      </a:r>
                      <a:r>
                        <a:rPr lang="en-US" sz="1050" dirty="0">
                          <a:solidFill>
                            <a:schemeClr val="tx1"/>
                          </a:solidFill>
                        </a:rPr>
                        <a:t>related to MSSC and margin between min RRS procurement, Contingency Reserve </a:t>
                      </a:r>
                      <a:r>
                        <a:rPr lang="en-US" sz="1050" dirty="0" smtClean="0">
                          <a:solidFill>
                            <a:schemeClr val="tx1"/>
                          </a:solidFill>
                        </a:rPr>
                        <a:t>requirements</a:t>
                      </a: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PDCWG (ROS)</a:t>
                      </a:r>
                    </a:p>
                    <a:p>
                      <a:pPr>
                        <a:buFont typeface="+mj-lt"/>
                        <a:buNone/>
                      </a:pPr>
                      <a:r>
                        <a:rPr lang="en-US" sz="1050" dirty="0" smtClean="0">
                          <a:solidFill>
                            <a:schemeClr val="tx1"/>
                          </a:solidFill>
                        </a:rPr>
                        <a:t>Address issues related to NSRS and Regulation Service 10/11/17</a:t>
                      </a: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DWG (ROS)</a:t>
                      </a:r>
                    </a:p>
                    <a:p>
                      <a:pPr>
                        <a:buFont typeface="+mj-lt"/>
                        <a:buNone/>
                      </a:pPr>
                      <a:r>
                        <a:rPr lang="en-US" sz="1050" dirty="0" smtClean="0">
                          <a:solidFill>
                            <a:schemeClr val="tx1"/>
                          </a:solidFill>
                        </a:rPr>
                        <a:t>Issues related to study frequency overshoot and LRs UFR setting (11/7/17)</a:t>
                      </a:r>
                      <a:endParaRPr lang="en-US" sz="1050" dirty="0">
                        <a:solidFill>
                          <a:schemeClr val="tx1"/>
                        </a:solidFill>
                      </a:endParaRPr>
                    </a:p>
                  </a:txBody>
                  <a:tcPr/>
                </a:tc>
                <a:tc>
                  <a:txBody>
                    <a:bodyPr/>
                    <a:lstStyle/>
                    <a:p>
                      <a:r>
                        <a:rPr lang="en-US" sz="1050" dirty="0" smtClean="0">
                          <a:solidFill>
                            <a:schemeClr val="tx1"/>
                          </a:solidFill>
                        </a:rPr>
                        <a:t>PDCWG in progress</a:t>
                      </a:r>
                    </a:p>
                    <a:p>
                      <a:r>
                        <a:rPr lang="en-US" sz="1050" dirty="0" smtClean="0">
                          <a:solidFill>
                            <a:schemeClr val="tx1"/>
                          </a:solidFill>
                        </a:rPr>
                        <a:t>OWG</a:t>
                      </a:r>
                      <a:r>
                        <a:rPr lang="en-US" sz="1050" baseline="0" dirty="0">
                          <a:solidFill>
                            <a:schemeClr val="tx1"/>
                          </a:solidFill>
                        </a:rPr>
                        <a:t> </a:t>
                      </a:r>
                      <a:r>
                        <a:rPr lang="en-US" sz="1050" baseline="0" dirty="0" smtClean="0">
                          <a:solidFill>
                            <a:schemeClr val="tx1"/>
                          </a:solidFill>
                        </a:rPr>
                        <a:t>11/17/17</a:t>
                      </a:r>
                    </a:p>
                    <a:p>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PDCWG in progress</a:t>
                      </a: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DWG in progress</a:t>
                      </a:r>
                      <a:endParaRPr lang="en-US" sz="1050" dirty="0" smtClean="0">
                        <a:solidFill>
                          <a:schemeClr val="tx1"/>
                        </a:solidFill>
                      </a:endParaRPr>
                    </a:p>
                  </a:txBody>
                  <a:tcPr/>
                </a:tc>
              </a:tr>
              <a:tr h="344561">
                <a:tc>
                  <a:txBody>
                    <a:bodyPr/>
                    <a:lstStyle/>
                    <a:p>
                      <a:r>
                        <a:rPr lang="en-US" sz="1050" b="0" dirty="0">
                          <a:solidFill>
                            <a:schemeClr val="tx1"/>
                          </a:solidFill>
                        </a:rPr>
                        <a:t>Directive #10 – Price </a:t>
                      </a:r>
                      <a:r>
                        <a:rPr lang="en-US" sz="1050" b="0" dirty="0" smtClean="0">
                          <a:solidFill>
                            <a:schemeClr val="tx1"/>
                          </a:solidFill>
                        </a:rPr>
                        <a:t>formation in emergency conditions</a:t>
                      </a:r>
                      <a:endParaRPr lang="en-US" sz="1050" b="0" dirty="0">
                        <a:solidFill>
                          <a:schemeClr val="tx1"/>
                        </a:solidFill>
                      </a:endParaRPr>
                    </a:p>
                  </a:txBody>
                  <a:tcPr/>
                </a:tc>
                <a:tc>
                  <a:txBody>
                    <a:bodyPr/>
                    <a:lstStyle/>
                    <a:p>
                      <a:r>
                        <a:rPr lang="en-US" sz="1050" b="0" u="sng" dirty="0" smtClean="0">
                          <a:solidFill>
                            <a:schemeClr val="tx1"/>
                          </a:solidFill>
                        </a:rPr>
                        <a:t>QMWG (WMS)</a:t>
                      </a:r>
                    </a:p>
                    <a:p>
                      <a:r>
                        <a:rPr lang="en-US" sz="1050" b="0" u="none" dirty="0" smtClean="0">
                          <a:solidFill>
                            <a:schemeClr val="tx1"/>
                          </a:solidFill>
                        </a:rPr>
                        <a:t>Discuss price formation in emergency</a:t>
                      </a:r>
                      <a:r>
                        <a:rPr lang="en-US" sz="1050" b="0" u="none" baseline="0" dirty="0" smtClean="0">
                          <a:solidFill>
                            <a:schemeClr val="tx1"/>
                          </a:solidFill>
                        </a:rPr>
                        <a:t> conditions</a:t>
                      </a:r>
                      <a:endParaRPr lang="en-US" sz="1050" b="0" u="none" dirty="0">
                        <a:solidFill>
                          <a:schemeClr val="tx1"/>
                        </a:solidFill>
                      </a:endParaRPr>
                    </a:p>
                  </a:txBody>
                  <a:tcPr/>
                </a:tc>
                <a:tc>
                  <a:txBody>
                    <a:bodyPr/>
                    <a:lstStyle/>
                    <a:p>
                      <a:r>
                        <a:rPr lang="en-US" sz="1050" b="0" dirty="0" smtClean="0">
                          <a:solidFill>
                            <a:schemeClr val="tx1"/>
                          </a:solidFill>
                        </a:rPr>
                        <a:t>QMWG 1/8/18</a:t>
                      </a:r>
                      <a:endParaRPr lang="en-US" sz="1050" b="0" dirty="0">
                        <a:solidFill>
                          <a:schemeClr val="tx1"/>
                        </a:solidFill>
                      </a:endParaRPr>
                    </a:p>
                  </a:txBody>
                  <a:tcPr/>
                </a:tc>
              </a:tr>
            </a:tbl>
          </a:graphicData>
        </a:graphic>
      </p:graphicFrame>
    </p:spTree>
    <p:extLst>
      <p:ext uri="{BB962C8B-B14F-4D97-AF65-F5344CB8AC3E}">
        <p14:creationId xmlns:p14="http://schemas.microsoft.com/office/powerpoint/2010/main" val="751944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Tree>
    <p:extLst>
      <p:ext uri="{BB962C8B-B14F-4D97-AF65-F5344CB8AC3E}">
        <p14:creationId xmlns:p14="http://schemas.microsoft.com/office/powerpoint/2010/main" val="3687567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94396546"/>
              </p:ext>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87268" y="320894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8" name="Flowchart: Terminator 7"/>
          <p:cNvSpPr/>
          <p:nvPr/>
        </p:nvSpPr>
        <p:spPr>
          <a:xfrm>
            <a:off x="7787268" y="375272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0" name="Flowchart: Terminator 9"/>
          <p:cNvSpPr/>
          <p:nvPr/>
        </p:nvSpPr>
        <p:spPr>
          <a:xfrm>
            <a:off x="7787267" y="490750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Q2-2018</a:t>
            </a:r>
            <a:endParaRPr lang="en-US" sz="1100" dirty="0"/>
          </a:p>
        </p:txBody>
      </p:sp>
      <p:sp>
        <p:nvSpPr>
          <p:cNvPr id="11" name="Flowchart: Terminator 10"/>
          <p:cNvSpPr/>
          <p:nvPr/>
        </p:nvSpPr>
        <p:spPr>
          <a:xfrm>
            <a:off x="7787266" y="5717130"/>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Q2-2018</a:t>
            </a:r>
            <a:endParaRPr lang="en-US" sz="1100" dirty="0"/>
          </a:p>
        </p:txBody>
      </p:sp>
    </p:spTree>
    <p:extLst>
      <p:ext uri="{BB962C8B-B14F-4D97-AF65-F5344CB8AC3E}">
        <p14:creationId xmlns:p14="http://schemas.microsoft.com/office/powerpoint/2010/main" val="3986934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61993145"/>
              </p:ext>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1/8/18</a:t>
            </a:r>
            <a:endParaRPr lang="en-US" sz="11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Tree>
    <p:extLst>
      <p:ext uri="{BB962C8B-B14F-4D97-AF65-F5344CB8AC3E}">
        <p14:creationId xmlns:p14="http://schemas.microsoft.com/office/powerpoint/2010/main" val="2390469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c34af464-7aa1-4edd-9be4-83dffc1cb92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4239</TotalTime>
  <Words>1142</Words>
  <Application>Microsoft Office PowerPoint</Application>
  <PresentationFormat>On-screen Show (4:3)</PresentationFormat>
  <Paragraphs>115</Paragraphs>
  <Slides>5</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Calibri Light</vt:lpstr>
      <vt:lpstr>Times New Roman</vt:lpstr>
      <vt:lpstr>1_Custom Design</vt:lpstr>
      <vt:lpstr>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Matt Mereness</cp:lastModifiedBy>
  <cp:revision>129</cp:revision>
  <cp:lastPrinted>2017-09-19T15:00:37Z</cp:lastPrinted>
  <dcterms:created xsi:type="dcterms:W3CDTF">2016-01-21T15:20:31Z</dcterms:created>
  <dcterms:modified xsi:type="dcterms:W3CDTF">2017-12-12T22:53:40Z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