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1"/>
  </p:notesMasterIdLst>
  <p:handoutMasterIdLst>
    <p:handoutMasterId r:id="rId12"/>
  </p:handoutMasterIdLst>
  <p:sldIdLst>
    <p:sldId id="260" r:id="rId7"/>
    <p:sldId id="285" r:id="rId8"/>
    <p:sldId id="286" r:id="rId9"/>
    <p:sldId id="287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617" autoAdjust="0"/>
  </p:normalViewPr>
  <p:slideViewPr>
    <p:cSldViewPr showGuides="1">
      <p:cViewPr varScale="1">
        <p:scale>
          <a:sx n="103" d="100"/>
          <a:sy n="103" d="100"/>
        </p:scale>
        <p:origin x="47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870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029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Energy Efficiency Forecasting for the December 2017 </a:t>
            </a:r>
            <a:r>
              <a:rPr lang="en-US" b="1" dirty="0" smtClean="0"/>
              <a:t>CDR - Update</a:t>
            </a:r>
            <a:endParaRPr lang="en-US" b="1" dirty="0" smtClean="0"/>
          </a:p>
          <a:p>
            <a:endParaRPr lang="en-US" b="1" dirty="0"/>
          </a:p>
          <a:p>
            <a:r>
              <a:rPr lang="en-US" dirty="0" smtClean="0"/>
              <a:t>Pete Warnken</a:t>
            </a:r>
            <a:endParaRPr lang="en-US" dirty="0"/>
          </a:p>
          <a:p>
            <a:r>
              <a:rPr lang="en-US" dirty="0" smtClean="0"/>
              <a:t>Manager, Resource Adequacy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December 8, </a:t>
            </a:r>
            <a:r>
              <a:rPr lang="en-US" dirty="0" smtClean="0"/>
              <a:t>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Energy Efficiency (EE) </a:t>
            </a:r>
            <a:r>
              <a:rPr lang="en-US" b="1" dirty="0" smtClean="0">
                <a:solidFill>
                  <a:schemeClr val="accent1"/>
                </a:solidFill>
              </a:rPr>
              <a:t>Forecast Update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69815"/>
            <a:ext cx="8534400" cy="169718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 smtClean="0"/>
              <a:t>Energy </a:t>
            </a:r>
            <a:r>
              <a:rPr lang="en-US" sz="2800" dirty="0" smtClean="0"/>
              <a:t>efficiency forecast updated based on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New 2018 Long Term Load Forecast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Adjustment for avoided distribution line losses added (gross-up factor increase from 1.02 to 1.08)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5145" y="2895600"/>
            <a:ext cx="4373710" cy="2864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54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975518"/>
          </a:xfrm>
        </p:spPr>
        <p:txBody>
          <a:bodyPr/>
          <a:lstStyle/>
          <a:p>
            <a:r>
              <a:rPr lang="en-US" dirty="0" smtClean="0"/>
              <a:t>Austin Energy’s Cumulative Peak Savings from Energy Efficiency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4191000"/>
            <a:ext cx="7696200" cy="620317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04800" y="1666008"/>
            <a:ext cx="8534400" cy="222019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 smtClean="0"/>
              <a:t>Amounts reported to ERCOT are shown below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Verified that demand response and rooftop solar contributions have been excluded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Verifying large growth in actual amount for 2017 (244 MW)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Figures already grossed up to account for avoided T&amp;D losses and reserve requirement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80895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CPS Energy’s 2016 SECO Energy Efficiency Reporting Form – Data Section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371600"/>
            <a:ext cx="6886575" cy="454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43576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purl.org/dc/dcmitype/"/>
    <ds:schemaRef ds:uri="http://schemas.microsoft.com/office/2006/documentManagement/types"/>
    <ds:schemaRef ds:uri="c34af464-7aa1-4edd-9be4-83dffc1cb926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6370</TotalTime>
  <Words>121</Words>
  <Application>Microsoft Office PowerPoint</Application>
  <PresentationFormat>On-screen Show (4:3)</PresentationFormat>
  <Paragraphs>20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PowerPoint Presentation</vt:lpstr>
      <vt:lpstr>Energy Efficiency (EE) Forecast Update</vt:lpstr>
      <vt:lpstr>Austin Energy’s Cumulative Peak Savings from Energy Efficiency</vt:lpstr>
      <vt:lpstr>CPS Energy’s 2016 SECO Energy Efficiency Reporting Form – Data Section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Warnken, Pete</cp:lastModifiedBy>
  <cp:revision>72</cp:revision>
  <cp:lastPrinted>2016-01-21T20:53:15Z</cp:lastPrinted>
  <dcterms:created xsi:type="dcterms:W3CDTF">2016-01-21T15:20:31Z</dcterms:created>
  <dcterms:modified xsi:type="dcterms:W3CDTF">2017-12-07T20:16:16Z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