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0"/>
  </p:notesMasterIdLst>
  <p:sldIdLst>
    <p:sldId id="256" r:id="rId3"/>
    <p:sldId id="270" r:id="rId4"/>
    <p:sldId id="282" r:id="rId5"/>
    <p:sldId id="279" r:id="rId6"/>
    <p:sldId id="280" r:id="rId7"/>
    <p:sldId id="261" r:id="rId8"/>
    <p:sldId id="262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11/30/2017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11/30/2017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Advanced Metering Working Group (AMWG)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en-US" altLang="en-US" dirty="0"/>
              <a:t>Update to RMS</a:t>
            </a:r>
          </a:p>
          <a:p>
            <a:pPr marR="0" algn="l" eaLnBrk="1" hangingPunct="1"/>
            <a:r>
              <a:rPr lang="en-US" altLang="en-US" dirty="0"/>
              <a:t>December 5, 2017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/>
              <a:t>SMT Planned Maintenance Events Continue</a:t>
            </a:r>
          </a:p>
          <a:p>
            <a:pPr lvl="1"/>
            <a:r>
              <a:rPr lang="en-US" altLang="en-US" sz="2000" dirty="0"/>
              <a:t>Maintenance only with no minor releases</a:t>
            </a:r>
          </a:p>
          <a:p>
            <a:pPr lvl="1"/>
            <a:r>
              <a:rPr lang="en-US" altLang="en-US" sz="2000" dirty="0"/>
              <a:t>12/16 is next planned maintenance</a:t>
            </a:r>
          </a:p>
          <a:p>
            <a:endParaRPr lang="en-US" altLang="en-US" i="1" u="sng" dirty="0"/>
          </a:p>
          <a:p>
            <a:r>
              <a:rPr lang="en-US" altLang="en-US" dirty="0"/>
              <a:t>SMT Disaster Recovery Exercise</a:t>
            </a:r>
          </a:p>
          <a:p>
            <a:pPr lvl="1"/>
            <a:r>
              <a:rPr lang="en-US" altLang="en-US" sz="2000" dirty="0"/>
              <a:t>Nov. 4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– cutover to DR environment 00:01 </a:t>
            </a:r>
            <a:r>
              <a:rPr lang="en-US" altLang="en-US" sz="2000" dirty="0" err="1"/>
              <a:t>a.m</a:t>
            </a:r>
            <a:r>
              <a:rPr lang="en-US" altLang="en-US" sz="2000" dirty="0"/>
              <a:t> – 12:01 p.m.</a:t>
            </a:r>
          </a:p>
          <a:p>
            <a:pPr lvl="1"/>
            <a:r>
              <a:rPr lang="en-US" altLang="en-US" sz="2000" dirty="0"/>
              <a:t>Nov. 11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– cutover to Production environment 00:01 </a:t>
            </a:r>
            <a:r>
              <a:rPr lang="en-US" altLang="en-US" sz="2000" dirty="0" err="1"/>
              <a:t>a.m</a:t>
            </a:r>
            <a:r>
              <a:rPr lang="en-US" altLang="en-US" sz="2000" dirty="0"/>
              <a:t> – 12:01 p.m.</a:t>
            </a:r>
          </a:p>
          <a:p>
            <a:pPr lvl="1"/>
            <a:r>
              <a:rPr lang="en-US" altLang="en-US" sz="2000" dirty="0"/>
              <a:t>DR exercise successfully completed with no issues</a:t>
            </a:r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endParaRPr lang="en-US" altLang="en-US" dirty="0"/>
          </a:p>
          <a:p>
            <a:r>
              <a:rPr lang="en-US" altLang="en-US" dirty="0"/>
              <a:t>PUC Project #47472 – Determine Requirements for Smart Meter Texas</a:t>
            </a:r>
          </a:p>
          <a:p>
            <a:pPr lvl="1"/>
            <a:r>
              <a:rPr lang="en-US" altLang="en-US" dirty="0"/>
              <a:t>Technical Conference # 1 – 10/12</a:t>
            </a:r>
          </a:p>
          <a:p>
            <a:pPr lvl="1"/>
            <a:r>
              <a:rPr lang="en-US" altLang="en-US" dirty="0"/>
              <a:t>Technical Conference # 2 – 10/26</a:t>
            </a:r>
          </a:p>
          <a:p>
            <a:pPr lvl="1"/>
            <a:r>
              <a:rPr lang="en-US" altLang="en-US" dirty="0"/>
              <a:t>Settlement Conferences 11/7, 11/27, and 12/1</a:t>
            </a:r>
          </a:p>
          <a:p>
            <a:pPr lvl="1"/>
            <a:r>
              <a:rPr lang="en-US" altLang="en-US" dirty="0"/>
              <a:t>Hearing on the Merits –12/4 and 12/5</a:t>
            </a:r>
          </a:p>
          <a:p>
            <a:pPr lvl="1"/>
            <a:r>
              <a:rPr lang="en-US" altLang="en-US" dirty="0"/>
              <a:t>Consult PUC website for filings and complete schedule</a:t>
            </a:r>
          </a:p>
          <a:p>
            <a:endParaRPr lang="en-US" altLang="en-US" sz="800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13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/>
          <a:lstStyle/>
          <a:p>
            <a:r>
              <a:rPr lang="en-US" altLang="en-US" dirty="0"/>
              <a:t>SMT Help Desk Calls	357	(359)</a:t>
            </a:r>
            <a:r>
              <a:rPr lang="en-US" altLang="en-US" sz="1100" dirty="0"/>
              <a:t> September 2017</a:t>
            </a:r>
            <a:endParaRPr lang="en-US" altLang="en-US" dirty="0"/>
          </a:p>
          <a:p>
            <a:endParaRPr lang="en-US" altLang="en-US" sz="1200" dirty="0"/>
          </a:p>
          <a:p>
            <a:r>
              <a:rPr lang="en-US" altLang="en-US" dirty="0"/>
              <a:t>SMT Help Desk Tickets	345	(313) </a:t>
            </a:r>
            <a:r>
              <a:rPr lang="en-US" altLang="en-US" sz="1100" dirty="0"/>
              <a:t>September 2017</a:t>
            </a:r>
          </a:p>
          <a:p>
            <a:pPr lvl="1"/>
            <a:r>
              <a:rPr lang="en-US" altLang="en-US" dirty="0"/>
              <a:t>Residential = 278</a:t>
            </a:r>
          </a:p>
          <a:p>
            <a:pPr lvl="2"/>
            <a:r>
              <a:rPr lang="en-US" altLang="en-US" dirty="0"/>
              <a:t>GUI access issues = 87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/>
              <a:t>Registration issues = 138</a:t>
            </a:r>
          </a:p>
          <a:p>
            <a:pPr lvl="2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 issues = 19</a:t>
            </a:r>
          </a:p>
          <a:p>
            <a:endParaRPr lang="en-US" altLang="en-US" sz="1200" dirty="0"/>
          </a:p>
          <a:p>
            <a:r>
              <a:rPr lang="en-US" altLang="en-US" dirty="0"/>
              <a:t>SMT Registered Users (Res)  104,434 </a:t>
            </a:r>
            <a:r>
              <a:rPr lang="en-US" altLang="en-US" sz="1100" dirty="0"/>
              <a:t>(+2,216 vs. September)</a:t>
            </a:r>
          </a:p>
          <a:p>
            <a:endParaRPr lang="en-US" altLang="en-US" sz="1200" dirty="0"/>
          </a:p>
          <a:p>
            <a:r>
              <a:rPr lang="en-US" altLang="en-US" dirty="0"/>
              <a:t>ESIs in SMT	7,356,812 </a:t>
            </a:r>
            <a:r>
              <a:rPr lang="en-US" altLang="en-US" sz="1100" dirty="0"/>
              <a:t>(+10,263 vs. September)</a:t>
            </a:r>
          </a:p>
          <a:p>
            <a:endParaRPr lang="en-US" altLang="en-US" sz="1200" dirty="0"/>
          </a:p>
          <a:p>
            <a:r>
              <a:rPr lang="en-US" altLang="en-US" dirty="0"/>
              <a:t>Active Meters in SMT  7,300,793 </a:t>
            </a:r>
            <a:r>
              <a:rPr lang="en-US" altLang="en-US" sz="1100" dirty="0"/>
              <a:t>(+9,818 vs. September)</a:t>
            </a:r>
          </a:p>
          <a:p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/>
              <a:t>Selected SMT Statistics -October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26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/>
              <a:t>Active</a:t>
            </a:r>
            <a:r>
              <a:rPr lang="en-US" altLang="en-US" dirty="0"/>
              <a:t> Energy Data Agreements  18,467 </a:t>
            </a:r>
            <a:r>
              <a:rPr lang="en-US" altLang="en-US" sz="1100" dirty="0"/>
              <a:t>(+438 vs. Sept.)</a:t>
            </a:r>
            <a:endParaRPr lang="en-US" altLang="en-US" b="1" i="1" u="sng" dirty="0"/>
          </a:p>
          <a:p>
            <a:r>
              <a:rPr lang="en-US" altLang="en-US" b="1" i="1" u="sng" dirty="0"/>
              <a:t>Total </a:t>
            </a:r>
            <a:r>
              <a:rPr lang="en-US" altLang="en-US" dirty="0"/>
              <a:t>* Energy Data Agreements 18,474 </a:t>
            </a:r>
            <a:r>
              <a:rPr lang="en-US" altLang="en-US" sz="1100" dirty="0"/>
              <a:t>(+382 vs. Sept.)</a:t>
            </a:r>
          </a:p>
          <a:p>
            <a:pPr marL="392113" lvl="1" indent="0">
              <a:buNone/>
            </a:pPr>
            <a:r>
              <a:rPr lang="en-US" altLang="en-US" dirty="0"/>
              <a:t>	* Active and Pending</a:t>
            </a:r>
          </a:p>
          <a:p>
            <a:pPr lvl="1"/>
            <a:r>
              <a:rPr lang="en-US" altLang="en-US" sz="1600" dirty="0"/>
              <a:t>AEPC = 268; AEPN = 82; CNP = 3,215; Oncor = 13,827; TNMP = 1,082</a:t>
            </a:r>
          </a:p>
          <a:p>
            <a:r>
              <a:rPr lang="en-US" altLang="en-US" dirty="0"/>
              <a:t>HAN Device Agreements		238 (-2)</a:t>
            </a:r>
          </a:p>
          <a:p>
            <a:r>
              <a:rPr lang="en-US" altLang="en-US" dirty="0"/>
              <a:t>HAN Devices				8,001 (-88)</a:t>
            </a:r>
          </a:p>
          <a:p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</a:t>
            </a:r>
            <a:r>
              <a:rPr lang="en-US" altLang="en-US" dirty="0" err="1"/>
              <a:t>PartiesRegistered</a:t>
            </a:r>
            <a:r>
              <a:rPr lang="en-US" altLang="en-US" dirty="0"/>
              <a:t> @ SMT	133 (+7) </a:t>
            </a:r>
            <a:r>
              <a:rPr lang="en-US" altLang="en-US" sz="2000" dirty="0"/>
              <a:t>[Non-REP]</a:t>
            </a:r>
          </a:p>
          <a:p>
            <a:r>
              <a:rPr lang="en-US" altLang="en-US" dirty="0"/>
              <a:t>REPs Registered @ SMT		117 (</a:t>
            </a:r>
            <a:r>
              <a:rPr lang="en-US" altLang="en-US" dirty="0" err="1"/>
              <a:t>nc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On Demand Reads</a:t>
            </a:r>
          </a:p>
          <a:p>
            <a:pPr lvl="1"/>
            <a:r>
              <a:rPr lang="en-US" altLang="en-US" dirty="0"/>
              <a:t>Customer				6,580</a:t>
            </a:r>
          </a:p>
          <a:p>
            <a:pPr lvl="1"/>
            <a:r>
              <a:rPr lang="en-US" altLang="en-US" dirty="0"/>
              <a:t>REP					127</a:t>
            </a:r>
          </a:p>
          <a:p>
            <a:pPr lvl="1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					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October Stats –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3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December Meeting Cancelled</a:t>
            </a:r>
          </a:p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2018 Schedule TBD</a:t>
            </a:r>
          </a:p>
          <a:p>
            <a:pPr marL="109537" indent="0" algn="ctr" eaLnBrk="1" hangingPunct="1">
              <a:buNone/>
            </a:pPr>
            <a:endParaRPr lang="en-US" altLang="en-US" sz="3600" b="1" dirty="0"/>
          </a:p>
          <a:p>
            <a:pPr marL="109537" indent="0" eaLnBrk="1" hangingPunct="1">
              <a:buNone/>
            </a:pPr>
            <a:endParaRPr lang="en-US" altLang="en-US" sz="2000" dirty="0"/>
          </a:p>
          <a:p>
            <a:pPr marL="392113" lvl="1" indent="0" eaLnBrk="1" hangingPunct="1">
              <a:buNone/>
            </a:pPr>
            <a:r>
              <a:rPr lang="en-US" altLang="en-US" sz="3200" b="1" dirty="0"/>
              <a:t>*SMT Monthly Market Reports are posted to applicable monthly meeting pages*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err="1"/>
              <a:t>BoY</a:t>
            </a:r>
            <a:r>
              <a:rPr lang="en-US" sz="4000" u="sng" dirty="0"/>
              <a:t> 2017 Meetings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Questions?</a:t>
            </a:r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8632</TotalTime>
  <Words>196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Advanced Metering Working Group (AMWG)</vt:lpstr>
      <vt:lpstr>General Info</vt:lpstr>
      <vt:lpstr>General Info</vt:lpstr>
      <vt:lpstr>Selected SMT Statistics -October</vt:lpstr>
      <vt:lpstr>October Stats – Cont.</vt:lpstr>
      <vt:lpstr>BoY 2017 Meetings</vt:lpstr>
      <vt:lpstr>Questions?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279</cp:revision>
  <cp:lastPrinted>2016-12-20T15:20:20Z</cp:lastPrinted>
  <dcterms:created xsi:type="dcterms:W3CDTF">2014-12-16T20:53:10Z</dcterms:created>
  <dcterms:modified xsi:type="dcterms:W3CDTF">2017-11-30T14:29:12Z</dcterms:modified>
</cp:coreProperties>
</file>