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7" r:id="rId5"/>
  </p:sldMasterIdLst>
  <p:notesMasterIdLst>
    <p:notesMasterId r:id="rId14"/>
  </p:notesMasterIdLst>
  <p:handoutMasterIdLst>
    <p:handoutMasterId r:id="rId15"/>
  </p:handoutMasterIdLst>
  <p:sldIdLst>
    <p:sldId id="260" r:id="rId6"/>
    <p:sldId id="263" r:id="rId7"/>
    <p:sldId id="268" r:id="rId8"/>
    <p:sldId id="269" r:id="rId9"/>
    <p:sldId id="290" r:id="rId10"/>
    <p:sldId id="292" r:id="rId11"/>
    <p:sldId id="294" r:id="rId12"/>
    <p:sldId id="293" r:id="rId13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>
          <p15:clr>
            <a:srgbClr val="A4A3A4"/>
          </p15:clr>
        </p15:guide>
        <p15:guide id="2" pos="220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71" autoAdjust="0"/>
    <p:restoredTop sz="94595" autoAdjust="0"/>
  </p:normalViewPr>
  <p:slideViewPr>
    <p:cSldViewPr snapToGrid="0" snapToObjects="1">
      <p:cViewPr varScale="1">
        <p:scale>
          <a:sx n="129" d="100"/>
          <a:sy n="129" d="100"/>
        </p:scale>
        <p:origin x="1140" y="90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 showGuide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5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DE495-51AC-4723-A7B4-B1B58AAC8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1E90-E9C6-42A2-8EB7-24DAC221AC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787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9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DF52B9-7E6C-4146-83FC-76B5AB271E46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3D22-F502-4A52-A06E-717BD3D70E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13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B3D22-F502-4A52-A06E-717BD3D70E2C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65873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1506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/>
          </a:p>
        </p:txBody>
      </p:sp>
      <p:sp>
        <p:nvSpPr>
          <p:cNvPr id="21507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7AADDF4-2B1D-4776-9510-9D17F3C59C00}" type="slidenum">
              <a:rPr lang="en-US" smtClean="0"/>
              <a:pPr/>
              <a:t>5</a:t>
            </a:fld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5620498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1474"/>
            <a:ext cx="3008313" cy="892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71474"/>
            <a:ext cx="5111750" cy="558323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6365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33480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-47625" y="0"/>
            <a:ext cx="923925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pic>
        <p:nvPicPr>
          <p:cNvPr id="13" name="Picture 12"/>
          <p:cNvPicPr>
            <a:picLocks/>
          </p:cNvPicPr>
          <p:nvPr userDrawn="1"/>
        </p:nvPicPr>
        <p:blipFill rotWithShape="1"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pic>
        <p:nvPicPr>
          <p:cNvPr id="9" name="Picture 8" descr="ERCOT cmyk-01.png"/>
          <p:cNvPicPr>
            <a:picLocks noChangeAspect="1"/>
          </p:cNvPicPr>
          <p:nvPr userDrawn="1"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7650" y="6024691"/>
            <a:ext cx="817615" cy="346452"/>
          </a:xfrm>
          <a:prstGeom prst="rect">
            <a:avLst/>
          </a:prstGeom>
        </p:spPr>
      </p:pic>
      <p:sp>
        <p:nvSpPr>
          <p:cNvPr id="8" name="TextBox 7"/>
          <p:cNvSpPr txBox="1"/>
          <p:nvPr userDrawn="1"/>
        </p:nvSpPr>
        <p:spPr>
          <a:xfrm>
            <a:off x="1085849" y="6010274"/>
            <a:ext cx="6867526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endParaRPr lang="en-US" sz="1050" b="1" dirty="0"/>
          </a:p>
          <a:p>
            <a:pPr algn="l"/>
            <a:r>
              <a:rPr lang="en-US" sz="1050" dirty="0" smtClean="0"/>
              <a:t>ERCOT</a:t>
            </a:r>
            <a:r>
              <a:rPr lang="en-US" sz="1050" baseline="0" dirty="0" smtClean="0"/>
              <a:t> Public</a:t>
            </a:r>
            <a:endParaRPr lang="en-US" sz="1050" dirty="0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7" r:id="rId1"/>
    <p:sldLayoutId id="2147493458" r:id="rId2"/>
    <p:sldLayoutId id="2147493459" r:id="rId3"/>
    <p:sldLayoutId id="2147493460" r:id="rId4"/>
    <p:sldLayoutId id="2147493461" r:id="rId5"/>
    <p:sldLayoutId id="2147493462" r:id="rId6"/>
    <p:sldLayoutId id="2147493463" r:id="rId7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  <p:sldLayoutId id="2147493475" r:id="rId2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png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03250" y="1498064"/>
            <a:ext cx="7727950" cy="4600535"/>
            <a:chOff x="603250" y="546100"/>
            <a:chExt cx="7727950" cy="4600535"/>
          </a:xfrm>
        </p:grpSpPr>
        <p:pic>
          <p:nvPicPr>
            <p:cNvPr id="9" name="Picture 8" descr="ERCOT cmyk-01.png"/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603250" y="546100"/>
              <a:ext cx="2457704" cy="1041400"/>
            </a:xfrm>
            <a:prstGeom prst="rect">
              <a:avLst/>
            </a:prstGeom>
          </p:spPr>
        </p:pic>
        <p:sp>
          <p:nvSpPr>
            <p:cNvPr id="10" name="TextBox 9"/>
            <p:cNvSpPr txBox="1"/>
            <p:nvPr/>
          </p:nvSpPr>
          <p:spPr>
            <a:xfrm>
              <a:off x="787400" y="2130425"/>
              <a:ext cx="7543800" cy="30162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 smtClean="0"/>
                <a:t>ERCOT Quarterly Performance Measures  </a:t>
              </a:r>
            </a:p>
            <a:p>
              <a:endParaRPr lang="en-US" b="1" dirty="0" smtClean="0"/>
            </a:p>
            <a:p>
              <a:endParaRPr lang="en-US" dirty="0" smtClean="0"/>
            </a:p>
            <a:p>
              <a:endParaRPr lang="en-US" dirty="0"/>
            </a:p>
            <a:p>
              <a:r>
                <a:rPr lang="en-US" dirty="0" smtClean="0"/>
                <a:t> </a:t>
              </a:r>
            </a:p>
            <a:p>
              <a:r>
                <a:rPr lang="en-US" dirty="0" smtClean="0"/>
                <a:t>ERCOT Total Market Overview (</a:t>
              </a:r>
              <a:r>
                <a:rPr lang="en-US" dirty="0" smtClean="0">
                  <a:solidFill>
                    <a:srgbClr val="C00000"/>
                  </a:solidFill>
                </a:rPr>
                <a:t>Third Quarter 2017</a:t>
              </a:r>
              <a:r>
                <a:rPr lang="en-US" dirty="0" smtClean="0"/>
                <a:t>)</a:t>
              </a:r>
              <a:r>
                <a:rPr lang="en-US" dirty="0"/>
                <a:t/>
              </a:r>
              <a:br>
                <a:rPr lang="en-US" dirty="0"/>
              </a:br>
              <a:r>
                <a:rPr lang="en-US" dirty="0" smtClean="0"/>
                <a:t>ERCOT Public</a:t>
              </a:r>
            </a:p>
            <a:p>
              <a:r>
                <a:rPr lang="en-US" dirty="0" smtClean="0">
                  <a:solidFill>
                    <a:srgbClr val="C00000"/>
                  </a:solidFill>
                </a:rPr>
                <a:t>November</a:t>
              </a:r>
              <a:r>
                <a:rPr lang="en-US" dirty="0" smtClean="0">
                  <a:solidFill>
                    <a:srgbClr val="C00000"/>
                  </a:solidFill>
                </a:rPr>
                <a:t> </a:t>
              </a:r>
              <a:r>
                <a:rPr lang="en-US" dirty="0" smtClean="0">
                  <a:solidFill>
                    <a:srgbClr val="C00000"/>
                  </a:solidFill>
                </a:rPr>
                <a:t>2017</a:t>
              </a:r>
              <a:endParaRPr lang="en-US" dirty="0">
                <a:solidFill>
                  <a:srgbClr val="C00000"/>
                </a:solidFill>
              </a:endParaRP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6979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b="1" dirty="0" smtClean="0"/>
              <a:t>Switches</a:t>
            </a:r>
            <a:endParaRPr lang="en-US" b="1" dirty="0">
              <a:solidFill>
                <a:srgbClr val="C00000"/>
              </a:solidFill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79521" y="1569914"/>
            <a:ext cx="6384957" cy="371817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8126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44685" cy="461665"/>
          </a:xfrm>
        </p:spPr>
        <p:txBody>
          <a:bodyPr/>
          <a:lstStyle/>
          <a:p>
            <a:r>
              <a:rPr lang="en-US" dirty="0" smtClean="0"/>
              <a:t>Standard Move-In</a:t>
            </a:r>
            <a:endParaRPr lang="en-US" dirty="0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79521" y="1569914"/>
            <a:ext cx="6384957" cy="371817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156759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44685" cy="461665"/>
          </a:xfrm>
        </p:spPr>
        <p:txBody>
          <a:bodyPr/>
          <a:lstStyle/>
          <a:p>
            <a:r>
              <a:rPr lang="en-US" dirty="0" smtClean="0"/>
              <a:t>Same Day Move-In</a:t>
            </a:r>
            <a:endParaRPr lang="en-US" dirty="0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68377" y="1569914"/>
            <a:ext cx="6207245" cy="371817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52883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Move-Out</a:t>
            </a:r>
            <a:endParaRPr lang="en-US" sz="2000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505809" y="1650944"/>
            <a:ext cx="6207245" cy="308367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02901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ESI ID Create / Maintain</a:t>
            </a:r>
            <a:endParaRPr lang="en-US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05140" y="1855080"/>
            <a:ext cx="6207245" cy="223344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805774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Count of Transactions</a:t>
            </a:r>
            <a:endParaRPr lang="en-US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9668" y="1607984"/>
            <a:ext cx="7184664" cy="36420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362484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</a:t>
            </a:r>
            <a:endParaRPr lang="en-US" dirty="0"/>
          </a:p>
        </p:txBody>
      </p:sp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81125" y="1152525"/>
            <a:ext cx="6391275" cy="4105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4874325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c34af464-7aa1-4edd-9be4-83dffc1cb926"/>
    <ds:schemaRef ds:uri="http://schemas.microsoft.com/office/infopath/2007/PartnerControls"/>
    <ds:schemaRef ds:uri="http://www.w3.org/XML/1998/namespace"/>
    <ds:schemaRef ds:uri="http://schemas.microsoft.com/office/2006/documentManagement/types"/>
    <ds:schemaRef ds:uri="http://purl.org/dc/dcmitype/"/>
    <ds:schemaRef ds:uri="http://purl.org/dc/terms/"/>
    <ds:schemaRef ds:uri="http://schemas.openxmlformats.org/package/2006/metadata/core-properties"/>
    <ds:schemaRef ds:uri="http://purl.org/dc/elements/1.1/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4206</TotalTime>
  <Words>32</Words>
  <Application>Microsoft Office PowerPoint</Application>
  <PresentationFormat>On-screen Show (4:3)</PresentationFormat>
  <Paragraphs>16</Paragraphs>
  <Slides>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Office Theme</vt:lpstr>
      <vt:lpstr>Custom Design</vt:lpstr>
      <vt:lpstr>PowerPoint Presentation</vt:lpstr>
      <vt:lpstr>Switches</vt:lpstr>
      <vt:lpstr>Standard Move-In</vt:lpstr>
      <vt:lpstr>Same Day Move-In</vt:lpstr>
      <vt:lpstr>Move-Out</vt:lpstr>
      <vt:lpstr>ESI ID Create / Maintain</vt:lpstr>
      <vt:lpstr>Count of Transactions</vt:lpstr>
      <vt:lpstr>Questions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Meiners, Catherine</cp:lastModifiedBy>
  <cp:revision>235</cp:revision>
  <cp:lastPrinted>2013-01-30T23:16:36Z</cp:lastPrinted>
  <dcterms:created xsi:type="dcterms:W3CDTF">2010-04-12T23:12:02Z</dcterms:created>
  <dcterms:modified xsi:type="dcterms:W3CDTF">2017-11-14T18:17:10Z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