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06" r:id="rId4"/>
    <p:sldMasterId id="2147493520" r:id="rId5"/>
    <p:sldMasterId id="2147493522" r:id="rId6"/>
    <p:sldMasterId id="2147493526" r:id="rId7"/>
  </p:sldMasterIdLst>
  <p:notesMasterIdLst>
    <p:notesMasterId r:id="rId66"/>
  </p:notesMasterIdLst>
  <p:handoutMasterIdLst>
    <p:handoutMasterId r:id="rId67"/>
  </p:handoutMasterIdLst>
  <p:sldIdLst>
    <p:sldId id="533" r:id="rId8"/>
    <p:sldId id="532" r:id="rId9"/>
    <p:sldId id="654" r:id="rId10"/>
    <p:sldId id="606" r:id="rId11"/>
    <p:sldId id="576" r:id="rId12"/>
    <p:sldId id="607" r:id="rId13"/>
    <p:sldId id="616" r:id="rId14"/>
    <p:sldId id="617" r:id="rId15"/>
    <p:sldId id="631" r:id="rId16"/>
    <p:sldId id="632" r:id="rId17"/>
    <p:sldId id="615" r:id="rId18"/>
    <p:sldId id="614" r:id="rId19"/>
    <p:sldId id="608" r:id="rId20"/>
    <p:sldId id="609" r:id="rId21"/>
    <p:sldId id="655" r:id="rId22"/>
    <p:sldId id="613" r:id="rId23"/>
    <p:sldId id="618" r:id="rId24"/>
    <p:sldId id="507" r:id="rId25"/>
    <p:sldId id="619" r:id="rId26"/>
    <p:sldId id="620" r:id="rId27"/>
    <p:sldId id="621" r:id="rId28"/>
    <p:sldId id="622" r:id="rId29"/>
    <p:sldId id="635" r:id="rId30"/>
    <p:sldId id="645" r:id="rId31"/>
    <p:sldId id="637" r:id="rId32"/>
    <p:sldId id="636" r:id="rId33"/>
    <p:sldId id="639" r:id="rId34"/>
    <p:sldId id="640" r:id="rId35"/>
    <p:sldId id="641" r:id="rId36"/>
    <p:sldId id="642" r:id="rId37"/>
    <p:sldId id="656" r:id="rId38"/>
    <p:sldId id="657" r:id="rId39"/>
    <p:sldId id="658" r:id="rId40"/>
    <p:sldId id="638" r:id="rId41"/>
    <p:sldId id="643" r:id="rId42"/>
    <p:sldId id="634" r:id="rId43"/>
    <p:sldId id="624" r:id="rId44"/>
    <p:sldId id="625" r:id="rId45"/>
    <p:sldId id="626" r:id="rId46"/>
    <p:sldId id="627" r:id="rId47"/>
    <p:sldId id="491" r:id="rId48"/>
    <p:sldId id="577" r:id="rId49"/>
    <p:sldId id="596" r:id="rId50"/>
    <p:sldId id="540" r:id="rId51"/>
    <p:sldId id="644" r:id="rId52"/>
    <p:sldId id="603" r:id="rId53"/>
    <p:sldId id="605" r:id="rId54"/>
    <p:sldId id="628" r:id="rId55"/>
    <p:sldId id="646" r:id="rId56"/>
    <p:sldId id="598" r:id="rId57"/>
    <p:sldId id="647" r:id="rId58"/>
    <p:sldId id="648" r:id="rId59"/>
    <p:sldId id="649" r:id="rId60"/>
    <p:sldId id="650" r:id="rId61"/>
    <p:sldId id="651" r:id="rId62"/>
    <p:sldId id="652" r:id="rId63"/>
    <p:sldId id="653" r:id="rId64"/>
    <p:sldId id="659" r:id="rId6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5E"/>
    <a:srgbClr val="005386"/>
    <a:srgbClr val="92D050"/>
    <a:srgbClr val="72BFC5"/>
    <a:srgbClr val="333399"/>
    <a:srgbClr val="55BAB7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69" autoAdjust="0"/>
    <p:restoredTop sz="98693" autoAdjust="0"/>
  </p:normalViewPr>
  <p:slideViewPr>
    <p:cSldViewPr snapToGrid="0" snapToObjects="1">
      <p:cViewPr varScale="1">
        <p:scale>
          <a:sx n="109" d="100"/>
          <a:sy n="109" d="100"/>
        </p:scale>
        <p:origin x="114" y="276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5490"/>
    </p:cViewPr>
  </p:sorterViewPr>
  <p:notesViewPr>
    <p:cSldViewPr snapToGrid="0" snapToObjects="1" showGuides="1">
      <p:cViewPr varScale="1">
        <p:scale>
          <a:sx n="62" d="100"/>
          <a:sy n="62" d="100"/>
        </p:scale>
        <p:origin x="2604" y="6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7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903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726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864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22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660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11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Comment</a:t>
            </a:r>
            <a:r>
              <a:rPr lang="en-US" baseline="0" dirty="0" smtClean="0"/>
              <a:t> on not directly temperature based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52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84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2654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559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985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648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8335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7803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3136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896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5564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541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3980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4747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5235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04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WEST peak was in July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6570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48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378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3496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624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8362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157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 error is looking back.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9057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162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 error is looking back.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3292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 error is looking back.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98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– xxx</a:t>
            </a:r>
            <a:r>
              <a:rPr lang="en-US" baseline="0" dirty="0" smtClean="0"/>
              <a:t> models only used data from January 2014 through August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109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57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1082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7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844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881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57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history of changing</a:t>
            </a:r>
            <a:r>
              <a:rPr lang="en-US" baseline="0" dirty="0" smtClean="0"/>
              <a:t> from using purely economic forecast.  Historical economic values are subject to change two years after the fact.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57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69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068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37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85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102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46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22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965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010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428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40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29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324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6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0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67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039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55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5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5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7" r:id="rId1"/>
    <p:sldLayoutId id="2147493508" r:id="rId2"/>
    <p:sldLayoutId id="2147493509" r:id="rId3"/>
    <p:sldLayoutId id="2147493510" r:id="rId4"/>
    <p:sldLayoutId id="2147493511" r:id="rId5"/>
    <p:sldLayoutId id="2147493512" r:id="rId6"/>
    <p:sldLayoutId id="2147493513" r:id="rId7"/>
    <p:sldLayoutId id="2147493514" r:id="rId8"/>
    <p:sldLayoutId id="2147493515" r:id="rId9"/>
    <p:sldLayoutId id="2147493516" r:id="rId10"/>
    <p:sldLayoutId id="21474935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9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000" b="1" dirty="0" smtClean="0">
                <a:solidFill>
                  <a:srgbClr val="5B6770"/>
                </a:solidFill>
              </a:rPr>
              <a:t>PUBLIC</a:t>
            </a:r>
            <a:endParaRPr lang="en-US" sz="1000" b="1" dirty="0">
              <a:solidFill>
                <a:srgbClr val="5B677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4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3" r:id="rId1"/>
    <p:sldLayoutId id="2147493524" r:id="rId2"/>
    <p:sldLayoutId id="214749352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000" b="1" dirty="0" smtClean="0">
                <a:solidFill>
                  <a:srgbClr val="5B6770"/>
                </a:solidFill>
              </a:rPr>
              <a:t>PUBLIC</a:t>
            </a:r>
            <a:endParaRPr lang="en-US" sz="1000" b="1" dirty="0">
              <a:solidFill>
                <a:srgbClr val="5B677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0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7" r:id="rId1"/>
    <p:sldLayoutId id="2147493528" r:id="rId2"/>
    <p:sldLayoutId id="214749352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33800" y="1036320"/>
            <a:ext cx="53046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kern="0" dirty="0" smtClean="0">
                <a:solidFill>
                  <a:prstClr val="black"/>
                </a:solidFill>
              </a:rPr>
              <a:t>2018 Long-Term Load Forecast</a:t>
            </a:r>
            <a:endParaRPr lang="en-US" sz="3600" b="1" kern="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3600" b="1" kern="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2000" b="1" kern="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2000" b="1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400" i="1" kern="0" dirty="0" smtClean="0">
                <a:solidFill>
                  <a:prstClr val="black"/>
                </a:solidFill>
              </a:rPr>
              <a:t>Sarah Moore</a:t>
            </a:r>
          </a:p>
          <a:p>
            <a:pPr>
              <a:defRPr/>
            </a:pPr>
            <a:r>
              <a:rPr lang="en-US" sz="2400" i="1" kern="0" dirty="0" smtClean="0">
                <a:solidFill>
                  <a:prstClr val="black"/>
                </a:solidFill>
              </a:rPr>
              <a:t>Calvin </a:t>
            </a:r>
            <a:r>
              <a:rPr lang="en-US" sz="2400" i="1" kern="0" dirty="0">
                <a:solidFill>
                  <a:prstClr val="black"/>
                </a:solidFill>
              </a:rPr>
              <a:t>Opheim</a:t>
            </a:r>
            <a:endParaRPr lang="en-US" sz="20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000" kern="0" dirty="0" smtClean="0">
                <a:solidFill>
                  <a:prstClr val="black"/>
                </a:solidFill>
              </a:rPr>
              <a:t>Load </a:t>
            </a:r>
            <a:r>
              <a:rPr lang="en-US" sz="2000" kern="0" dirty="0">
                <a:solidFill>
                  <a:prstClr val="black"/>
                </a:solidFill>
              </a:rPr>
              <a:t>Forecasting &amp; Analysis</a:t>
            </a:r>
          </a:p>
          <a:p>
            <a:pPr>
              <a:defRPr/>
            </a:pPr>
            <a:endParaRPr lang="en-US" sz="2000" kern="0" dirty="0" smtClean="0">
              <a:solidFill>
                <a:prstClr val="black"/>
              </a:solidFill>
            </a:endParaRPr>
          </a:p>
          <a:p>
            <a:pPr>
              <a:defRPr/>
            </a:pPr>
            <a:endParaRPr lang="en-US" sz="2000" kern="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2000" kern="0" dirty="0" smtClean="0">
              <a:solidFill>
                <a:prstClr val="black"/>
              </a:solidFill>
            </a:endParaRPr>
          </a:p>
          <a:p>
            <a:pPr>
              <a:defRPr/>
            </a:pPr>
            <a:endParaRPr lang="en-US" sz="20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000" kern="0" dirty="0" smtClean="0">
                <a:solidFill>
                  <a:prstClr val="black"/>
                </a:solidFill>
              </a:rPr>
              <a:t>SAWG</a:t>
            </a:r>
            <a:endParaRPr lang="en-US" sz="20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000" kern="0" dirty="0" smtClean="0">
                <a:solidFill>
                  <a:prstClr val="black"/>
                </a:solidFill>
              </a:rPr>
              <a:t>December 8, 2017</a:t>
            </a:r>
            <a:endParaRPr lang="en-US" sz="20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4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3813" y="2797752"/>
            <a:ext cx="35692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Growth Driver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73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Forecasting Models – Data Input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/>
              <a:t>Monthly Premise Count by Customer Class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Instead of using economic measures as the driver of future load growth, use the actual number of premises for each customer class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Customer class is determined by the load profile assignment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Three classes</a:t>
            </a:r>
          </a:p>
          <a:p>
            <a:pPr marL="1314450" lvl="2" indent="-400050">
              <a:buFont typeface="+mj-lt"/>
              <a:buAutoNum type="romanLcPeriod"/>
              <a:tabLst>
                <a:tab pos="1430338" algn="l"/>
                <a:tab pos="5888038" algn="dec"/>
              </a:tabLst>
            </a:pPr>
            <a:r>
              <a:rPr lang="en-US" sz="1800" dirty="0"/>
              <a:t>Residential (includes lighting)</a:t>
            </a:r>
          </a:p>
          <a:p>
            <a:pPr marL="1314450" lvl="2" indent="-400050">
              <a:buFont typeface="+mj-lt"/>
              <a:buAutoNum type="romanLcPeriod"/>
              <a:tabLst>
                <a:tab pos="1430338" algn="l"/>
                <a:tab pos="5888038" algn="dec"/>
              </a:tabLst>
            </a:pPr>
            <a:r>
              <a:rPr lang="en-US" sz="1800" dirty="0"/>
              <a:t>Commercial</a:t>
            </a:r>
          </a:p>
          <a:p>
            <a:pPr marL="1314450" lvl="2" indent="-400050">
              <a:buFont typeface="+mj-lt"/>
              <a:buAutoNum type="romanLcPeriod"/>
              <a:tabLst>
                <a:tab pos="1430338" algn="l"/>
                <a:tab pos="5888038" algn="dec"/>
              </a:tabLst>
            </a:pPr>
            <a:r>
              <a:rPr lang="en-US" sz="1800" dirty="0"/>
              <a:t>Industrial</a:t>
            </a:r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11860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Forecasting Premises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888038" algn="dec"/>
              </a:tabLst>
            </a:pPr>
            <a:r>
              <a:rPr lang="en-US" sz="2200" b="1" dirty="0"/>
              <a:t>Premise Models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/>
              <a:t>Forecasted premise counts are used as the driver of future demand/energy growth in the </a:t>
            </a:r>
            <a:r>
              <a:rPr lang="en-US" sz="2000" b="1" dirty="0">
                <a:solidFill>
                  <a:srgbClr val="FF0000"/>
                </a:solidFill>
              </a:rPr>
              <a:t>majority</a:t>
            </a:r>
            <a:r>
              <a:rPr lang="en-US" sz="2000" dirty="0"/>
              <a:t> of weather zones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/>
              <a:t>Economic variables were used as input in the premise forecast models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/>
              <a:t>Variables used include population, non-farm employment, and housing stock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/>
              <a:t>Also included error correction term</a:t>
            </a:r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24501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Forecasting Premises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/>
              <a:t>Monthly Economic Measures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Non-farm employment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Population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Housing </a:t>
            </a:r>
            <a:r>
              <a:rPr lang="en-US" sz="2000" dirty="0" smtClean="0"/>
              <a:t>stock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r>
              <a:rPr lang="en-US" sz="2000" dirty="0"/>
              <a:t>Moody’s base scenario was used for economic forecasts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/>
              <a:t>Data Availability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County level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Counties are mapped into a weather zone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/>
              <a:t>Growth Driver in Premise Models</a:t>
            </a:r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25949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0311" y="822960"/>
            <a:ext cx="7171428" cy="5276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Forecasting Premises - Challenges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4250" y="1327908"/>
            <a:ext cx="17335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Premise counts were increased significantly via opt-in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Forecasting premises is problematic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152292" y="2361028"/>
            <a:ext cx="2347547" cy="712848"/>
          </a:xfrm>
          <a:prstGeom prst="straightConnector1">
            <a:avLst/>
          </a:prstGeom>
          <a:noFill/>
          <a:ln w="25400" cap="flat" cmpd="sng" algn="ctr">
            <a:solidFill>
              <a:srgbClr val="008373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" name="Straight Arrow Connector 10"/>
          <p:cNvCxnSpPr/>
          <p:nvPr/>
        </p:nvCxnSpPr>
        <p:spPr>
          <a:xfrm flipH="1">
            <a:off x="5020410" y="3073876"/>
            <a:ext cx="2479429" cy="970586"/>
          </a:xfrm>
          <a:prstGeom prst="straightConnector1">
            <a:avLst/>
          </a:prstGeom>
          <a:noFill/>
          <a:ln w="25400" cap="flat" cmpd="sng" algn="ctr">
            <a:solidFill>
              <a:srgbClr val="008373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9736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Forecasting Premises - Challenges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1239" y="1327908"/>
            <a:ext cx="17335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Premise counts were increased significantly via opt-in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Forecasting premises is problematic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923692" y="2391508"/>
            <a:ext cx="2347547" cy="712848"/>
          </a:xfrm>
          <a:prstGeom prst="straightConnector1">
            <a:avLst/>
          </a:prstGeom>
          <a:noFill/>
          <a:ln w="25400" cap="flat" cmpd="sng" algn="ctr">
            <a:solidFill>
              <a:srgbClr val="008373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" name="Straight Arrow Connector 10"/>
          <p:cNvCxnSpPr/>
          <p:nvPr/>
        </p:nvCxnSpPr>
        <p:spPr>
          <a:xfrm flipH="1">
            <a:off x="5020408" y="3104356"/>
            <a:ext cx="2250833" cy="940106"/>
          </a:xfrm>
          <a:prstGeom prst="straightConnector1">
            <a:avLst/>
          </a:prstGeom>
          <a:noFill/>
          <a:ln w="25400" cap="flat" cmpd="sng" algn="ctr">
            <a:solidFill>
              <a:srgbClr val="008373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5" name="Picture 4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0312" y="822960"/>
            <a:ext cx="7171428" cy="527619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5020409" y="1767254"/>
            <a:ext cx="2514599" cy="1222131"/>
          </a:xfrm>
          <a:prstGeom prst="straightConnector1">
            <a:avLst/>
          </a:prstGeom>
          <a:noFill/>
          <a:ln w="25400" cap="flat" cmpd="sng" algn="ctr">
            <a:solidFill>
              <a:srgbClr val="008373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3" name="Straight Arrow Connector 12"/>
          <p:cNvCxnSpPr/>
          <p:nvPr/>
        </p:nvCxnSpPr>
        <p:spPr>
          <a:xfrm flipH="1">
            <a:off x="5172809" y="2989385"/>
            <a:ext cx="2362199" cy="1207477"/>
          </a:xfrm>
          <a:prstGeom prst="straightConnector1">
            <a:avLst/>
          </a:prstGeom>
          <a:noFill/>
          <a:ln w="25400" cap="flat" cmpd="sng" algn="ctr">
            <a:solidFill>
              <a:srgbClr val="008373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99317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Forecasting Premises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888038" algn="dec"/>
              </a:tabLst>
            </a:pPr>
            <a:r>
              <a:rPr lang="en-US" sz="2200" b="1" dirty="0"/>
              <a:t>Premise Models - Exceptions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/>
              <a:t>Unable to forecast premise counts in </a:t>
            </a:r>
            <a:r>
              <a:rPr lang="en-US" sz="2000" dirty="0" smtClean="0">
                <a:solidFill>
                  <a:srgbClr val="FF0000"/>
                </a:solidFill>
              </a:rPr>
              <a:t>two</a:t>
            </a:r>
            <a:r>
              <a:rPr lang="en-US" sz="2000" dirty="0" smtClean="0"/>
              <a:t> </a:t>
            </a:r>
            <a:r>
              <a:rPr lang="en-US" sz="2000" dirty="0"/>
              <a:t>weather zones 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/>
              <a:t>Impacted by an entity opting-in (</a:t>
            </a:r>
            <a:r>
              <a:rPr lang="en-US" sz="2000" dirty="0">
                <a:solidFill>
                  <a:srgbClr val="FF0000"/>
                </a:solidFill>
              </a:rPr>
              <a:t>Far West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FF0000"/>
                </a:solidFill>
              </a:rPr>
              <a:t>West</a:t>
            </a:r>
            <a:r>
              <a:rPr lang="en-US" sz="2000" dirty="0"/>
              <a:t>)</a:t>
            </a:r>
          </a:p>
          <a:p>
            <a:pPr lvl="1">
              <a:tabLst>
                <a:tab pos="5888038" algn="dec"/>
              </a:tabLst>
            </a:pPr>
            <a:endParaRPr lang="en-US" sz="2200" dirty="0"/>
          </a:p>
          <a:p>
            <a:pPr>
              <a:tabLst>
                <a:tab pos="5888038" algn="dec"/>
              </a:tabLst>
            </a:pPr>
            <a:r>
              <a:rPr lang="en-US" sz="2200" b="1" dirty="0"/>
              <a:t>Modeling Solution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/>
              <a:t>These </a:t>
            </a:r>
            <a:r>
              <a:rPr lang="en-US" sz="2000" dirty="0" smtClean="0"/>
              <a:t>two </a:t>
            </a:r>
            <a:r>
              <a:rPr lang="en-US" sz="2000" dirty="0"/>
              <a:t>weather zones required traditional economic variables </a:t>
            </a:r>
            <a:r>
              <a:rPr lang="en-US" sz="2000" dirty="0" smtClean="0"/>
              <a:t>(non-farm employment and/or housing stock) </a:t>
            </a:r>
            <a:r>
              <a:rPr lang="en-US" sz="2000" dirty="0"/>
              <a:t>as the driver of future demand/energy growth in the hourly models</a:t>
            </a:r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01558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Forecasting Models – Data Input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/>
              <a:t>Monthly Economic Data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For </a:t>
            </a:r>
            <a:r>
              <a:rPr lang="en-US" sz="2000" dirty="0">
                <a:solidFill>
                  <a:srgbClr val="FF0000"/>
                </a:solidFill>
              </a:rPr>
              <a:t>the </a:t>
            </a:r>
            <a:r>
              <a:rPr lang="en-US" sz="2000" dirty="0" smtClean="0">
                <a:solidFill>
                  <a:srgbClr val="FF0000"/>
                </a:solidFill>
              </a:rPr>
              <a:t>two </a:t>
            </a:r>
            <a:r>
              <a:rPr lang="en-US" sz="2000" dirty="0">
                <a:solidFill>
                  <a:srgbClr val="FF0000"/>
                </a:solidFill>
              </a:rPr>
              <a:t>weather zones </a:t>
            </a:r>
            <a:r>
              <a:rPr lang="en-US" sz="2000" dirty="0"/>
              <a:t>without a premise forecast (Far </a:t>
            </a:r>
            <a:r>
              <a:rPr lang="en-US" sz="2000" dirty="0" smtClean="0"/>
              <a:t>West and West), </a:t>
            </a:r>
            <a:r>
              <a:rPr lang="en-US" sz="2000" dirty="0"/>
              <a:t>use </a:t>
            </a:r>
            <a:r>
              <a:rPr lang="en-US" sz="2000" dirty="0" smtClean="0"/>
              <a:t>economic data (population or non-farm employment) </a:t>
            </a:r>
            <a:r>
              <a:rPr lang="en-US" sz="2000" dirty="0"/>
              <a:t>as the driver of future load growth</a:t>
            </a:r>
            <a:endParaRPr lang="en-US" sz="1800" dirty="0"/>
          </a:p>
          <a:p>
            <a:pPr>
              <a:tabLst>
                <a:tab pos="1430338" algn="l"/>
                <a:tab pos="5888038" algn="dec"/>
              </a:tabLst>
            </a:pPr>
            <a:endParaRPr lang="en-US" sz="2400" b="1" dirty="0"/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/>
              <a:t>Moody’s Base Scenario</a:t>
            </a:r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4957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3813" y="2797752"/>
            <a:ext cx="356927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Normal Weather</a:t>
            </a:r>
          </a:p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(P50) Forecast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01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Weather (P50) Forecast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/>
              <a:t>Performed at the Weather Zone Level</a:t>
            </a:r>
            <a:endParaRPr lang="en-US" sz="2200" b="1" dirty="0">
              <a:solidFill>
                <a:srgbClr val="FF0000"/>
              </a:solidFill>
            </a:endParaRP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Historical weather from calendar years 2002 – </a:t>
            </a:r>
            <a:r>
              <a:rPr lang="en-US" sz="2000" dirty="0" smtClean="0"/>
              <a:t>2016 </a:t>
            </a:r>
            <a:r>
              <a:rPr lang="en-US" sz="2000" dirty="0"/>
              <a:t>is used as input into each hourly weather zone forecast model</a:t>
            </a:r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" y="2313432"/>
            <a:ext cx="8997696" cy="392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7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Today’s Presentation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  <a:tabLst>
                <a:tab pos="5888038" algn="dec"/>
              </a:tabLst>
            </a:pPr>
            <a:r>
              <a:rPr lang="en-US" sz="2200" b="1" dirty="0" smtClean="0"/>
              <a:t>Forecasting </a:t>
            </a:r>
            <a:r>
              <a:rPr lang="en-US" sz="2200" b="1" dirty="0"/>
              <a:t>Framework / Model Data </a:t>
            </a:r>
            <a:r>
              <a:rPr lang="en-US" sz="2200" b="1" dirty="0" smtClean="0"/>
              <a:t>Input</a:t>
            </a:r>
          </a:p>
          <a:p>
            <a:pPr marL="457200" indent="-457200">
              <a:buFont typeface="+mj-lt"/>
              <a:buAutoNum type="arabicParenR"/>
              <a:tabLst>
                <a:tab pos="5888038" algn="dec"/>
              </a:tabLst>
            </a:pPr>
            <a:endParaRPr lang="en-US" sz="2200" b="1" dirty="0" smtClean="0"/>
          </a:p>
          <a:p>
            <a:pPr marL="457200" indent="-457200">
              <a:buFont typeface="+mj-lt"/>
              <a:buAutoNum type="arabicParenR"/>
              <a:tabLst>
                <a:tab pos="5888038" algn="dec"/>
              </a:tabLst>
            </a:pPr>
            <a:r>
              <a:rPr lang="en-US" sz="2200" b="1" dirty="0" smtClean="0"/>
              <a:t>Growth Driver</a:t>
            </a:r>
            <a:endParaRPr lang="en-US" sz="2200" b="1" dirty="0"/>
          </a:p>
          <a:p>
            <a:pPr marL="457200" indent="-457200">
              <a:buFont typeface="+mj-lt"/>
              <a:buAutoNum type="arabicParenR"/>
              <a:tabLst>
                <a:tab pos="5888038" algn="dec"/>
              </a:tabLst>
            </a:pPr>
            <a:endParaRPr lang="en-US" sz="2200" b="1" dirty="0"/>
          </a:p>
          <a:p>
            <a:pPr marL="457200" indent="-457200">
              <a:buFont typeface="+mj-lt"/>
              <a:buAutoNum type="arabicParenR"/>
              <a:tabLst>
                <a:tab pos="5888038" algn="dec"/>
              </a:tabLst>
            </a:pPr>
            <a:r>
              <a:rPr lang="en-US" sz="2200" b="1" dirty="0" smtClean="0"/>
              <a:t>Normal </a:t>
            </a:r>
            <a:r>
              <a:rPr lang="en-US" sz="2200" b="1" dirty="0"/>
              <a:t>Weather </a:t>
            </a:r>
            <a:r>
              <a:rPr lang="en-US" sz="2200" b="1" dirty="0" smtClean="0"/>
              <a:t>(P50) Forecast</a:t>
            </a:r>
          </a:p>
          <a:p>
            <a:pPr marL="457200" indent="-457200">
              <a:buFont typeface="+mj-lt"/>
              <a:buAutoNum type="arabicParenR"/>
              <a:tabLst>
                <a:tab pos="5888038" algn="dec"/>
              </a:tabLst>
            </a:pPr>
            <a:endParaRPr lang="en-US" sz="2200" b="1" dirty="0"/>
          </a:p>
          <a:p>
            <a:pPr marL="457200" indent="-457200">
              <a:buFont typeface="+mj-lt"/>
              <a:buAutoNum type="arabicParenR"/>
              <a:tabLst>
                <a:tab pos="5888038" algn="dec"/>
              </a:tabLst>
            </a:pPr>
            <a:r>
              <a:rPr lang="en-US" sz="2200" b="1" dirty="0" smtClean="0"/>
              <a:t>Impact of 4 CP on Summer Peak</a:t>
            </a:r>
            <a:endParaRPr lang="en-US" sz="2200" b="1" dirty="0"/>
          </a:p>
          <a:p>
            <a:pPr marL="457200" indent="-457200">
              <a:buFont typeface="+mj-lt"/>
              <a:buAutoNum type="arabicParenR"/>
              <a:tabLst>
                <a:tab pos="5888038" algn="dec"/>
              </a:tabLst>
            </a:pPr>
            <a:endParaRPr lang="en-US" sz="2200" b="1" dirty="0"/>
          </a:p>
          <a:p>
            <a:pPr marL="457200" indent="-457200">
              <a:buFont typeface="+mj-lt"/>
              <a:buAutoNum type="arabicParenR"/>
              <a:tabLst>
                <a:tab pos="5888038" algn="dec"/>
              </a:tabLst>
            </a:pPr>
            <a:r>
              <a:rPr lang="en-US" sz="2200" b="1" dirty="0"/>
              <a:t>Assumptions and </a:t>
            </a:r>
            <a:r>
              <a:rPr lang="en-US" sz="2200" b="1" dirty="0" smtClean="0"/>
              <a:t>Challenges</a:t>
            </a:r>
            <a:endParaRPr lang="en-US" sz="2200" b="1" dirty="0"/>
          </a:p>
          <a:p>
            <a:pPr>
              <a:tabLst>
                <a:tab pos="5888038" algn="dec"/>
              </a:tabLst>
            </a:pPr>
            <a:endParaRPr lang="en-US" sz="2000" b="1" dirty="0"/>
          </a:p>
          <a:p>
            <a:pPr>
              <a:tabLst>
                <a:tab pos="5888038" algn="dec"/>
              </a:tabLst>
            </a:pPr>
            <a:endParaRPr lang="en-US" sz="2000" b="1" dirty="0"/>
          </a:p>
          <a:p>
            <a:pPr>
              <a:tabLst>
                <a:tab pos="5888038" algn="dec"/>
              </a:tabLst>
            </a:pPr>
            <a:endParaRPr lang="en-US" sz="2000" b="1" dirty="0"/>
          </a:p>
          <a:p>
            <a:pPr>
              <a:tabLst>
                <a:tab pos="5888038" algn="dec"/>
              </a:tabLst>
            </a:pP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41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Weather (P50) Forecast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/>
              <a:t>Performed at the Weather Zone Level</a:t>
            </a:r>
            <a:endParaRPr lang="en-US" sz="2200" b="1" dirty="0">
              <a:solidFill>
                <a:srgbClr val="FF0000"/>
              </a:solidFill>
            </a:endParaRP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Forecasted values are sorted from high to low for </a:t>
            </a:r>
            <a:r>
              <a:rPr lang="en-US" sz="2000" dirty="0" smtClean="0"/>
              <a:t>using each historical weather year as input</a:t>
            </a: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The sorted values are averaged by rank</a:t>
            </a:r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r>
              <a:rPr lang="en-US" sz="2200" b="1" dirty="0"/>
              <a:t>Example:</a:t>
            </a:r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r>
              <a:rPr lang="en-US" sz="2000" dirty="0"/>
              <a:t>Below are the top 5 peak values for Coast for </a:t>
            </a:r>
            <a:r>
              <a:rPr lang="en-US" sz="2000" dirty="0" smtClean="0"/>
              <a:t>2018 </a:t>
            </a:r>
            <a:r>
              <a:rPr lang="en-US" sz="2000" dirty="0"/>
              <a:t>using 2002 – </a:t>
            </a:r>
            <a:r>
              <a:rPr lang="en-US" sz="2000" dirty="0" smtClean="0"/>
              <a:t>2016 </a:t>
            </a:r>
            <a:r>
              <a:rPr lang="en-US" sz="2000" dirty="0"/>
              <a:t>historical weather data</a:t>
            </a:r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  <p:pic>
        <p:nvPicPr>
          <p:cNvPr id="7" name="Picture 6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4197096"/>
            <a:ext cx="9070848" cy="115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1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Weather (P50) Forecast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/>
              <a:t>Performed at the Weather Zone Level</a:t>
            </a:r>
            <a:endParaRPr lang="en-US" sz="2200" b="1" dirty="0">
              <a:solidFill>
                <a:srgbClr val="FF0000"/>
              </a:solidFill>
            </a:endParaRPr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" y="1581912"/>
            <a:ext cx="9006840" cy="462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7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Weather (P50) Forecast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/>
              <a:t>Performed at the Weather Zone Level</a:t>
            </a:r>
            <a:endParaRPr lang="en-US" sz="2200" b="1" dirty="0">
              <a:solidFill>
                <a:srgbClr val="FF0000"/>
              </a:solidFill>
            </a:endParaRP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This process is completed for every weather zone, for each forecasted year (</a:t>
            </a:r>
            <a:r>
              <a:rPr lang="en-US" sz="2000" dirty="0" smtClean="0"/>
              <a:t>2018 </a:t>
            </a:r>
            <a:r>
              <a:rPr lang="en-US" sz="2000" dirty="0"/>
              <a:t>– </a:t>
            </a:r>
            <a:r>
              <a:rPr lang="en-US" sz="2000" dirty="0" smtClean="0"/>
              <a:t>2027)</a:t>
            </a:r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endParaRPr lang="en-US" sz="2000" b="1" dirty="0" smtClean="0"/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P50 forecasts for each weather zone are found in the Weather Zone Forecasts section of this presentation</a:t>
            </a:r>
          </a:p>
          <a:p>
            <a:pPr marL="0" indent="0">
              <a:buNone/>
              <a:tabLst>
                <a:tab pos="1430338" algn="l"/>
                <a:tab pos="5888038" algn="dec"/>
              </a:tabLst>
            </a:pPr>
            <a:endParaRPr lang="en-US" sz="2200" b="1" dirty="0">
              <a:solidFill>
                <a:srgbClr val="FF0000"/>
              </a:solidFill>
            </a:endParaRPr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200" dirty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6032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Weather (P50) Forecast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ERCOT (</a:t>
            </a:r>
            <a:r>
              <a:rPr lang="en-US" sz="2200" b="1" dirty="0"/>
              <a:t>P</a:t>
            </a:r>
            <a:r>
              <a:rPr lang="en-US" sz="2200" b="1" dirty="0" smtClean="0"/>
              <a:t>50</a:t>
            </a:r>
            <a:r>
              <a:rPr lang="en-US" sz="2200" b="1" dirty="0"/>
              <a:t>) Forecast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After the weather zone </a:t>
            </a:r>
            <a:r>
              <a:rPr lang="en-US" sz="2000" dirty="0" smtClean="0"/>
              <a:t>(P50</a:t>
            </a:r>
            <a:r>
              <a:rPr lang="en-US" sz="2000" dirty="0"/>
              <a:t>) hourly load forecasts are completed, the results are mapped into a representative historical calendar by rank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The </a:t>
            </a:r>
            <a:r>
              <a:rPr lang="en-US" sz="2000" dirty="0" smtClean="0"/>
              <a:t>2007 </a:t>
            </a:r>
            <a:r>
              <a:rPr lang="en-US" sz="2000" dirty="0"/>
              <a:t>calendar was </a:t>
            </a:r>
            <a:r>
              <a:rPr lang="en-US" sz="2000" dirty="0" smtClean="0"/>
              <a:t>selected.  Previously the 2003 calendar was used.</a:t>
            </a:r>
            <a:r>
              <a:rPr lang="en-US" sz="1800" dirty="0" smtClean="0"/>
              <a:t>  </a:t>
            </a:r>
          </a:p>
          <a:p>
            <a:pPr lvl="2">
              <a:tabLst>
                <a:tab pos="1430338" algn="l"/>
                <a:tab pos="5888038" algn="dec"/>
              </a:tabLst>
            </a:pPr>
            <a:r>
              <a:rPr lang="en-US" sz="1800" dirty="0" smtClean="0"/>
              <a:t>As mentioned last year, we were evaluating changing from using 2003 diversity factors</a:t>
            </a:r>
          </a:p>
          <a:p>
            <a:pPr lvl="2">
              <a:tabLst>
                <a:tab pos="1430338" algn="l"/>
                <a:tab pos="5888038" algn="dec"/>
              </a:tabLst>
            </a:pPr>
            <a:r>
              <a:rPr lang="en-US" sz="1800" dirty="0" smtClean="0"/>
              <a:t>The 2003 diversity factors are pretty old</a:t>
            </a:r>
          </a:p>
          <a:p>
            <a:pPr lvl="2">
              <a:tabLst>
                <a:tab pos="1430338" algn="l"/>
                <a:tab pos="5888038" algn="dec"/>
              </a:tabLst>
            </a:pPr>
            <a:r>
              <a:rPr lang="en-US" sz="1800" dirty="0" smtClean="0"/>
              <a:t>Evaluated 2007 through 2016 as these are more recent and have consistent DST months</a:t>
            </a:r>
          </a:p>
          <a:p>
            <a:pPr lvl="2">
              <a:tabLst>
                <a:tab pos="1430338" algn="l"/>
                <a:tab pos="5888038" algn="dec"/>
              </a:tabLst>
            </a:pPr>
            <a:r>
              <a:rPr lang="en-US" sz="1800" dirty="0" smtClean="0"/>
              <a:t>Of these 2007 had the least amount of diversity between weather zone peaks and ERCOT peak which is consistent with our </a:t>
            </a:r>
            <a:r>
              <a:rPr lang="en-US" sz="1800" smtClean="0"/>
              <a:t>previous approach</a:t>
            </a:r>
            <a:endParaRPr lang="en-US" sz="1800" dirty="0" smtClean="0"/>
          </a:p>
          <a:p>
            <a:pPr lvl="2">
              <a:tabLst>
                <a:tab pos="1430338" algn="l"/>
                <a:tab pos="5888038" algn="dec"/>
              </a:tabLst>
            </a:pPr>
            <a:endParaRPr lang="en-US" sz="1600" dirty="0" smtClean="0"/>
          </a:p>
          <a:p>
            <a:pPr lvl="2">
              <a:tabLst>
                <a:tab pos="1430338" algn="l"/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3472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Zone Coincident Peak with ERCOT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endParaRPr lang="en-US" sz="2200" b="1" dirty="0"/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" y="877824"/>
            <a:ext cx="8695944" cy="53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3813" y="2797752"/>
            <a:ext cx="35692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4 CP Impacts on Summer Peak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9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 of 4 CP Impacts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5888038" algn="dec"/>
              </a:tabLst>
            </a:pPr>
            <a:endParaRPr lang="en-US" sz="2400" b="1" dirty="0" smtClean="0"/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" y="877824"/>
            <a:ext cx="8695944" cy="53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9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 of 4 CP Impacts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  <p:pic>
        <p:nvPicPr>
          <p:cNvPr id="7" name="Picture 6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" y="877824"/>
            <a:ext cx="8695944" cy="53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9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 of 4 CP Impacts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  <p:pic>
        <p:nvPicPr>
          <p:cNvPr id="8" name="Picture 7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" y="877824"/>
            <a:ext cx="8695944" cy="53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4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 of 4 CP Impacts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  <p:pic>
        <p:nvPicPr>
          <p:cNvPr id="7" name="Picture 6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" y="877824"/>
            <a:ext cx="8695944" cy="53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4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Today’s Presentation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 startAt="6"/>
              <a:tabLst>
                <a:tab pos="5888038" algn="dec"/>
              </a:tabLst>
            </a:pPr>
            <a:r>
              <a:rPr lang="en-US" sz="2200" b="1" dirty="0" smtClean="0"/>
              <a:t>Active Models</a:t>
            </a:r>
          </a:p>
          <a:p>
            <a:pPr marL="457200" indent="-457200">
              <a:buFont typeface="+mj-lt"/>
              <a:buAutoNum type="arabicParenR" startAt="6"/>
              <a:tabLst>
                <a:tab pos="5888038" algn="dec"/>
              </a:tabLst>
            </a:pPr>
            <a:endParaRPr lang="en-US" sz="2200" b="1" dirty="0"/>
          </a:p>
          <a:p>
            <a:pPr marL="457200" indent="-457200">
              <a:buFont typeface="+mj-lt"/>
              <a:buAutoNum type="arabicParenR" startAt="6"/>
              <a:tabLst>
                <a:tab pos="5888038" algn="dec"/>
              </a:tabLst>
            </a:pPr>
            <a:r>
              <a:rPr lang="en-US" sz="2200" b="1" dirty="0" smtClean="0"/>
              <a:t>ERCOT P50 Forecast</a:t>
            </a:r>
          </a:p>
          <a:p>
            <a:pPr marL="457200" indent="-457200">
              <a:buFont typeface="+mj-lt"/>
              <a:buAutoNum type="arabicParenR" startAt="6"/>
              <a:tabLst>
                <a:tab pos="5888038" algn="dec"/>
              </a:tabLst>
            </a:pPr>
            <a:endParaRPr lang="en-US" sz="2200" b="1" dirty="0" smtClean="0"/>
          </a:p>
          <a:p>
            <a:pPr marL="457200" indent="-457200">
              <a:buFont typeface="+mj-lt"/>
              <a:buAutoNum type="arabicParenR" startAt="6"/>
              <a:tabLst>
                <a:tab pos="5888038" algn="dec"/>
              </a:tabLst>
            </a:pPr>
            <a:r>
              <a:rPr lang="en-US" sz="2200" b="1" dirty="0" smtClean="0"/>
              <a:t>Weather Zone P50 and P90 Forecasts</a:t>
            </a:r>
          </a:p>
          <a:p>
            <a:pPr marL="457200" indent="-457200">
              <a:buFont typeface="+mj-lt"/>
              <a:buAutoNum type="arabicParenR" startAt="6"/>
              <a:tabLst>
                <a:tab pos="5888038" algn="dec"/>
              </a:tabLst>
            </a:pPr>
            <a:endParaRPr lang="en-US" sz="2200" b="1" dirty="0"/>
          </a:p>
          <a:p>
            <a:pPr marL="457200" indent="-457200">
              <a:buFont typeface="+mj-lt"/>
              <a:buAutoNum type="arabicParenR" startAt="6"/>
              <a:tabLst>
                <a:tab pos="5888038" algn="dec"/>
              </a:tabLst>
            </a:pPr>
            <a:r>
              <a:rPr lang="en-US" sz="2200" b="1" dirty="0" smtClean="0"/>
              <a:t>Questions</a:t>
            </a:r>
          </a:p>
          <a:p>
            <a:pPr>
              <a:tabLst>
                <a:tab pos="5888038" algn="dec"/>
              </a:tabLst>
            </a:pPr>
            <a:endParaRPr lang="en-US" sz="2000" b="1" dirty="0"/>
          </a:p>
          <a:p>
            <a:pPr>
              <a:tabLst>
                <a:tab pos="5888038" algn="dec"/>
              </a:tabLst>
            </a:pPr>
            <a:endParaRPr lang="en-US" sz="2000" b="1" dirty="0"/>
          </a:p>
          <a:p>
            <a:pPr>
              <a:tabLst>
                <a:tab pos="5888038" algn="dec"/>
              </a:tabLst>
            </a:pP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3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 of 4 CP Impacts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  <p:pic>
        <p:nvPicPr>
          <p:cNvPr id="9" name="Picture 8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" y="877824"/>
            <a:ext cx="8695944" cy="53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9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 of 4 CP Impacts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" y="877824"/>
            <a:ext cx="8695944" cy="53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2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 of 4 CP Impacts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" y="877824"/>
            <a:ext cx="8695944" cy="53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5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 of 4 CP Impacts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5888038" algn="dec"/>
              </a:tabLst>
            </a:pPr>
            <a:endParaRPr lang="en-US" sz="2400" b="1" dirty="0" smtClean="0"/>
          </a:p>
        </p:txBody>
      </p:sp>
      <p:pic>
        <p:nvPicPr>
          <p:cNvPr id="7" name="Picture 6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" y="877824"/>
            <a:ext cx="8695944" cy="53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9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 of 4 CP Impacts – Calculation Details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Data source is the load for transmission premises from settlements (LTRANSTL)</a:t>
            </a:r>
            <a:endParaRPr lang="en-US" sz="2200" b="1" dirty="0">
              <a:solidFill>
                <a:srgbClr val="FF0000"/>
              </a:solidFill>
            </a:endParaRP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Using this aggregated load, determine the highest MW for each 15-minute time period during each calendar month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Also determine the second and third highest MW for each 15-minute time period during each calendar month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Subtract the load from the summer peak day (7/28/2017) from the highest MW value for each interval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Subtract </a:t>
            </a:r>
            <a:r>
              <a:rPr lang="en-US" sz="2000" dirty="0"/>
              <a:t>the load from the summer peak day </a:t>
            </a:r>
            <a:r>
              <a:rPr lang="en-US" sz="2000" dirty="0" smtClean="0"/>
              <a:t>(7/28/2017) </a:t>
            </a:r>
            <a:r>
              <a:rPr lang="en-US" sz="2000" dirty="0"/>
              <a:t>from the </a:t>
            </a:r>
            <a:r>
              <a:rPr lang="en-US" sz="2000" dirty="0" smtClean="0"/>
              <a:t>second highest </a:t>
            </a:r>
            <a:r>
              <a:rPr lang="en-US" sz="2000" dirty="0"/>
              <a:t>MW value for each </a:t>
            </a:r>
            <a:r>
              <a:rPr lang="en-US" sz="2000" dirty="0" smtClean="0"/>
              <a:t>interval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Subtract the </a:t>
            </a:r>
            <a:r>
              <a:rPr lang="en-US" sz="2000" dirty="0"/>
              <a:t>load from the summer peak day </a:t>
            </a:r>
            <a:r>
              <a:rPr lang="en-US" sz="2000" dirty="0" smtClean="0"/>
              <a:t>(7/28/2017) </a:t>
            </a:r>
            <a:r>
              <a:rPr lang="en-US" sz="2000" dirty="0"/>
              <a:t>from the </a:t>
            </a:r>
            <a:r>
              <a:rPr lang="en-US" sz="2000" dirty="0" smtClean="0"/>
              <a:t>third highest </a:t>
            </a:r>
            <a:r>
              <a:rPr lang="en-US" sz="2000" dirty="0"/>
              <a:t>MW value for each </a:t>
            </a:r>
            <a:r>
              <a:rPr lang="en-US" sz="2000" dirty="0" smtClean="0"/>
              <a:t>interval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These differences approximate the 4 CP impact</a:t>
            </a: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76514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 of 4 CP Impacts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This estimate is conservative</a:t>
            </a:r>
            <a:endParaRPr lang="en-US" sz="2200" b="1" dirty="0">
              <a:solidFill>
                <a:srgbClr val="FF0000"/>
              </a:solidFill>
            </a:endParaRP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Does not include impacts from the NOIEs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Does not include the impacts from other non-transmission (distribution) premises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Both of the above have significant weather sensitive loads which makes the estimate of 4 CP more difficult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Requires a different technique(s) to quantify their 4 CP impact</a:t>
            </a: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38762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3813" y="2797752"/>
            <a:ext cx="356927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Assumptions and Challenges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Forecasting Assumptions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/>
              <a:t>Current Modeling Framework Assumes: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Inherent levels from the input data for</a:t>
            </a:r>
          </a:p>
          <a:p>
            <a:pPr lvl="2">
              <a:tabLst>
                <a:tab pos="1430338" algn="l"/>
                <a:tab pos="5888038" algn="dec"/>
              </a:tabLst>
            </a:pPr>
            <a:r>
              <a:rPr lang="en-US" sz="1800" dirty="0"/>
              <a:t>Appliance stock / energy efficiency</a:t>
            </a:r>
          </a:p>
          <a:p>
            <a:pPr lvl="2">
              <a:tabLst>
                <a:tab pos="1430338" algn="l"/>
                <a:tab pos="5888038" algn="dec"/>
              </a:tabLst>
            </a:pPr>
            <a:r>
              <a:rPr lang="en-US" sz="1800" dirty="0"/>
              <a:t>Demand Response, 4 CP Impact, behind-the-meter DG, Price Responsive Load</a:t>
            </a:r>
          </a:p>
          <a:p>
            <a:pPr lvl="2">
              <a:tabLst>
                <a:tab pos="1430338" algn="l"/>
                <a:tab pos="5888038" algn="dec"/>
              </a:tabLst>
            </a:pPr>
            <a:r>
              <a:rPr lang="en-US" sz="1800" dirty="0"/>
              <a:t>Electric Vehicles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No increase in territory to be </a:t>
            </a:r>
            <a:r>
              <a:rPr lang="en-US" sz="2000" dirty="0" smtClean="0"/>
              <a:t>served by ERCOT</a:t>
            </a:r>
            <a:endParaRPr lang="en-US" sz="2400" dirty="0" smtClean="0"/>
          </a:p>
          <a:p>
            <a:pPr lvl="2">
              <a:tabLst>
                <a:tab pos="1430338" algn="l"/>
                <a:tab pos="5888038" algn="dec"/>
              </a:tabLst>
            </a:pPr>
            <a:r>
              <a:rPr lang="en-US" sz="1800" dirty="0" smtClean="0">
                <a:solidFill>
                  <a:srgbClr val="FF0000"/>
                </a:solidFill>
              </a:rPr>
              <a:t>Lubbock is not included</a:t>
            </a:r>
            <a:endParaRPr lang="en-US" sz="1800" dirty="0">
              <a:solidFill>
                <a:srgbClr val="FF0000"/>
              </a:solidFill>
            </a:endParaRP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No discrete increase for additional </a:t>
            </a:r>
            <a:r>
              <a:rPr lang="en-US" sz="2000" dirty="0" smtClean="0"/>
              <a:t>larger industrial facilities </a:t>
            </a:r>
            <a:r>
              <a:rPr lang="en-US" sz="2000" dirty="0"/>
              <a:t>(except for Freeport)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/>
              <a:t>No incremental adjustments (positive or negative) to the load forecast have been applied for the above</a:t>
            </a:r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8268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Forecasting Challenges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3"/>
            <a:ext cx="8229600" cy="485895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/>
              <a:t>Weather </a:t>
            </a:r>
            <a:r>
              <a:rPr lang="en-US" sz="2200" b="1" smtClean="0"/>
              <a:t>Volatility</a:t>
            </a:r>
            <a:endParaRPr lang="en-US" sz="2200" b="1" dirty="0"/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Extreme weather events (record heat and cold, drought, flood, etc.) seem to occur fairly frequently</a:t>
            </a:r>
          </a:p>
          <a:p>
            <a:pPr>
              <a:tabLst>
                <a:tab pos="1430338" algn="l"/>
                <a:tab pos="5888038" algn="dec"/>
              </a:tabLst>
            </a:pPr>
            <a:endParaRPr lang="en-US" sz="2200" b="1" dirty="0"/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/>
              <a:t>Economic Uncertainty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Accuracy of economic forecasts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Recession has occurred every decade since the 60s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200" dirty="0"/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/>
              <a:t>Policy Impacts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Behind the meter DG growth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Energy e</a:t>
            </a:r>
            <a:r>
              <a:rPr lang="en-US" sz="2000" dirty="0" smtClean="0"/>
              <a:t>fficiency </a:t>
            </a:r>
            <a:r>
              <a:rPr lang="en-US" sz="2000" dirty="0"/>
              <a:t>growth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Increased price caps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Loads in SCED</a:t>
            </a:r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78018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3813" y="2797752"/>
            <a:ext cx="35692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Active Models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34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3813" y="2797752"/>
            <a:ext cx="356927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Forecasting</a:t>
            </a:r>
          </a:p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Framework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3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3"/>
            <a:ext cx="8229600" cy="485895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/>
              <a:t>ERCOT maintains an ensemble of load forecast models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Neural Network models based on a single linear node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Linear Regression model representation of the single linear node Neural Network model</a:t>
            </a:r>
          </a:p>
          <a:p>
            <a:pPr lvl="2">
              <a:tabLst>
                <a:tab pos="1430338" algn="l"/>
                <a:tab pos="5888038" algn="dec"/>
              </a:tabLst>
            </a:pPr>
            <a:r>
              <a:rPr lang="en-US" sz="1800" dirty="0"/>
              <a:t>Uses the exact same variables, relationships as the single linear node Neural Network model</a:t>
            </a:r>
          </a:p>
          <a:p>
            <a:pPr lvl="2">
              <a:tabLst>
                <a:tab pos="1430338" algn="l"/>
                <a:tab pos="5888038" algn="dec"/>
              </a:tabLst>
            </a:pPr>
            <a:r>
              <a:rPr lang="en-US" sz="1800" dirty="0"/>
              <a:t>Is easier to share the model form with Market Participants (i.e., the variables are easier to interpret than those from the Neural Network model)</a:t>
            </a:r>
          </a:p>
          <a:p>
            <a:pPr lvl="2">
              <a:tabLst>
                <a:tab pos="1430338" algn="l"/>
                <a:tab pos="5888038" algn="dec"/>
              </a:tabLst>
            </a:pPr>
            <a:r>
              <a:rPr lang="en-US" sz="1800" dirty="0"/>
              <a:t>Results are very close to the Neural Network model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Neural Network models based on linear and higher order nodes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Models are maintained for daily energy forecasting, hourly energy forecasting, and a combination</a:t>
            </a:r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53787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3813" y="2797752"/>
            <a:ext cx="3569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ERCOT P50 Forecast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5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Summer Peak Demand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" y="877824"/>
            <a:ext cx="8695944" cy="53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3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Summer Peak Forecast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Content Placeholder 6"/>
          <p:cNvPicPr preferRelativeResize="0"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9456" y="877824"/>
            <a:ext cx="8695944" cy="53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1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 Adjustments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888038" algn="dec"/>
              </a:tabLst>
            </a:pPr>
            <a:r>
              <a:rPr lang="en-US" sz="2200" b="1" dirty="0" smtClean="0"/>
              <a:t>Freeport LNG Facility</a:t>
            </a:r>
            <a:endParaRPr lang="en-US" sz="2200" b="1" dirty="0"/>
          </a:p>
          <a:p>
            <a:pPr lvl="1">
              <a:tabLst>
                <a:tab pos="5888038" algn="dec"/>
              </a:tabLst>
            </a:pPr>
            <a:r>
              <a:rPr lang="en-US" sz="2000" dirty="0" smtClean="0"/>
              <a:t>Incremental load of 655 MW was added to the forecast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 smtClean="0"/>
              <a:t>One train is operational during the 2018 summer peak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 smtClean="0"/>
              <a:t>Three trains are operational during the 2019 summer peak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 smtClean="0"/>
              <a:t>This load was</a:t>
            </a:r>
          </a:p>
          <a:p>
            <a:pPr marL="457200" lvl="1" indent="0">
              <a:buNone/>
              <a:tabLst>
                <a:tab pos="5888038" algn="dec"/>
              </a:tabLst>
            </a:pPr>
            <a:r>
              <a:rPr lang="en-US" sz="2000" dirty="0"/>
              <a:t> </a:t>
            </a:r>
            <a:r>
              <a:rPr lang="en-US" sz="2000" dirty="0" smtClean="0"/>
              <a:t>   included in the </a:t>
            </a:r>
          </a:p>
          <a:p>
            <a:pPr marL="457200" lvl="1" indent="0">
              <a:buNone/>
              <a:tabLst>
                <a:tab pos="5888038" algn="dec"/>
              </a:tabLst>
            </a:pPr>
            <a:r>
              <a:rPr lang="en-US" sz="2000" dirty="0" smtClean="0"/>
              <a:t>    previous forecast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 smtClean="0"/>
              <a:t>No reduction in the</a:t>
            </a:r>
          </a:p>
          <a:p>
            <a:pPr marL="457200" lvl="1" indent="0">
              <a:buNone/>
              <a:tabLst>
                <a:tab pos="5888038" algn="dec"/>
              </a:tabLst>
            </a:pPr>
            <a:r>
              <a:rPr lang="en-US" sz="2000" dirty="0" smtClean="0"/>
              <a:t>    facility load was </a:t>
            </a:r>
          </a:p>
          <a:p>
            <a:pPr marL="457200" lvl="1" indent="0">
              <a:buNone/>
              <a:tabLst>
                <a:tab pos="5888038" algn="dec"/>
              </a:tabLst>
            </a:pPr>
            <a:r>
              <a:rPr lang="en-US" sz="2000" dirty="0"/>
              <a:t> </a:t>
            </a:r>
            <a:r>
              <a:rPr lang="en-US" sz="2000" dirty="0" smtClean="0"/>
              <a:t>   assumed for 4 CP </a:t>
            </a:r>
          </a:p>
          <a:p>
            <a:pPr marL="457200" lvl="1" indent="0">
              <a:buNone/>
              <a:tabLst>
                <a:tab pos="5888038" algn="dec"/>
              </a:tabLst>
            </a:pPr>
            <a:r>
              <a:rPr lang="en-US" sz="2000" dirty="0"/>
              <a:t> </a:t>
            </a:r>
            <a:r>
              <a:rPr lang="en-US" sz="2000" dirty="0" smtClean="0"/>
              <a:t>   and/or high price </a:t>
            </a:r>
          </a:p>
          <a:p>
            <a:pPr marL="457200" lvl="1" indent="0">
              <a:buNone/>
              <a:tabLst>
                <a:tab pos="5888038" algn="dec"/>
              </a:tabLst>
            </a:pPr>
            <a:r>
              <a:rPr lang="en-US" sz="2000" dirty="0"/>
              <a:t> </a:t>
            </a:r>
            <a:r>
              <a:rPr lang="en-US" sz="2000" dirty="0" smtClean="0"/>
              <a:t>   intervals</a:t>
            </a:r>
            <a:endParaRPr lang="en-US" sz="2200" dirty="0" smtClean="0"/>
          </a:p>
          <a:p>
            <a:pPr marL="457200" lvl="1" indent="0">
              <a:buNone/>
              <a:tabLst>
                <a:tab pos="5888038" algn="dec"/>
              </a:tabLst>
            </a:pPr>
            <a:endParaRPr lang="en-US" sz="1400" b="1" dirty="0" smtClean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  <p:pic>
        <p:nvPicPr>
          <p:cNvPr id="7" name="Picture 2" descr="\\cpw0028\ERCOT SCRATCH SHARE\Pysh\Freepor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4" y="2667000"/>
            <a:ext cx="4791075" cy="326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92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Summer Peak Forecast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2200" dirty="0" smtClean="0"/>
              <a:t>Forecast begins 1.5% lower than the 2017 long-term load forecast but ends 1.5% higher</a:t>
            </a:r>
          </a:p>
          <a:p>
            <a:endParaRPr lang="en-US" sz="2200" dirty="0" smtClean="0"/>
          </a:p>
          <a:p>
            <a:r>
              <a:rPr lang="en-US" sz="2200" dirty="0" smtClean="0"/>
              <a:t>Compared to 2017 long-term load forecast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Stronger growth in:</a:t>
            </a:r>
            <a:endParaRPr lang="en-US" sz="1800" dirty="0" smtClean="0"/>
          </a:p>
          <a:p>
            <a:pPr lvl="2"/>
            <a:r>
              <a:rPr lang="en-US" sz="1800" dirty="0" smtClean="0"/>
              <a:t>Coast (100 MW – 400 MW higher) </a:t>
            </a:r>
          </a:p>
          <a:p>
            <a:pPr lvl="2"/>
            <a:r>
              <a:rPr lang="en-US" sz="1800" dirty="0" smtClean="0"/>
              <a:t>Far West (300 MW – 2,000 MW higher)</a:t>
            </a:r>
          </a:p>
          <a:p>
            <a:pPr lvl="2"/>
            <a:r>
              <a:rPr lang="en-US" sz="1800" dirty="0" smtClean="0"/>
              <a:t>South (100 MW – 600 MW higher)</a:t>
            </a:r>
            <a:endParaRPr lang="en-US" sz="2000" dirty="0" smtClean="0"/>
          </a:p>
          <a:p>
            <a:pPr lvl="1"/>
            <a:r>
              <a:rPr lang="en-US" sz="2000" dirty="0" smtClean="0"/>
              <a:t>Weaker growth in</a:t>
            </a:r>
            <a:r>
              <a:rPr lang="en-US" sz="1800" dirty="0" smtClean="0"/>
              <a:t>:</a:t>
            </a:r>
          </a:p>
          <a:p>
            <a:pPr lvl="2"/>
            <a:r>
              <a:rPr lang="en-US" sz="1800" dirty="0" smtClean="0"/>
              <a:t>North Central (500 MW lower)</a:t>
            </a:r>
          </a:p>
          <a:p>
            <a:pPr lvl="2"/>
            <a:r>
              <a:rPr lang="en-US" sz="1800" dirty="0" smtClean="0"/>
              <a:t>South Central (300 MW – 700 MW lower)</a:t>
            </a:r>
          </a:p>
          <a:p>
            <a:endParaRPr lang="en-US" sz="2200" dirty="0" smtClean="0"/>
          </a:p>
          <a:p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8515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Annual Energy Forecast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4354" y="5787332"/>
            <a:ext cx="7110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Forecast is </a:t>
            </a:r>
            <a:r>
              <a:rPr lang="en-US" dirty="0" smtClean="0"/>
              <a:t>2% to 7% </a:t>
            </a:r>
            <a:r>
              <a:rPr lang="en-US" dirty="0"/>
              <a:t>higher than the </a:t>
            </a:r>
            <a:r>
              <a:rPr lang="en-US" dirty="0" smtClean="0"/>
              <a:t>2017 </a:t>
            </a:r>
            <a:r>
              <a:rPr lang="en-US" dirty="0"/>
              <a:t>long-term load forecast</a:t>
            </a:r>
          </a:p>
        </p:txBody>
      </p:sp>
      <p:pic>
        <p:nvPicPr>
          <p:cNvPr id="7" name="Content Placeholder 6"/>
          <p:cNvPicPr preferRelativeResize="0"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304" y="905256"/>
            <a:ext cx="8915400" cy="471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8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Annual Energy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" y="877824"/>
            <a:ext cx="8695944" cy="53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8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3813" y="2797752"/>
            <a:ext cx="356927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Weather Zone Forecasts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5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90</a:t>
            </a:r>
            <a:r>
              <a:rPr lang="en-US" baseline="30000" dirty="0" smtClean="0"/>
              <a:t>th</a:t>
            </a:r>
            <a:r>
              <a:rPr lang="en-US" dirty="0" smtClean="0"/>
              <a:t> Percentile (P90) </a:t>
            </a:r>
            <a:r>
              <a:rPr lang="en-US" dirty="0"/>
              <a:t>Forecast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/>
              <a:t>Performed at the Weather Zone Level</a:t>
            </a:r>
            <a:endParaRPr lang="en-US" sz="2200" b="1" dirty="0">
              <a:solidFill>
                <a:srgbClr val="FF0000"/>
              </a:solidFill>
            </a:endParaRP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Forecasted values are sorted from high to low for </a:t>
            </a:r>
            <a:r>
              <a:rPr lang="en-US" sz="2000" dirty="0" smtClean="0"/>
              <a:t>using each historical weather year as input</a:t>
            </a: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The </a:t>
            </a:r>
            <a:r>
              <a:rPr lang="en-US" sz="2000" dirty="0" smtClean="0"/>
              <a:t>90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percentile is calculated for the sorted values</a:t>
            </a:r>
            <a:endParaRPr lang="en-US" sz="2000" dirty="0"/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r>
              <a:rPr lang="en-US" sz="2200" b="1" dirty="0"/>
              <a:t>Example:</a:t>
            </a:r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r>
              <a:rPr lang="en-US" sz="2000" dirty="0"/>
              <a:t>Below are the top 5 peak values for Coast for </a:t>
            </a:r>
            <a:r>
              <a:rPr lang="en-US" sz="2000" dirty="0" smtClean="0"/>
              <a:t>2018 using 2002 – 2016 historical weather data</a:t>
            </a:r>
            <a:endParaRPr lang="en-US" sz="2000" dirty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4133088"/>
            <a:ext cx="8979408" cy="115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2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Zones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" t="2254" r="15376" b="2627"/>
          <a:stretch/>
        </p:blipFill>
        <p:spPr bwMode="auto">
          <a:xfrm>
            <a:off x="609600" y="774853"/>
            <a:ext cx="7324725" cy="546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80992" y="4844373"/>
            <a:ext cx="30333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430338" algn="l"/>
                <a:tab pos="5888038" algn="dec"/>
              </a:tabLst>
            </a:pPr>
            <a:r>
              <a:rPr lang="en-US" sz="2000" b="1" dirty="0"/>
              <a:t>Two or three weather stations located in each weather zone</a:t>
            </a:r>
          </a:p>
        </p:txBody>
      </p:sp>
    </p:spTree>
    <p:extLst>
      <p:ext uri="{BB962C8B-B14F-4D97-AF65-F5344CB8AC3E}">
        <p14:creationId xmlns:p14="http://schemas.microsoft.com/office/powerpoint/2010/main" val="26139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" y="877824"/>
            <a:ext cx="8695944" cy="53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1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" y="877824"/>
            <a:ext cx="8695944" cy="53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9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 West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" y="877824"/>
            <a:ext cx="8695944" cy="53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0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" y="877824"/>
            <a:ext cx="8695944" cy="53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6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Central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" y="877824"/>
            <a:ext cx="8695944" cy="53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6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" y="877824"/>
            <a:ext cx="8695944" cy="53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6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Central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" y="877824"/>
            <a:ext cx="8695944" cy="53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1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" y="877824"/>
            <a:ext cx="8695944" cy="53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0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095500"/>
            <a:ext cx="8572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0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Forecasting Models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888038" algn="dec"/>
              </a:tabLst>
            </a:pPr>
            <a:r>
              <a:rPr lang="en-US" sz="2200" b="1" dirty="0"/>
              <a:t>Hourly Models 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/>
              <a:t>Hourly models were created for each weather zone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/>
              <a:t>Over </a:t>
            </a:r>
            <a:r>
              <a:rPr lang="en-US" sz="2000" dirty="0" smtClean="0"/>
              <a:t>48,000</a:t>
            </a:r>
            <a:r>
              <a:rPr lang="en-US" sz="2000" baseline="50000" dirty="0" smtClean="0"/>
              <a:t>1</a:t>
            </a:r>
            <a:r>
              <a:rPr lang="en-US" sz="2000" dirty="0" smtClean="0"/>
              <a:t> </a:t>
            </a:r>
            <a:r>
              <a:rPr lang="en-US" sz="2000" dirty="0"/>
              <a:t>hourly observations including load, weather data, and calendar variables (day-of-week, holidays, etc.)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/>
              <a:t>Historical data from </a:t>
            </a:r>
            <a:r>
              <a:rPr lang="en-US" sz="2000" dirty="0" smtClean="0"/>
              <a:t>January 2012</a:t>
            </a:r>
            <a:r>
              <a:rPr lang="en-US" sz="2000" baseline="50000" dirty="0" smtClean="0"/>
              <a:t>1</a:t>
            </a:r>
            <a:r>
              <a:rPr lang="en-US" sz="2000" dirty="0" smtClean="0"/>
              <a:t> </a:t>
            </a:r>
            <a:r>
              <a:rPr lang="en-US" sz="2000" dirty="0"/>
              <a:t>through </a:t>
            </a:r>
            <a:r>
              <a:rPr lang="en-US" sz="2000" dirty="0" smtClean="0"/>
              <a:t>August 2017 </a:t>
            </a:r>
            <a:r>
              <a:rPr lang="en-US" sz="2000" dirty="0"/>
              <a:t>was used to create the </a:t>
            </a:r>
            <a:r>
              <a:rPr lang="en-US" sz="2000" dirty="0" smtClean="0"/>
              <a:t>models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 smtClean="0"/>
              <a:t>Unique model for each season</a:t>
            </a:r>
            <a:endParaRPr lang="en-US" sz="2000" dirty="0"/>
          </a:p>
          <a:p>
            <a:pPr marL="457200" lvl="1" indent="0">
              <a:buNone/>
              <a:tabLst>
                <a:tab pos="5888038" algn="dec"/>
              </a:tabLst>
            </a:pPr>
            <a:endParaRPr lang="en-US" sz="2200" b="1" dirty="0"/>
          </a:p>
          <a:p>
            <a:pPr marL="400050">
              <a:tabLst>
                <a:tab pos="5888038" algn="dec"/>
              </a:tabLst>
            </a:pPr>
            <a:r>
              <a:rPr lang="en-US" sz="2200" b="1" dirty="0"/>
              <a:t>Rationale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/>
              <a:t>Typically use </a:t>
            </a:r>
            <a:r>
              <a:rPr lang="en-US" sz="2000" dirty="0" smtClean="0"/>
              <a:t>5</a:t>
            </a:r>
            <a:r>
              <a:rPr lang="en-US" sz="2000" baseline="50000" dirty="0" smtClean="0"/>
              <a:t>1</a:t>
            </a:r>
            <a:r>
              <a:rPr lang="en-US" sz="2000" dirty="0" smtClean="0"/>
              <a:t> </a:t>
            </a:r>
            <a:r>
              <a:rPr lang="en-US" sz="2000" dirty="0"/>
              <a:t>years of historical data in model development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/>
              <a:t>Allows for a more recent snapshot of appliance stock, energy efficiency impacts, demand response impacts, price responsive load, etc</a:t>
            </a:r>
            <a:r>
              <a:rPr lang="en-US" sz="2000" dirty="0" smtClean="0"/>
              <a:t>.</a:t>
            </a:r>
          </a:p>
          <a:p>
            <a:pPr lvl="1">
              <a:tabLst>
                <a:tab pos="5888038" algn="dec"/>
              </a:tabLst>
            </a:pPr>
            <a:endParaRPr lang="en-US" sz="2000" dirty="0"/>
          </a:p>
          <a:p>
            <a:pPr marL="0" indent="0">
              <a:buNone/>
              <a:tabLst>
                <a:tab pos="5888038" algn="dec"/>
              </a:tabLst>
            </a:pPr>
            <a:r>
              <a:rPr lang="en-US" sz="1200" b="1" dirty="0" smtClean="0"/>
              <a:t>Note [1]: Some models used less observations</a:t>
            </a:r>
          </a:p>
        </p:txBody>
      </p:sp>
    </p:spTree>
    <p:extLst>
      <p:ext uri="{BB962C8B-B14F-4D97-AF65-F5344CB8AC3E}">
        <p14:creationId xmlns:p14="http://schemas.microsoft.com/office/powerpoint/2010/main" val="146976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Forecasting Models – Data Input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/>
              <a:t>Weather Data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T</a:t>
            </a:r>
            <a:r>
              <a:rPr lang="en-US" sz="2000" dirty="0" smtClean="0"/>
              <a:t>emperature</a:t>
            </a:r>
            <a:r>
              <a:rPr lang="en-US" sz="2000" dirty="0"/>
              <a:t>, T</a:t>
            </a:r>
            <a:r>
              <a:rPr lang="en-US" sz="2000" dirty="0" smtClean="0"/>
              <a:t>emperature </a:t>
            </a:r>
            <a:r>
              <a:rPr lang="en-US" sz="2000" dirty="0"/>
              <a:t>S</a:t>
            </a:r>
            <a:r>
              <a:rPr lang="en-US" sz="2000" dirty="0" smtClean="0"/>
              <a:t>quared, Temperature </a:t>
            </a:r>
            <a:r>
              <a:rPr lang="en-US" sz="2000" dirty="0"/>
              <a:t>C</a:t>
            </a:r>
            <a:r>
              <a:rPr lang="en-US" sz="2000" dirty="0" smtClean="0"/>
              <a:t>ubed</a:t>
            </a: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Cooling Degree </a:t>
            </a:r>
            <a:r>
              <a:rPr lang="en-US" sz="2000" dirty="0" smtClean="0"/>
              <a:t>Days</a:t>
            </a: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Heating Degree </a:t>
            </a:r>
            <a:r>
              <a:rPr lang="en-US" sz="2000" dirty="0" smtClean="0"/>
              <a:t>Days</a:t>
            </a: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Cloud Cover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Wind </a:t>
            </a:r>
            <a:r>
              <a:rPr lang="en-US" sz="2000" dirty="0" smtClean="0"/>
              <a:t>Speed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Dew Point</a:t>
            </a: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May also include values from a previous </a:t>
            </a:r>
            <a:r>
              <a:rPr lang="en-US" sz="2000" dirty="0" smtClean="0"/>
              <a:t>hour(s) or day(s)</a:t>
            </a:r>
          </a:p>
          <a:p>
            <a:pPr>
              <a:tabLst>
                <a:tab pos="1430338" algn="l"/>
                <a:tab pos="5888038" algn="dec"/>
              </a:tabLst>
            </a:pPr>
            <a:endParaRPr lang="en-US" sz="2200" b="1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7198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Forecasting Models – Data Input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/>
              <a:t>Calendar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Month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Day of the week 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Holidays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Hour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Interact Hour with Day of the week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200" dirty="0"/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04578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Forecasting Models – Data Input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Variable Interactions</a:t>
            </a:r>
            <a:endParaRPr lang="en-US" sz="2200" b="1" dirty="0"/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Interact </a:t>
            </a:r>
            <a:r>
              <a:rPr lang="en-US" sz="2000" dirty="0"/>
              <a:t>weather variables with calendar variables</a:t>
            </a:r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r>
              <a:rPr lang="en-US" sz="2000" dirty="0"/>
              <a:t>    </a:t>
            </a:r>
            <a:r>
              <a:rPr lang="en-US" sz="2000" dirty="0" smtClean="0"/>
              <a:t>Examples: </a:t>
            </a:r>
            <a:r>
              <a:rPr lang="en-US" sz="2000" dirty="0"/>
              <a:t>Temperature with </a:t>
            </a:r>
            <a:r>
              <a:rPr lang="en-US" sz="2000" dirty="0" smtClean="0"/>
              <a:t>Hour, Dew Point with Hour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Interact </a:t>
            </a:r>
            <a:r>
              <a:rPr lang="en-US" sz="2000" dirty="0"/>
              <a:t>multiple weather </a:t>
            </a:r>
            <a:r>
              <a:rPr lang="en-US" sz="2000" dirty="0" smtClean="0"/>
              <a:t>variables with calendar variables</a:t>
            </a:r>
            <a:endParaRPr lang="en-US" sz="2000" dirty="0"/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r>
              <a:rPr lang="en-US" sz="2000" dirty="0"/>
              <a:t>    Example: Temperature with </a:t>
            </a:r>
            <a:r>
              <a:rPr lang="en-US" sz="2000" dirty="0" smtClean="0"/>
              <a:t>Dew Point and Hour</a:t>
            </a:r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19402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37B2BCAFE87E41B1B28FC963254B10" ma:contentTypeVersion="0" ma:contentTypeDescription="Create a new document." ma:contentTypeScope="" ma:versionID="b043b82a8de636bc1ea7cf422dd796b3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78c9bce5adce976f91a2b6d4efe6f23f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nillable="true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2BD5DF2C-E38B-49F7-BC0D-EB6DBB14B6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c34af464-7aa1-4edd-9be4-83dffc1cb926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7248</TotalTime>
  <Words>1672</Words>
  <Application>Microsoft Office PowerPoint</Application>
  <PresentationFormat>On-screen Show (4:3)</PresentationFormat>
  <Paragraphs>370</Paragraphs>
  <Slides>58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Calibri</vt:lpstr>
      <vt:lpstr>3_Office Theme</vt:lpstr>
      <vt:lpstr>2_Custom Design</vt:lpstr>
      <vt:lpstr>1_Office Theme</vt:lpstr>
      <vt:lpstr>4_Office Theme</vt:lpstr>
      <vt:lpstr>PowerPoint Presentation</vt:lpstr>
      <vt:lpstr>Outline of Today’s Presentation</vt:lpstr>
      <vt:lpstr>Outline of Today’s Presentation</vt:lpstr>
      <vt:lpstr>PowerPoint Presentation</vt:lpstr>
      <vt:lpstr>Weather Zones</vt:lpstr>
      <vt:lpstr>Load Forecasting Models</vt:lpstr>
      <vt:lpstr>Load Forecasting Models – Data Input</vt:lpstr>
      <vt:lpstr>Load Forecasting Models – Data Input</vt:lpstr>
      <vt:lpstr>Load Forecasting Models – Data Input</vt:lpstr>
      <vt:lpstr>PowerPoint Presentation</vt:lpstr>
      <vt:lpstr>Load Forecasting Models – Data Input</vt:lpstr>
      <vt:lpstr>Forecasting Premises</vt:lpstr>
      <vt:lpstr>Forecasting Premises</vt:lpstr>
      <vt:lpstr>Forecasting Premises - Challenges</vt:lpstr>
      <vt:lpstr>Forecasting Premises - Challenges</vt:lpstr>
      <vt:lpstr>Forecasting Premises</vt:lpstr>
      <vt:lpstr>Load Forecasting Models – Data Input</vt:lpstr>
      <vt:lpstr>PowerPoint Presentation</vt:lpstr>
      <vt:lpstr>Normal Weather (P50) Forecast</vt:lpstr>
      <vt:lpstr>Normal Weather (P50) Forecast</vt:lpstr>
      <vt:lpstr>Normal Weather (P50) Forecast</vt:lpstr>
      <vt:lpstr>Normal Weather (P50) Forecast</vt:lpstr>
      <vt:lpstr>Normal Weather (P50) Forecast</vt:lpstr>
      <vt:lpstr>Weather Zone Coincident Peak with ERCOT</vt:lpstr>
      <vt:lpstr>PowerPoint Presentation</vt:lpstr>
      <vt:lpstr>Estimate of 4 CP Impacts</vt:lpstr>
      <vt:lpstr>Estimate of 4 CP Impacts</vt:lpstr>
      <vt:lpstr>Estimate of 4 CP Impacts</vt:lpstr>
      <vt:lpstr>Estimate of 4 CP Impacts</vt:lpstr>
      <vt:lpstr>Estimate of 4 CP Impacts</vt:lpstr>
      <vt:lpstr>Estimate of 4 CP Impacts</vt:lpstr>
      <vt:lpstr>Estimate of 4 CP Impacts</vt:lpstr>
      <vt:lpstr>Estimate of 4 CP Impacts</vt:lpstr>
      <vt:lpstr>Estimate of 4 CP Impacts – Calculation Details</vt:lpstr>
      <vt:lpstr>Estimate of 4 CP Impacts</vt:lpstr>
      <vt:lpstr>PowerPoint Presentation</vt:lpstr>
      <vt:lpstr>Load Forecasting Assumptions</vt:lpstr>
      <vt:lpstr>Load Forecasting Challenges</vt:lpstr>
      <vt:lpstr>PowerPoint Presentation</vt:lpstr>
      <vt:lpstr>Models</vt:lpstr>
      <vt:lpstr>PowerPoint Presentation</vt:lpstr>
      <vt:lpstr>ERCOT Summer Peak Demand</vt:lpstr>
      <vt:lpstr>ERCOT Summer Peak Forecast</vt:lpstr>
      <vt:lpstr>Forecast Adjustments</vt:lpstr>
      <vt:lpstr>ERCOT Summer Peak Forecast</vt:lpstr>
      <vt:lpstr>ERCOT Annual Energy Forecast</vt:lpstr>
      <vt:lpstr>ERCOT Annual Energy</vt:lpstr>
      <vt:lpstr>PowerPoint Presentation</vt:lpstr>
      <vt:lpstr>90th Percentile (P90) Forecast</vt:lpstr>
      <vt:lpstr>Coast</vt:lpstr>
      <vt:lpstr>East</vt:lpstr>
      <vt:lpstr>Far West</vt:lpstr>
      <vt:lpstr>North</vt:lpstr>
      <vt:lpstr>North Central</vt:lpstr>
      <vt:lpstr>South</vt:lpstr>
      <vt:lpstr>South Central</vt:lpstr>
      <vt:lpstr>West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Opheim, Calvin</cp:lastModifiedBy>
  <cp:revision>732</cp:revision>
  <cp:lastPrinted>2015-06-01T15:38:52Z</cp:lastPrinted>
  <dcterms:created xsi:type="dcterms:W3CDTF">2010-04-12T23:12:02Z</dcterms:created>
  <dcterms:modified xsi:type="dcterms:W3CDTF">2017-12-05T13:28:50Z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0x0101000837B2BCAFE87E41B1B28FC963254B10</vt:lpwstr>
  </property>
</Properties>
</file>