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0"/>
  </p:notesMasterIdLst>
  <p:handoutMasterIdLst>
    <p:handoutMasterId r:id="rId21"/>
  </p:handoutMasterIdLst>
  <p:sldIdLst>
    <p:sldId id="260" r:id="rId7"/>
    <p:sldId id="257" r:id="rId8"/>
    <p:sldId id="286" r:id="rId9"/>
    <p:sldId id="288" r:id="rId10"/>
    <p:sldId id="289" r:id="rId11"/>
    <p:sldId id="296" r:id="rId12"/>
    <p:sldId id="297" r:id="rId13"/>
    <p:sldId id="290" r:id="rId14"/>
    <p:sldId id="294" r:id="rId15"/>
    <p:sldId id="295" r:id="rId16"/>
    <p:sldId id="298" r:id="rId17"/>
    <p:sldId id="299" r:id="rId18"/>
    <p:sldId id="293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38" d="100"/>
          <a:sy n="138" d="100"/>
        </p:scale>
        <p:origin x="83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26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830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19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86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73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56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22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12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2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28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dirty="0" smtClean="0">
                <a:solidFill>
                  <a:schemeClr val="tx1"/>
                </a:solidFill>
              </a:rPr>
              <a:t>Generation </a:t>
            </a:r>
            <a:r>
              <a:rPr lang="en-US" sz="1800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dirty="0" smtClean="0">
                <a:solidFill>
                  <a:schemeClr val="tx1"/>
                </a:solidFill>
              </a:rPr>
              <a:t>Performance Report for </a:t>
            </a:r>
            <a:r>
              <a:rPr lang="en-US" sz="1800" dirty="0" smtClean="0">
                <a:solidFill>
                  <a:schemeClr val="tx1"/>
                </a:solidFill>
              </a:rPr>
              <a:t>October 2017 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&lt; 95% October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884551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69.57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89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&lt; 95% October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72593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52.78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37.50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45.45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7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&lt; 95% October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956016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71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9649" y="6645275"/>
            <a:ext cx="381000" cy="212725"/>
          </a:xfrm>
        </p:spPr>
        <p:txBody>
          <a:bodyPr/>
          <a:lstStyle/>
          <a:p>
            <a:r>
              <a:rPr lang="en-US" dirty="0" smtClean="0"/>
              <a:t>13</a:t>
            </a:r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&lt; 95% October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990258"/>
              </p:ext>
            </p:extLst>
          </p:nvPr>
        </p:nvGraphicFramePr>
        <p:xfrm>
          <a:off x="533400" y="973580"/>
          <a:ext cx="8153399" cy="302562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533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85% </a:t>
            </a:r>
            <a:r>
              <a:rPr lang="en-US" altLang="en-US" dirty="0" smtClean="0"/>
              <a:t>October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9688805"/>
              </p:ext>
            </p:extLst>
          </p:nvPr>
        </p:nvGraphicFramePr>
        <p:xfrm>
          <a:off x="533400" y="1066800"/>
          <a:ext cx="8153399" cy="254647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 </a:t>
            </a:r>
            <a:r>
              <a:rPr lang="en-US" altLang="en-US" dirty="0" smtClean="0"/>
              <a:t>October 2017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851415"/>
              </p:ext>
            </p:extLst>
          </p:nvPr>
        </p:nvGraphicFramePr>
        <p:xfrm>
          <a:off x="304800" y="1066800"/>
          <a:ext cx="8534400" cy="3154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77.70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57.86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84.81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96.52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71.43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89.00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2.82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2.44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23,932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8,912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8,137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137.54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168.15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478.65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≥ 95% </a:t>
            </a:r>
            <a:r>
              <a:rPr lang="en-US" altLang="en-US" dirty="0" smtClean="0"/>
              <a:t>October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7243955"/>
              </p:ext>
            </p:extLst>
          </p:nvPr>
        </p:nvGraphicFramePr>
        <p:xfrm>
          <a:off x="533400" y="83820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0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r>
              <a:rPr lang="en-US" dirty="0" smtClean="0"/>
              <a:t>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≥ 95% </a:t>
            </a:r>
            <a:r>
              <a:rPr lang="en-US" altLang="en-US" dirty="0" smtClean="0"/>
              <a:t>October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7584820"/>
              </p:ext>
            </p:extLst>
          </p:nvPr>
        </p:nvGraphicFramePr>
        <p:xfrm>
          <a:off x="533400" y="83820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3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r>
              <a:rPr lang="en-US" dirty="0"/>
              <a:t>6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≥ 95% </a:t>
            </a:r>
            <a:r>
              <a:rPr lang="en-US" altLang="en-US" dirty="0" smtClean="0"/>
              <a:t>October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346084"/>
              </p:ext>
            </p:extLst>
          </p:nvPr>
        </p:nvGraphicFramePr>
        <p:xfrm>
          <a:off x="533400" y="83820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59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r>
              <a:rPr lang="en-US" dirty="0" smtClean="0"/>
              <a:t>7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≥ 95% </a:t>
            </a:r>
            <a:r>
              <a:rPr lang="en-US" altLang="en-US" dirty="0" smtClean="0"/>
              <a:t>October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0333538"/>
              </p:ext>
            </p:extLst>
          </p:nvPr>
        </p:nvGraphicFramePr>
        <p:xfrm>
          <a:off x="533400" y="83820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93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≥ 95% </a:t>
            </a:r>
            <a:r>
              <a:rPr lang="en-US" altLang="en-US" dirty="0" smtClean="0"/>
              <a:t>October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153482"/>
              </p:ext>
            </p:extLst>
          </p:nvPr>
        </p:nvGraphicFramePr>
        <p:xfrm>
          <a:off x="533400" y="973580"/>
          <a:ext cx="8153399" cy="153708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1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&lt; 95% </a:t>
            </a:r>
            <a:r>
              <a:rPr lang="en-US" altLang="en-US" dirty="0" smtClean="0"/>
              <a:t>October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720797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73.08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72.31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84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c34af464-7aa1-4edd-9be4-83dffc1cb926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3243</TotalTime>
  <Words>1026</Words>
  <Application>Microsoft Office PowerPoint</Application>
  <PresentationFormat>On-screen Show (4:3)</PresentationFormat>
  <Paragraphs>680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October 2017 </vt:lpstr>
      <vt:lpstr>IRR Summary October 2017</vt:lpstr>
      <vt:lpstr>IRR GREDP ≥ 95% October 2017 </vt:lpstr>
      <vt:lpstr>IRR GREDP ≥ 95% October 2017 </vt:lpstr>
      <vt:lpstr>IRR GREDP ≥ 95% October 2017 </vt:lpstr>
      <vt:lpstr>IRR GREDP ≥ 95% October 2017 </vt:lpstr>
      <vt:lpstr>IRR GREDP ≥ 95% October 2017 </vt:lpstr>
      <vt:lpstr>IRR GREDP &lt; 95% October 2017 </vt:lpstr>
      <vt:lpstr>IRR GREDP &lt; 95% October 2017 </vt:lpstr>
      <vt:lpstr>IRR GREDP &lt; 95% October 2017 </vt:lpstr>
      <vt:lpstr>IRR GREDP &lt; 95% October 2017 </vt:lpstr>
      <vt:lpstr>IRR GREDP &lt; 95% October 2017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196</cp:revision>
  <cp:lastPrinted>2016-01-21T20:53:15Z</cp:lastPrinted>
  <dcterms:created xsi:type="dcterms:W3CDTF">2016-01-21T15:20:31Z</dcterms:created>
  <dcterms:modified xsi:type="dcterms:W3CDTF">2017-11-01T17:42:30Z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