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260" r:id="rId7"/>
    <p:sldId id="257" r:id="rId8"/>
    <p:sldId id="261" r:id="rId9"/>
    <p:sldId id="262" r:id="rId10"/>
    <p:sldId id="265" r:id="rId11"/>
    <p:sldId id="266" r:id="rId12"/>
    <p:sldId id="264"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45" autoAdjust="0"/>
    <p:restoredTop sz="94660"/>
  </p:normalViewPr>
  <p:slideViewPr>
    <p:cSldViewPr showGuides="1">
      <p:cViewPr varScale="1">
        <p:scale>
          <a:sx n="125" d="100"/>
          <a:sy n="125" d="100"/>
        </p:scale>
        <p:origin x="1476"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12/4/2017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12/4/2017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6423142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851791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82255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150180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711756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ERCOT Public</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ERCOT Public</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ERCOT Public</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1981200"/>
            <a:ext cx="5646034" cy="3108543"/>
          </a:xfrm>
          <a:prstGeom prst="rect">
            <a:avLst/>
          </a:prstGeom>
          <a:noFill/>
        </p:spPr>
        <p:txBody>
          <a:bodyPr wrap="square" rtlCol="0">
            <a:spAutoFit/>
          </a:bodyPr>
          <a:lstStyle/>
          <a:p>
            <a:r>
              <a:rPr lang="en-US" sz="2800" kern="0" dirty="0">
                <a:solidFill>
                  <a:srgbClr val="000000"/>
                </a:solidFill>
                <a:latin typeface="Arial Black"/>
                <a:ea typeface="+mj-ea"/>
                <a:cs typeface="+mj-cs"/>
              </a:rPr>
              <a:t>Digital Certificate </a:t>
            </a:r>
            <a:r>
              <a:rPr lang="en-US" sz="2800" kern="0" dirty="0" smtClean="0">
                <a:solidFill>
                  <a:srgbClr val="000000"/>
                </a:solidFill>
                <a:latin typeface="Arial Black"/>
                <a:ea typeface="+mj-ea"/>
                <a:cs typeface="+mj-cs"/>
              </a:rPr>
              <a:t>Download Process</a:t>
            </a:r>
          </a:p>
          <a:p>
            <a:endParaRPr lang="en-US" sz="2000" kern="0" dirty="0" smtClean="0">
              <a:solidFill>
                <a:srgbClr val="000000"/>
              </a:solidFill>
              <a:latin typeface="Arial Black" pitchFamily="34" charset="0"/>
            </a:endParaRPr>
          </a:p>
          <a:p>
            <a:pPr lvl="0" fontAlgn="base">
              <a:spcBef>
                <a:spcPct val="20000"/>
              </a:spcBef>
              <a:spcAft>
                <a:spcPct val="0"/>
              </a:spcAft>
            </a:pPr>
            <a:r>
              <a:rPr lang="en-US" sz="2000" kern="0" dirty="0" smtClean="0">
                <a:solidFill>
                  <a:srgbClr val="000000"/>
                </a:solidFill>
                <a:latin typeface="Arial Black" pitchFamily="34" charset="0"/>
              </a:rPr>
              <a:t>Leo Angele/Dave Pagliai</a:t>
            </a:r>
          </a:p>
          <a:p>
            <a:pPr lvl="0" fontAlgn="base">
              <a:spcBef>
                <a:spcPct val="20000"/>
              </a:spcBef>
              <a:spcAft>
                <a:spcPct val="0"/>
              </a:spcAft>
            </a:pPr>
            <a:r>
              <a:rPr lang="en-US" sz="2000" kern="0" dirty="0" smtClean="0">
                <a:solidFill>
                  <a:srgbClr val="000000"/>
                </a:solidFill>
                <a:latin typeface="Arial Black" pitchFamily="34" charset="0"/>
              </a:rPr>
              <a:t>IT </a:t>
            </a:r>
            <a:r>
              <a:rPr lang="en-US" sz="2000" kern="0" dirty="0">
                <a:solidFill>
                  <a:srgbClr val="000000"/>
                </a:solidFill>
                <a:latin typeface="Arial Black" pitchFamily="34" charset="0"/>
              </a:rPr>
              <a:t>Support Services</a:t>
            </a:r>
          </a:p>
          <a:p>
            <a:endParaRPr lang="en-US" dirty="0" smtClean="0"/>
          </a:p>
          <a:p>
            <a:endParaRPr lang="en-US" dirty="0"/>
          </a:p>
          <a:p>
            <a:pPr lvl="0" defTabSz="457200"/>
            <a:r>
              <a:rPr lang="en-US" b="1" dirty="0">
                <a:solidFill>
                  <a:srgbClr val="000000"/>
                </a:solidFill>
              </a:rPr>
              <a:t>ERCOT </a:t>
            </a:r>
            <a:r>
              <a:rPr lang="en-US" b="1" dirty="0" smtClean="0">
                <a:solidFill>
                  <a:srgbClr val="000000"/>
                </a:solidFill>
              </a:rPr>
              <a:t>Public</a:t>
            </a:r>
          </a:p>
          <a:p>
            <a:pPr lvl="0" defTabSz="457200"/>
            <a:r>
              <a:rPr lang="en-US" b="1" dirty="0" smtClean="0">
                <a:solidFill>
                  <a:srgbClr val="000000"/>
                </a:solidFill>
              </a:rPr>
              <a:t>November 2017</a:t>
            </a:r>
            <a:endParaRPr lang="en-US" b="1" dirty="0">
              <a:solidFill>
                <a:srgbClr val="000000"/>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a:t>Digital Certificate </a:t>
            </a:r>
            <a:r>
              <a:rPr lang="en-US" sz="2400" dirty="0" smtClean="0"/>
              <a:t>Download Process - Background</a:t>
            </a:r>
            <a:endParaRPr lang="en-US" sz="2400" b="1" dirty="0">
              <a:solidFill>
                <a:schemeClr val="accent1"/>
              </a:solidFill>
            </a:endParaRPr>
          </a:p>
        </p:txBody>
      </p:sp>
      <p:sp>
        <p:nvSpPr>
          <p:cNvPr id="3" name="Content Placeholder 2"/>
          <p:cNvSpPr>
            <a:spLocks noGrp="1"/>
          </p:cNvSpPr>
          <p:nvPr>
            <p:ph idx="1"/>
          </p:nvPr>
        </p:nvSpPr>
        <p:spPr>
          <a:xfrm>
            <a:off x="304800" y="914400"/>
            <a:ext cx="8534400" cy="5410200"/>
          </a:xfrm>
        </p:spPr>
        <p:txBody>
          <a:bodyPr/>
          <a:lstStyle/>
          <a:p>
            <a:pPr marL="0" lvl="0" indent="0" eaLnBrk="0" fontAlgn="base" hangingPunct="0">
              <a:spcBef>
                <a:spcPts val="400"/>
              </a:spcBef>
              <a:buNone/>
              <a:defRPr/>
            </a:pPr>
            <a:endParaRPr lang="en-US" sz="1600" b="1" kern="0" dirty="0" smtClean="0">
              <a:solidFill>
                <a:srgbClr val="000000"/>
              </a:solidFill>
            </a:endParaRPr>
          </a:p>
          <a:p>
            <a:pPr marL="0" lvl="0" indent="0" eaLnBrk="0" fontAlgn="base" hangingPunct="0">
              <a:spcBef>
                <a:spcPts val="400"/>
              </a:spcBef>
              <a:buNone/>
              <a:defRPr/>
            </a:pPr>
            <a:r>
              <a:rPr lang="en-US" sz="1600" b="1" kern="0" dirty="0" smtClean="0">
                <a:solidFill>
                  <a:srgbClr val="000000"/>
                </a:solidFill>
              </a:rPr>
              <a:t>January 2017 – Market Requested that ERCOT initiate a process review for the Market Participant Identity Management (MPIM) system</a:t>
            </a:r>
          </a:p>
          <a:p>
            <a:pPr marL="0" lvl="0" indent="0" eaLnBrk="0" fontAlgn="base" hangingPunct="0">
              <a:spcBef>
                <a:spcPts val="400"/>
              </a:spcBef>
              <a:buNone/>
              <a:defRPr/>
            </a:pPr>
            <a:endParaRPr lang="en-US" sz="1600" b="1" kern="0" dirty="0" smtClean="0">
              <a:solidFill>
                <a:srgbClr val="000000"/>
              </a:solidFill>
            </a:endParaRPr>
          </a:p>
          <a:p>
            <a:pPr marL="0" lvl="0" indent="0" eaLnBrk="0" fontAlgn="base" hangingPunct="0">
              <a:spcBef>
                <a:spcPts val="400"/>
              </a:spcBef>
              <a:buNone/>
              <a:defRPr/>
            </a:pPr>
            <a:r>
              <a:rPr lang="en-US" sz="1600" b="1" kern="0" dirty="0" smtClean="0">
                <a:solidFill>
                  <a:srgbClr val="000000"/>
                </a:solidFill>
              </a:rPr>
              <a:t>March 2017 – ERCOT presented results from the process review</a:t>
            </a:r>
          </a:p>
          <a:p>
            <a:pPr lvl="1" eaLnBrk="0" fontAlgn="base" hangingPunct="0">
              <a:spcAft>
                <a:spcPct val="0"/>
              </a:spcAft>
              <a:buFont typeface="Wingdings" panose="05000000000000000000" pitchFamily="2" charset="2"/>
              <a:buChar char="§"/>
              <a:defRPr/>
            </a:pPr>
            <a:r>
              <a:rPr lang="en-US" sz="1600" dirty="0" smtClean="0"/>
              <a:t>Streamlining processes</a:t>
            </a:r>
            <a:endParaRPr lang="en-US" sz="1600" dirty="0"/>
          </a:p>
          <a:p>
            <a:pPr lvl="1" eaLnBrk="0" fontAlgn="base" hangingPunct="0">
              <a:spcAft>
                <a:spcPct val="0"/>
              </a:spcAft>
              <a:buFont typeface="Wingdings" panose="05000000000000000000" pitchFamily="2" charset="2"/>
              <a:buChar char="§"/>
            </a:pPr>
            <a:r>
              <a:rPr lang="en-US" sz="1600" dirty="0" smtClean="0"/>
              <a:t>Upcoming changes to the </a:t>
            </a:r>
            <a:r>
              <a:rPr lang="en-US" sz="1600" dirty="0"/>
              <a:t>Digital Certificate Download </a:t>
            </a:r>
            <a:r>
              <a:rPr lang="en-US" sz="1600" dirty="0" smtClean="0"/>
              <a:t>Process</a:t>
            </a:r>
          </a:p>
          <a:p>
            <a:pPr lvl="1" eaLnBrk="0" fontAlgn="base" hangingPunct="0">
              <a:spcAft>
                <a:spcPct val="0"/>
              </a:spcAft>
              <a:buFont typeface="Wingdings" panose="05000000000000000000" pitchFamily="2" charset="2"/>
              <a:buChar char="§"/>
            </a:pPr>
            <a:endParaRPr 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a:t>Digital Certificate </a:t>
            </a:r>
            <a:r>
              <a:rPr lang="en-US" sz="2400" dirty="0" smtClean="0"/>
              <a:t>Download Process - Changes</a:t>
            </a:r>
            <a:endParaRPr lang="en-US" sz="2400" b="1" dirty="0">
              <a:solidFill>
                <a:schemeClr val="accent1"/>
              </a:solidFill>
            </a:endParaRPr>
          </a:p>
        </p:txBody>
      </p:sp>
      <p:sp>
        <p:nvSpPr>
          <p:cNvPr id="3" name="Content Placeholder 2"/>
          <p:cNvSpPr>
            <a:spLocks noGrp="1"/>
          </p:cNvSpPr>
          <p:nvPr>
            <p:ph idx="1"/>
          </p:nvPr>
        </p:nvSpPr>
        <p:spPr>
          <a:xfrm>
            <a:off x="304800" y="914400"/>
            <a:ext cx="8534400" cy="5410200"/>
          </a:xfrm>
        </p:spPr>
        <p:txBody>
          <a:bodyPr/>
          <a:lstStyle/>
          <a:p>
            <a:pPr marL="0" lvl="0" indent="0" eaLnBrk="0" fontAlgn="base" hangingPunct="0">
              <a:spcBef>
                <a:spcPts val="400"/>
              </a:spcBef>
              <a:buNone/>
              <a:defRPr/>
            </a:pPr>
            <a:endParaRPr lang="en-US" sz="1600" dirty="0"/>
          </a:p>
          <a:p>
            <a:pPr marL="0" lvl="0" indent="0" eaLnBrk="0" fontAlgn="base" hangingPunct="0">
              <a:spcAft>
                <a:spcPct val="0"/>
              </a:spcAft>
              <a:buNone/>
            </a:pPr>
            <a:r>
              <a:rPr lang="en-US" sz="1600" b="1" kern="0" dirty="0" smtClean="0">
                <a:solidFill>
                  <a:srgbClr val="000000"/>
                </a:solidFill>
              </a:rPr>
              <a:t>Changes to The Digital Certificate Download Process</a:t>
            </a:r>
            <a:endParaRPr lang="en-US" sz="1600" b="1" kern="0" dirty="0">
              <a:solidFill>
                <a:srgbClr val="000000"/>
              </a:solidFill>
            </a:endParaRPr>
          </a:p>
          <a:p>
            <a:pPr lvl="1" eaLnBrk="0" fontAlgn="base" hangingPunct="0">
              <a:spcAft>
                <a:spcPct val="0"/>
              </a:spcAft>
              <a:buFont typeface="Wingdings" panose="05000000000000000000" pitchFamily="2" charset="2"/>
              <a:buChar char="§"/>
            </a:pPr>
            <a:r>
              <a:rPr lang="en-US" sz="1600" dirty="0" smtClean="0"/>
              <a:t>Microsoft </a:t>
            </a:r>
            <a:r>
              <a:rPr lang="en-US" sz="1600" dirty="0"/>
              <a:t>has phased out Active-X </a:t>
            </a:r>
            <a:r>
              <a:rPr lang="en-US" sz="1600" dirty="0" smtClean="0"/>
              <a:t>with the release of Microsoft Edge</a:t>
            </a:r>
          </a:p>
          <a:p>
            <a:pPr lvl="1" eaLnBrk="0" fontAlgn="base" hangingPunct="0">
              <a:spcAft>
                <a:spcPct val="0"/>
              </a:spcAft>
              <a:buFont typeface="Wingdings" panose="05000000000000000000" pitchFamily="2" charset="2"/>
              <a:buChar char="§"/>
            </a:pPr>
            <a:r>
              <a:rPr lang="en-US" sz="1600" dirty="0" smtClean="0"/>
              <a:t>To meet future requirements, ERCOT will shift away </a:t>
            </a:r>
            <a:r>
              <a:rPr lang="en-US" sz="1600" dirty="0"/>
              <a:t>from Active-X for all Digital Certificate </a:t>
            </a:r>
            <a:r>
              <a:rPr lang="en-US" sz="1600" dirty="0" smtClean="0"/>
              <a:t>downloads</a:t>
            </a:r>
            <a:endParaRPr lang="en-US" sz="1600" kern="0" dirty="0" smtClean="0">
              <a:solidFill>
                <a:srgbClr val="000000"/>
              </a:solidFill>
            </a:endParaRPr>
          </a:p>
          <a:p>
            <a:pPr lvl="1" eaLnBrk="0" fontAlgn="base" hangingPunct="0">
              <a:spcAft>
                <a:spcPct val="0"/>
              </a:spcAft>
              <a:buFont typeface="Wingdings" panose="05000000000000000000" pitchFamily="2" charset="2"/>
              <a:buChar char="§"/>
            </a:pPr>
            <a:r>
              <a:rPr lang="en-US" sz="1600" kern="0" dirty="0" smtClean="0">
                <a:solidFill>
                  <a:srgbClr val="000000"/>
                </a:solidFill>
              </a:rPr>
              <a:t>Digital Certificates will be downloaded as a file, instead of being installed directly into the browser</a:t>
            </a:r>
          </a:p>
          <a:p>
            <a:pPr lvl="1" eaLnBrk="0" fontAlgn="base" hangingPunct="0">
              <a:spcAft>
                <a:spcPct val="0"/>
              </a:spcAft>
              <a:buFont typeface="Wingdings" panose="05000000000000000000" pitchFamily="2" charset="2"/>
              <a:buChar char="§"/>
            </a:pPr>
            <a:r>
              <a:rPr lang="en-US" sz="1600" kern="0" dirty="0" smtClean="0">
                <a:solidFill>
                  <a:srgbClr val="000000"/>
                </a:solidFill>
              </a:rPr>
              <a:t>Users </a:t>
            </a:r>
            <a:r>
              <a:rPr lang="en-US" sz="1600" kern="0" dirty="0">
                <a:solidFill>
                  <a:srgbClr val="000000"/>
                </a:solidFill>
              </a:rPr>
              <a:t>will be required to secure the file when </a:t>
            </a:r>
            <a:r>
              <a:rPr lang="en-US" sz="1600" kern="0" dirty="0" smtClean="0">
                <a:solidFill>
                  <a:srgbClr val="000000"/>
                </a:solidFill>
              </a:rPr>
              <a:t>downloaded. A password will be set during </a:t>
            </a:r>
            <a:r>
              <a:rPr lang="en-US" sz="1600" kern="0" dirty="0">
                <a:solidFill>
                  <a:srgbClr val="000000"/>
                </a:solidFill>
              </a:rPr>
              <a:t>the download process.</a:t>
            </a:r>
          </a:p>
          <a:p>
            <a:pPr lvl="1" eaLnBrk="0" fontAlgn="base" hangingPunct="0">
              <a:spcAft>
                <a:spcPct val="0"/>
              </a:spcAft>
              <a:buFont typeface="Wingdings" panose="05000000000000000000" pitchFamily="2" charset="2"/>
              <a:buChar char="§"/>
            </a:pPr>
            <a:r>
              <a:rPr lang="en-US" sz="1600" kern="0" dirty="0" smtClean="0">
                <a:solidFill>
                  <a:srgbClr val="000000"/>
                </a:solidFill>
              </a:rPr>
              <a:t>This </a:t>
            </a:r>
            <a:r>
              <a:rPr lang="en-US" sz="1600" kern="0" dirty="0">
                <a:solidFill>
                  <a:srgbClr val="000000"/>
                </a:solidFill>
              </a:rPr>
              <a:t>new process will be the same for new </a:t>
            </a:r>
            <a:r>
              <a:rPr lang="en-US" sz="1600" kern="0" dirty="0" smtClean="0">
                <a:solidFill>
                  <a:srgbClr val="000000"/>
                </a:solidFill>
              </a:rPr>
              <a:t>Digital Certificates </a:t>
            </a:r>
            <a:r>
              <a:rPr lang="en-US" sz="1600" kern="0" dirty="0">
                <a:solidFill>
                  <a:srgbClr val="000000"/>
                </a:solidFill>
              </a:rPr>
              <a:t>as well as </a:t>
            </a:r>
            <a:r>
              <a:rPr lang="en-US" sz="1600" kern="0" dirty="0" smtClean="0">
                <a:solidFill>
                  <a:srgbClr val="000000"/>
                </a:solidFill>
              </a:rPr>
              <a:t>Digital Certificate renewals</a:t>
            </a:r>
            <a:endParaRPr lang="en-US" sz="1600" kern="0" dirty="0">
              <a:solidFill>
                <a:srgbClr val="000000"/>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Tree>
    <p:extLst>
      <p:ext uri="{BB962C8B-B14F-4D97-AF65-F5344CB8AC3E}">
        <p14:creationId xmlns:p14="http://schemas.microsoft.com/office/powerpoint/2010/main" val="2558111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a:t>Digital Certificate </a:t>
            </a:r>
            <a:r>
              <a:rPr lang="en-US" sz="2400" dirty="0" smtClean="0"/>
              <a:t>Download Process - Timeline</a:t>
            </a:r>
            <a:endParaRPr lang="en-US" sz="2400" b="1" dirty="0">
              <a:solidFill>
                <a:schemeClr val="accent1"/>
              </a:solidFill>
            </a:endParaRPr>
          </a:p>
        </p:txBody>
      </p:sp>
      <p:sp>
        <p:nvSpPr>
          <p:cNvPr id="3" name="Content Placeholder 2"/>
          <p:cNvSpPr>
            <a:spLocks noGrp="1"/>
          </p:cNvSpPr>
          <p:nvPr>
            <p:ph idx="1"/>
          </p:nvPr>
        </p:nvSpPr>
        <p:spPr>
          <a:xfrm>
            <a:off x="304800" y="914400"/>
            <a:ext cx="8534400" cy="5410200"/>
          </a:xfrm>
        </p:spPr>
        <p:txBody>
          <a:bodyPr/>
          <a:lstStyle/>
          <a:p>
            <a:pPr marL="0" lvl="0" indent="0" eaLnBrk="0" fontAlgn="base" hangingPunct="0">
              <a:spcBef>
                <a:spcPts val="400"/>
              </a:spcBef>
              <a:buNone/>
              <a:defRPr/>
            </a:pPr>
            <a:endParaRPr lang="en-US" sz="1600" dirty="0"/>
          </a:p>
          <a:p>
            <a:pPr lvl="1" eaLnBrk="0" fontAlgn="base" hangingPunct="0">
              <a:spcAft>
                <a:spcPct val="0"/>
              </a:spcAft>
              <a:buFont typeface="Wingdings" panose="05000000000000000000" pitchFamily="2" charset="2"/>
              <a:buChar char="§"/>
            </a:pPr>
            <a:r>
              <a:rPr lang="en-US" sz="1600" dirty="0" smtClean="0"/>
              <a:t>Communicate ERCOT’s plan to TAC for Market awareness (07/27/17)</a:t>
            </a:r>
          </a:p>
          <a:p>
            <a:pPr lvl="1" eaLnBrk="0" fontAlgn="base" hangingPunct="0">
              <a:spcAft>
                <a:spcPct val="0"/>
              </a:spcAft>
              <a:buFont typeface="Wingdings" panose="05000000000000000000" pitchFamily="2" charset="2"/>
              <a:buChar char="§"/>
            </a:pPr>
            <a:r>
              <a:rPr lang="en-US" sz="1600" dirty="0" smtClean="0"/>
              <a:t>Communicate at subcommittee level (October, November RMS, COPS, ROS)</a:t>
            </a:r>
          </a:p>
          <a:p>
            <a:pPr lvl="1" eaLnBrk="0" fontAlgn="base" hangingPunct="0">
              <a:spcAft>
                <a:spcPct val="0"/>
              </a:spcAft>
              <a:buFont typeface="Wingdings" panose="05000000000000000000" pitchFamily="2" charset="2"/>
              <a:buChar char="§"/>
            </a:pPr>
            <a:r>
              <a:rPr lang="en-US" sz="1600" dirty="0" smtClean="0"/>
              <a:t>Host Market conference calls to communicate the impact of changes and answer questions (November and January)</a:t>
            </a:r>
          </a:p>
          <a:p>
            <a:pPr lvl="2" eaLnBrk="0" fontAlgn="base" hangingPunct="0">
              <a:spcAft>
                <a:spcPct val="0"/>
              </a:spcAft>
            </a:pPr>
            <a:r>
              <a:rPr lang="en-US" sz="1200" dirty="0"/>
              <a:t>F</a:t>
            </a:r>
            <a:r>
              <a:rPr lang="en-US" sz="1200" dirty="0" smtClean="0"/>
              <a:t>irst conference call </a:t>
            </a:r>
            <a:r>
              <a:rPr lang="en-US" sz="1200" dirty="0"/>
              <a:t>Wednesday 11/15/17 1:00 – 2:00 PM</a:t>
            </a:r>
            <a:endParaRPr lang="en-US" sz="1200" dirty="0" smtClean="0"/>
          </a:p>
          <a:p>
            <a:pPr lvl="2" eaLnBrk="0" fontAlgn="base" hangingPunct="0">
              <a:spcAft>
                <a:spcPct val="0"/>
              </a:spcAft>
            </a:pPr>
            <a:r>
              <a:rPr lang="en-US" sz="1200" dirty="0" smtClean="0"/>
              <a:t>Proposed </a:t>
            </a:r>
            <a:r>
              <a:rPr lang="en-US" sz="1200" dirty="0" smtClean="0"/>
              <a:t>date: </a:t>
            </a:r>
            <a:r>
              <a:rPr lang="en-US" sz="1200" dirty="0" smtClean="0"/>
              <a:t>Wednesday 01/17/18 1:00 – 2:00 PM</a:t>
            </a:r>
          </a:p>
          <a:p>
            <a:pPr lvl="1" eaLnBrk="0" fontAlgn="base" hangingPunct="0">
              <a:spcAft>
                <a:spcPct val="0"/>
              </a:spcAft>
              <a:buFont typeface="Wingdings" panose="05000000000000000000" pitchFamily="2" charset="2"/>
              <a:buChar char="§"/>
            </a:pPr>
            <a:r>
              <a:rPr lang="en-US" sz="1600" dirty="0" smtClean="0"/>
              <a:t>Change currently scheduled to occur in the Market Operations Test Environment </a:t>
            </a:r>
            <a:r>
              <a:rPr lang="en-US" sz="1600" dirty="0"/>
              <a:t>(MOTE) </a:t>
            </a:r>
            <a:r>
              <a:rPr lang="en-US" sz="1600" dirty="0" smtClean="0"/>
              <a:t>after ERCOT’s </a:t>
            </a:r>
            <a:r>
              <a:rPr lang="en-US" sz="1600" dirty="0" smtClean="0"/>
              <a:t>R6 </a:t>
            </a:r>
            <a:r>
              <a:rPr lang="en-US" sz="1600" smtClean="0"/>
              <a:t>Release </a:t>
            </a:r>
            <a:endParaRPr lang="en-US" sz="1600" smtClean="0"/>
          </a:p>
          <a:p>
            <a:pPr lvl="1" eaLnBrk="0" fontAlgn="base" hangingPunct="0">
              <a:spcAft>
                <a:spcPct val="0"/>
              </a:spcAft>
              <a:buFont typeface="Wingdings" panose="05000000000000000000" pitchFamily="2" charset="2"/>
              <a:buChar char="§"/>
            </a:pPr>
            <a:r>
              <a:rPr lang="en-US" sz="1600" smtClean="0"/>
              <a:t>Production </a:t>
            </a:r>
            <a:r>
              <a:rPr lang="en-US" sz="1600" dirty="0" smtClean="0"/>
              <a:t>change currently scheduled for ERCOT’s 2018 R1 Release (02/06/18 – 02/08/18)</a:t>
            </a:r>
          </a:p>
          <a:p>
            <a:pPr lvl="1" eaLnBrk="0" fontAlgn="base" hangingPunct="0">
              <a:spcAft>
                <a:spcPct val="0"/>
              </a:spcAft>
              <a:buFont typeface="Wingdings" panose="05000000000000000000" pitchFamily="2" charset="2"/>
              <a:buChar char="§"/>
            </a:pPr>
            <a:endParaRPr lang="en-US" sz="16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a:p>
        </p:txBody>
      </p:sp>
    </p:spTree>
    <p:extLst>
      <p:ext uri="{BB962C8B-B14F-4D97-AF65-F5344CB8AC3E}">
        <p14:creationId xmlns:p14="http://schemas.microsoft.com/office/powerpoint/2010/main" val="27255996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a:t>Digital Certificate </a:t>
            </a:r>
            <a:r>
              <a:rPr lang="en-US" sz="2400" dirty="0" smtClean="0"/>
              <a:t>Download Process - Questions</a:t>
            </a:r>
            <a:endParaRPr lang="en-US" sz="2400" b="1" dirty="0">
              <a:solidFill>
                <a:schemeClr val="accent1"/>
              </a:solidFill>
            </a:endParaRPr>
          </a:p>
        </p:txBody>
      </p:sp>
      <p:sp>
        <p:nvSpPr>
          <p:cNvPr id="3" name="Content Placeholder 2"/>
          <p:cNvSpPr>
            <a:spLocks noGrp="1"/>
          </p:cNvSpPr>
          <p:nvPr>
            <p:ph idx="1"/>
          </p:nvPr>
        </p:nvSpPr>
        <p:spPr>
          <a:xfrm>
            <a:off x="304800" y="914400"/>
            <a:ext cx="8534400" cy="5410200"/>
          </a:xfrm>
        </p:spPr>
        <p:txBody>
          <a:bodyPr/>
          <a:lstStyle/>
          <a:p>
            <a:pPr marL="0" lvl="0" indent="0" eaLnBrk="0" fontAlgn="base" hangingPunct="0">
              <a:spcBef>
                <a:spcPts val="400"/>
              </a:spcBef>
              <a:buNone/>
              <a:defRPr/>
            </a:pPr>
            <a:endParaRPr lang="en-US" sz="1600" dirty="0"/>
          </a:p>
          <a:p>
            <a:pPr lvl="1" eaLnBrk="0" fontAlgn="base" hangingPunct="0">
              <a:spcAft>
                <a:spcPct val="0"/>
              </a:spcAft>
              <a:buFont typeface="Wingdings" panose="05000000000000000000" pitchFamily="2" charset="2"/>
              <a:buChar char="§"/>
            </a:pPr>
            <a:r>
              <a:rPr lang="en-US" sz="1600" dirty="0" smtClean="0"/>
              <a:t>Digital Certificate (DC) download and archiving</a:t>
            </a:r>
          </a:p>
          <a:p>
            <a:pPr lvl="2" eaLnBrk="0" fontAlgn="base" hangingPunct="0">
              <a:spcAft>
                <a:spcPct val="0"/>
              </a:spcAft>
            </a:pPr>
            <a:r>
              <a:rPr lang="en-US" sz="1200" dirty="0" smtClean="0"/>
              <a:t>ERCOT will  provide detailed instructions on the new download process and how to install the DC into a browser</a:t>
            </a:r>
          </a:p>
          <a:p>
            <a:pPr lvl="2" eaLnBrk="0" fontAlgn="base" hangingPunct="0">
              <a:spcAft>
                <a:spcPct val="0"/>
              </a:spcAft>
            </a:pPr>
            <a:r>
              <a:rPr lang="en-US" sz="1200" dirty="0" smtClean="0"/>
              <a:t>Market Participants will be responsible for managing and archiving their DCs.  Some USAs manage this process, currently.</a:t>
            </a:r>
            <a:endParaRPr lang="en-US" sz="1200" dirty="0"/>
          </a:p>
          <a:p>
            <a:pPr lvl="1" eaLnBrk="0" fontAlgn="base" hangingPunct="0">
              <a:spcAft>
                <a:spcPct val="0"/>
              </a:spcAft>
              <a:buFont typeface="Wingdings" panose="05000000000000000000" pitchFamily="2" charset="2"/>
              <a:buChar char="§"/>
            </a:pPr>
            <a:r>
              <a:rPr lang="en-US" sz="1600" dirty="0" smtClean="0"/>
              <a:t>After the upcoming change (removal of Active-X, change to DC download process), will MPIM remain compatible with IE 8 and IE 11?</a:t>
            </a:r>
          </a:p>
          <a:p>
            <a:pPr lvl="2" eaLnBrk="0" fontAlgn="base" hangingPunct="0">
              <a:spcAft>
                <a:spcPct val="0"/>
              </a:spcAft>
            </a:pPr>
            <a:r>
              <a:rPr lang="en-US" sz="1200" dirty="0" smtClean="0"/>
              <a:t>The compatibility of the MPIM application is not changing, only the user experience when downloading a DC.  So yes, MPIM will remain compatible with IE 8 and IE 11.</a:t>
            </a:r>
            <a:endParaRPr lang="en-US" sz="1200" dirty="0"/>
          </a:p>
          <a:p>
            <a:pPr lvl="1" eaLnBrk="0" fontAlgn="base" hangingPunct="0">
              <a:spcAft>
                <a:spcPct val="0"/>
              </a:spcAft>
              <a:buFont typeface="Wingdings" panose="05000000000000000000" pitchFamily="2" charset="2"/>
              <a:buChar char="§"/>
            </a:pPr>
            <a:r>
              <a:rPr lang="en-US" sz="1600" dirty="0" smtClean="0"/>
              <a:t>Will APIs be affected?</a:t>
            </a:r>
          </a:p>
          <a:p>
            <a:pPr lvl="2" eaLnBrk="0" fontAlgn="base" hangingPunct="0">
              <a:spcAft>
                <a:spcPct val="0"/>
              </a:spcAft>
            </a:pPr>
            <a:r>
              <a:rPr lang="en-US" sz="1200" dirty="0" smtClean="0"/>
              <a:t>No.  The DC itself is not changing, only the process to download it.  Once the DC is downloaded by a MP, the process to integrate it with the API will remain the same.</a:t>
            </a:r>
          </a:p>
          <a:p>
            <a:pPr lvl="1" eaLnBrk="0" fontAlgn="base" hangingPunct="0">
              <a:spcAft>
                <a:spcPct val="0"/>
              </a:spcAft>
              <a:buFont typeface="Wingdings" panose="05000000000000000000" pitchFamily="2" charset="2"/>
              <a:buChar char="§"/>
            </a:pPr>
            <a:r>
              <a:rPr lang="en-US" sz="1600" dirty="0" smtClean="0"/>
              <a:t>Will </a:t>
            </a:r>
            <a:r>
              <a:rPr lang="en-US" sz="1600" dirty="0" err="1" smtClean="0"/>
              <a:t>MarkeTrak</a:t>
            </a:r>
            <a:r>
              <a:rPr lang="en-US" sz="1600" dirty="0" smtClean="0"/>
              <a:t> (and other ERCOT applications) be compatible with Microsoft’s Edge browser?</a:t>
            </a:r>
            <a:endParaRPr lang="en-US" sz="1600" dirty="0"/>
          </a:p>
          <a:p>
            <a:pPr lvl="2" eaLnBrk="0" fontAlgn="base" hangingPunct="0">
              <a:spcAft>
                <a:spcPct val="0"/>
              </a:spcAft>
            </a:pPr>
            <a:r>
              <a:rPr lang="en-US" sz="1200" dirty="0" smtClean="0"/>
              <a:t>This is unrelated to the DC download process</a:t>
            </a:r>
          </a:p>
          <a:p>
            <a:pPr lvl="2" eaLnBrk="0" fontAlgn="base" hangingPunct="0">
              <a:spcAft>
                <a:spcPct val="0"/>
              </a:spcAft>
            </a:pPr>
            <a:r>
              <a:rPr lang="en-US" sz="1200" dirty="0" smtClean="0"/>
              <a:t>ERCOT only supports IE 8 and IE 11 at this time</a:t>
            </a:r>
          </a:p>
          <a:p>
            <a:pPr lvl="1" eaLnBrk="0" fontAlgn="base" hangingPunct="0">
              <a:spcAft>
                <a:spcPct val="0"/>
              </a:spcAft>
              <a:buFont typeface="Wingdings" panose="05000000000000000000" pitchFamily="2" charset="2"/>
              <a:buChar char="§"/>
            </a:pPr>
            <a:endParaRPr lang="en-US" sz="16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Tree>
    <p:extLst>
      <p:ext uri="{BB962C8B-B14F-4D97-AF65-F5344CB8AC3E}">
        <p14:creationId xmlns:p14="http://schemas.microsoft.com/office/powerpoint/2010/main" val="3535736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823118"/>
          </a:xfrm>
        </p:spPr>
        <p:txBody>
          <a:bodyPr/>
          <a:lstStyle/>
          <a:p>
            <a:r>
              <a:rPr lang="en-US" sz="2400" dirty="0"/>
              <a:t>Digital Certificate </a:t>
            </a:r>
            <a:r>
              <a:rPr lang="en-US" sz="2400" dirty="0" smtClean="0"/>
              <a:t>Download Process </a:t>
            </a:r>
            <a:r>
              <a:rPr lang="en-US" sz="2400" dirty="0" smtClean="0"/>
              <a:t>– Presentation Questions</a:t>
            </a:r>
            <a:endParaRPr lang="en-US" sz="2400" b="1" dirty="0">
              <a:solidFill>
                <a:schemeClr val="accent1"/>
              </a:solidFill>
            </a:endParaRPr>
          </a:p>
        </p:txBody>
      </p:sp>
      <p:sp>
        <p:nvSpPr>
          <p:cNvPr id="3" name="Content Placeholder 2"/>
          <p:cNvSpPr>
            <a:spLocks noGrp="1"/>
          </p:cNvSpPr>
          <p:nvPr>
            <p:ph idx="1"/>
          </p:nvPr>
        </p:nvSpPr>
        <p:spPr>
          <a:xfrm>
            <a:off x="304800" y="1066800"/>
            <a:ext cx="8534400" cy="5257800"/>
          </a:xfrm>
        </p:spPr>
        <p:txBody>
          <a:bodyPr/>
          <a:lstStyle/>
          <a:p>
            <a:pPr marL="0" lvl="0" indent="0" eaLnBrk="0" fontAlgn="base" hangingPunct="0">
              <a:spcBef>
                <a:spcPts val="400"/>
              </a:spcBef>
              <a:buNone/>
              <a:defRPr/>
            </a:pPr>
            <a:endParaRPr lang="en-US" sz="1600" dirty="0"/>
          </a:p>
          <a:p>
            <a:pPr lvl="1" eaLnBrk="0" fontAlgn="base" hangingPunct="0">
              <a:spcAft>
                <a:spcPct val="0"/>
              </a:spcAft>
              <a:buFont typeface="Wingdings" panose="05000000000000000000" pitchFamily="2" charset="2"/>
              <a:buChar char="§"/>
            </a:pPr>
            <a:r>
              <a:rPr lang="en-US" sz="1600" dirty="0" smtClean="0"/>
              <a:t>When securing the Digital Certificate, do you have to use the password generator or can you supply your own?</a:t>
            </a:r>
            <a:endParaRPr lang="en-US" sz="1600" dirty="0" smtClean="0"/>
          </a:p>
          <a:p>
            <a:pPr lvl="2" eaLnBrk="0" fontAlgn="base" hangingPunct="0">
              <a:spcAft>
                <a:spcPct val="0"/>
              </a:spcAft>
            </a:pPr>
            <a:r>
              <a:rPr lang="en-US" sz="1200" dirty="0" smtClean="0"/>
              <a:t>Users must use the password generator as the field is not editable.</a:t>
            </a:r>
            <a:endParaRPr lang="en-US" sz="1200" dirty="0" smtClean="0"/>
          </a:p>
          <a:p>
            <a:pPr lvl="2" eaLnBrk="0" fontAlgn="base" hangingPunct="0">
              <a:spcAft>
                <a:spcPct val="0"/>
              </a:spcAft>
            </a:pPr>
            <a:r>
              <a:rPr lang="en-US" sz="1200" dirty="0"/>
              <a:t>ERCOT has implemented the password generator to ensure that a complex password is used when downloading the certificate</a:t>
            </a:r>
            <a:r>
              <a:rPr lang="en-US" sz="1200" dirty="0" smtClean="0"/>
              <a:t>.</a:t>
            </a:r>
            <a:endParaRPr lang="en-US" sz="1200" dirty="0" smtClean="0"/>
          </a:p>
          <a:p>
            <a:pPr lvl="1" eaLnBrk="0" fontAlgn="base" hangingPunct="0">
              <a:spcAft>
                <a:spcPct val="0"/>
              </a:spcAft>
              <a:buFont typeface="Wingdings" panose="05000000000000000000" pitchFamily="2" charset="2"/>
              <a:buChar char="§"/>
            </a:pPr>
            <a:r>
              <a:rPr lang="en-US" sz="1600" dirty="0" smtClean="0"/>
              <a:t>Will download and renewal emails be affected by this change?</a:t>
            </a:r>
            <a:endParaRPr lang="en-US" sz="1600" dirty="0" smtClean="0"/>
          </a:p>
          <a:p>
            <a:pPr lvl="2" eaLnBrk="0" fontAlgn="base" hangingPunct="0">
              <a:spcAft>
                <a:spcPct val="0"/>
              </a:spcAft>
            </a:pPr>
            <a:r>
              <a:rPr lang="en-US" sz="1200" dirty="0" smtClean="0"/>
              <a:t>The only change to the emails </a:t>
            </a:r>
            <a:r>
              <a:rPr lang="en-US" sz="1200" dirty="0" smtClean="0"/>
              <a:t>will be the URL.  The new URL will be slightly different than what is currently being sent.</a:t>
            </a:r>
          </a:p>
          <a:p>
            <a:pPr lvl="2" eaLnBrk="0" fontAlgn="base" hangingPunct="0">
              <a:spcAft>
                <a:spcPct val="0"/>
              </a:spcAft>
            </a:pPr>
            <a:r>
              <a:rPr lang="en-US" sz="1200" dirty="0" smtClean="0"/>
              <a:t>Emails will still be sent to the user </a:t>
            </a:r>
            <a:r>
              <a:rPr lang="en-US" sz="1200" dirty="0" smtClean="0"/>
              <a:t>email address as defined in the Digital Certificate.  That process is not changing.</a:t>
            </a:r>
            <a:endParaRPr lang="en-US" sz="1200" dirty="0"/>
          </a:p>
          <a:p>
            <a:pPr lvl="1" eaLnBrk="0" fontAlgn="base" hangingPunct="0">
              <a:spcAft>
                <a:spcPct val="0"/>
              </a:spcAft>
              <a:buFont typeface="Wingdings" panose="05000000000000000000" pitchFamily="2" charset="2"/>
              <a:buChar char="§"/>
            </a:pPr>
            <a:r>
              <a:rPr lang="en-US" sz="1600" dirty="0" smtClean="0"/>
              <a:t>Does this new process affect USA’s that manage the downloading of user certificates for all of their Users?</a:t>
            </a:r>
            <a:endParaRPr lang="en-US" sz="1600" dirty="0" smtClean="0"/>
          </a:p>
          <a:p>
            <a:pPr lvl="2" eaLnBrk="0" fontAlgn="base" hangingPunct="0">
              <a:spcAft>
                <a:spcPct val="0"/>
              </a:spcAft>
            </a:pPr>
            <a:r>
              <a:rPr lang="en-US" sz="1200" dirty="0" smtClean="0"/>
              <a:t>Yes, but only slightly. USAs will still be able to download the certificate for </a:t>
            </a:r>
            <a:r>
              <a:rPr lang="en-US" sz="1200" dirty="0" smtClean="0"/>
              <a:t>the user and they will still be able to renew the certificate, as long as it is installed in the USA’s browser.  The only difference to the USA’s procedures is that on renewal, the USA </a:t>
            </a:r>
            <a:r>
              <a:rPr lang="en-US" sz="1200" u="sng" dirty="0" smtClean="0"/>
              <a:t>must</a:t>
            </a:r>
            <a:r>
              <a:rPr lang="en-US" sz="1200" dirty="0" smtClean="0"/>
              <a:t> log in with the expiring certificate.</a:t>
            </a:r>
            <a:endParaRPr lang="en-US" sz="1200" dirty="0" smtClean="0"/>
          </a:p>
          <a:p>
            <a:pPr lvl="1" eaLnBrk="0" fontAlgn="base" hangingPunct="0">
              <a:spcAft>
                <a:spcPct val="0"/>
              </a:spcAft>
              <a:buFont typeface="Wingdings" panose="05000000000000000000" pitchFamily="2" charset="2"/>
              <a:buChar char="§"/>
            </a:pPr>
            <a:r>
              <a:rPr lang="en-US" sz="1600" dirty="0" smtClean="0"/>
              <a:t>Will </a:t>
            </a:r>
            <a:r>
              <a:rPr lang="en-US" sz="1600" dirty="0" smtClean="0"/>
              <a:t>ERCOT provide “test” certificates that are expiring for the new renewal process?</a:t>
            </a:r>
            <a:endParaRPr lang="en-US" sz="1600" dirty="0"/>
          </a:p>
          <a:p>
            <a:pPr lvl="2" eaLnBrk="0" fontAlgn="base" hangingPunct="0">
              <a:spcAft>
                <a:spcPct val="0"/>
              </a:spcAft>
            </a:pPr>
            <a:r>
              <a:rPr lang="en-US" sz="1200" dirty="0" smtClean="0"/>
              <a:t>No.  The download procedure </a:t>
            </a:r>
            <a:r>
              <a:rPr lang="en-US" sz="1200" dirty="0" smtClean="0"/>
              <a:t>will be the same for new certificates and renewals.  The only difference between the two is new certificates require a login page and the renewals require selecting the expiring certificate on login.</a:t>
            </a:r>
            <a:endParaRPr lang="en-US" sz="1600" dirty="0" smtClean="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6</a:t>
            </a:fld>
            <a:endParaRPr lang="en-US"/>
          </a:p>
        </p:txBody>
      </p:sp>
    </p:spTree>
    <p:extLst>
      <p:ext uri="{BB962C8B-B14F-4D97-AF65-F5344CB8AC3E}">
        <p14:creationId xmlns:p14="http://schemas.microsoft.com/office/powerpoint/2010/main" val="33682885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2400" dirty="0"/>
              <a:t>Digital Certificate </a:t>
            </a:r>
            <a:r>
              <a:rPr lang="en-US" sz="2400" dirty="0" smtClean="0"/>
              <a:t>Download Process - Questions</a:t>
            </a:r>
            <a:endParaRPr lang="en-US" sz="24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pic>
        <p:nvPicPr>
          <p:cNvPr id="5" name="Picture 7" descr="C:\Users\00015621\AppData\Local\Microsoft\Windows\Temporary Internet Files\Content.IE5\M2YDF2H6\passe-compose-ou-imparfait-grammaire-bdf-19[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54200" y="990600"/>
            <a:ext cx="5918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299054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1BECF69A8095C47A5FDC36D937BFC94" ma:contentTypeVersion="0" ma:contentTypeDescription="Create a new document." ma:contentTypeScope="" ma:versionID="51e0dcd167c135bf5b35199a55219b83">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D59BFD-3285-42FC-81D0-65AF7FBCF5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dcmitype/"/>
    <ds:schemaRef ds:uri="http://www.w3.org/XML/1998/namespace"/>
    <ds:schemaRef ds:uri="http://schemas.openxmlformats.org/package/2006/metadata/core-properties"/>
    <ds:schemaRef ds:uri="http://schemas.microsoft.com/office/2006/documentManagement/types"/>
    <ds:schemaRef ds:uri="http://schemas.microsoft.com/office/2006/metadata/properties"/>
    <ds:schemaRef ds:uri="http://purl.org/dc/terms/"/>
    <ds:schemaRef ds:uri="http://schemas.microsoft.com/office/infopath/2007/PartnerControls"/>
    <ds:schemaRef ds:uri="c34af464-7aa1-4edd-9be4-83dffc1cb926"/>
    <ds:schemaRef ds:uri="http://purl.org/dc/elements/1.1/"/>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2560</TotalTime>
  <Words>717</Words>
  <Application>Microsoft Office PowerPoint</Application>
  <PresentationFormat>On-screen Show (4:3)</PresentationFormat>
  <Paragraphs>69</Paragraphs>
  <Slides>7</Slides>
  <Notes>6</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7</vt:i4>
      </vt:variant>
    </vt:vector>
  </HeadingPairs>
  <TitlesOfParts>
    <vt:vector size="14" baseType="lpstr">
      <vt:lpstr>Arial</vt:lpstr>
      <vt:lpstr>Arial Black</vt:lpstr>
      <vt:lpstr>Calibri</vt:lpstr>
      <vt:lpstr>Wingdings</vt:lpstr>
      <vt:lpstr>1_Custom Design</vt:lpstr>
      <vt:lpstr>Office Theme</vt:lpstr>
      <vt:lpstr>Custom Design</vt:lpstr>
      <vt:lpstr>PowerPoint Presentation</vt:lpstr>
      <vt:lpstr>Digital Certificate Download Process - Background</vt:lpstr>
      <vt:lpstr>Digital Certificate Download Process - Changes</vt:lpstr>
      <vt:lpstr>Digital Certificate Download Process - Timeline</vt:lpstr>
      <vt:lpstr>Digital Certificate Download Process - Questions</vt:lpstr>
      <vt:lpstr>Digital Certificate Download Process – Presentation Questions</vt:lpstr>
      <vt:lpstr>Digital Certificate Download Process - Questions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Angele, Leo</cp:lastModifiedBy>
  <cp:revision>97</cp:revision>
  <cp:lastPrinted>2017-07-25T17:53:43Z</cp:lastPrinted>
  <dcterms:created xsi:type="dcterms:W3CDTF">2016-01-21T15:20:31Z</dcterms:created>
  <dcterms:modified xsi:type="dcterms:W3CDTF">2017-12-04T16:50:16Z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0x01010021BECF69A8095C47A5FDC36D937BFC94</vt:lpwstr>
  </property>
</Properties>
</file>