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0"/>
  </p:notesMasterIdLst>
  <p:handoutMasterIdLst>
    <p:handoutMasterId r:id="rId11"/>
  </p:handoutMasterIdLst>
  <p:sldIdLst>
    <p:sldId id="380" r:id="rId4"/>
    <p:sldId id="378" r:id="rId5"/>
    <p:sldId id="381" r:id="rId6"/>
    <p:sldId id="382" r:id="rId7"/>
    <p:sldId id="368" r:id="rId8"/>
    <p:sldId id="369" r:id="rId9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70" d="100"/>
          <a:sy n="70" d="100"/>
        </p:scale>
        <p:origin x="-97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December 5,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NPRR778 Testing Update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55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2300" dirty="0" smtClean="0">
                <a:solidFill>
                  <a:srgbClr val="3D5F5D"/>
                </a:solidFill>
              </a:rPr>
              <a:t>Testing </a:t>
            </a:r>
            <a:r>
              <a:rPr lang="en-US" sz="2300" dirty="0">
                <a:solidFill>
                  <a:srgbClr val="3D5F5D"/>
                </a:solidFill>
              </a:rPr>
              <a:t>is </a:t>
            </a:r>
            <a:r>
              <a:rPr lang="en-US" sz="2300" dirty="0" smtClean="0">
                <a:solidFill>
                  <a:srgbClr val="3D5F5D"/>
                </a:solidFill>
              </a:rPr>
              <a:t>on track to complete by December 6</a:t>
            </a:r>
            <a:r>
              <a:rPr 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sz="2300" dirty="0" smtClean="0">
                <a:solidFill>
                  <a:srgbClr val="3D5F5D"/>
                </a:solidFill>
              </a:rPr>
              <a:t> ! </a:t>
            </a:r>
            <a:br>
              <a:rPr lang="en-US" sz="2300" dirty="0" smtClean="0">
                <a:solidFill>
                  <a:srgbClr val="3D5F5D"/>
                </a:solidFill>
              </a:rPr>
            </a:br>
            <a:endParaRPr lang="en-US" sz="2300" dirty="0" smtClean="0">
              <a:solidFill>
                <a:srgbClr val="3D5F5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300" dirty="0" err="1" smtClean="0">
                <a:solidFill>
                  <a:srgbClr val="3D5F5D"/>
                </a:solidFill>
              </a:rPr>
              <a:t>Oncor</a:t>
            </a:r>
            <a:r>
              <a:rPr lang="en-US" sz="2300" dirty="0" smtClean="0">
                <a:solidFill>
                  <a:srgbClr val="3D5F5D"/>
                </a:solidFill>
              </a:rPr>
              <a:t> </a:t>
            </a:r>
            <a:r>
              <a:rPr lang="en-US" sz="2300" dirty="0">
                <a:solidFill>
                  <a:srgbClr val="3D5F5D"/>
                </a:solidFill>
              </a:rPr>
              <a:t>has completed testing activities with 5 Testing CRs.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300" dirty="0">
              <a:solidFill>
                <a:srgbClr val="3D5F5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rgbClr val="3D5F5D"/>
                </a:solidFill>
              </a:rPr>
              <a:t>AEP </a:t>
            </a:r>
            <a:r>
              <a:rPr lang="en-US" sz="2300" dirty="0" smtClean="0">
                <a:solidFill>
                  <a:srgbClr val="3D5F5D"/>
                </a:solidFill>
              </a:rPr>
              <a:t>has completed MVO script. Expects to complete MVI &amp; SWI script by Wednes</a:t>
            </a:r>
            <a:r>
              <a:rPr lang="en-US" sz="2300" dirty="0" smtClean="0">
                <a:solidFill>
                  <a:srgbClr val="3D5F5D"/>
                </a:solidFill>
              </a:rPr>
              <a:t>day, Dec 6</a:t>
            </a:r>
            <a:r>
              <a:rPr 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sz="2300" dirty="0" smtClean="0">
                <a:solidFill>
                  <a:srgbClr val="3D5F5D"/>
                </a:solidFill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300" dirty="0">
              <a:solidFill>
                <a:srgbClr val="3D5F5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rgbClr val="3D5F5D"/>
                </a:solidFill>
              </a:rPr>
              <a:t>TNMP </a:t>
            </a:r>
            <a:r>
              <a:rPr lang="en-US" sz="2300" dirty="0" smtClean="0">
                <a:solidFill>
                  <a:srgbClr val="3D5F5D"/>
                </a:solidFill>
              </a:rPr>
              <a:t>has completed MVI &amp; SWI script. Expects MVO script to be complete </a:t>
            </a:r>
            <a:r>
              <a:rPr lang="en-US" sz="2300" dirty="0">
                <a:solidFill>
                  <a:srgbClr val="3D5F5D"/>
                </a:solidFill>
              </a:rPr>
              <a:t>by Wednesday, Dec 6th.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algn="ctr">
              <a:buNone/>
            </a:pPr>
            <a:r>
              <a:rPr lang="en-US" sz="2400" i="1" dirty="0">
                <a:solidFill>
                  <a:srgbClr val="00B050"/>
                </a:solidFill>
              </a:rPr>
              <a:t>**There have been no reported failures to date.**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9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Reminder: NPRR778 Key Dates!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91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Oct 16, 2017</a:t>
            </a:r>
            <a:r>
              <a:rPr lang="en-US" sz="1600" b="0" dirty="0"/>
              <a:t>: ERCOT code uploaded to Retail Market Testing Environment (RMTE) available for ad-hoc testing.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Oct 19, 2017</a:t>
            </a:r>
            <a:r>
              <a:rPr lang="en-US" sz="1600" b="0" dirty="0"/>
              <a:t>: RMS Workshop – NPRR778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1, 2017</a:t>
            </a:r>
            <a:r>
              <a:rPr lang="en-US" sz="1600" b="0" dirty="0"/>
              <a:t>: Market Notice to include Testing Details; Kick-Off Call reminder; End-to-End coordinated testing sign up </a:t>
            </a:r>
            <a:r>
              <a:rPr lang="en-US" sz="1600" b="0" dirty="0" smtClean="0"/>
              <a:t>reminder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10, 2017: End-to-End coordinated testing sign up </a:t>
            </a:r>
            <a:r>
              <a:rPr lang="en-US" sz="1600" dirty="0" smtClean="0"/>
              <a:t>deadline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15, 2017: NPRR778 Testing Kick-Off Call </a:t>
            </a:r>
            <a:endParaRPr lang="en-US" sz="16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 smtClean="0"/>
              <a:t>Nov 27, 2017: Technical Testing Call (Testers only)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800" b="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rgbClr val="00B050"/>
                </a:solidFill>
              </a:rPr>
              <a:t>Nov </a:t>
            </a:r>
            <a:r>
              <a:rPr lang="en-US" sz="1600" dirty="0">
                <a:solidFill>
                  <a:srgbClr val="00B050"/>
                </a:solidFill>
              </a:rPr>
              <a:t>20 – Dec 7, 2017</a:t>
            </a:r>
            <a:r>
              <a:rPr lang="en-US" sz="1600" b="0" dirty="0">
                <a:solidFill>
                  <a:srgbClr val="00B050"/>
                </a:solidFill>
              </a:rPr>
              <a:t>: End-to-End </a:t>
            </a:r>
            <a:r>
              <a:rPr lang="en-US" sz="1600" b="0" dirty="0" smtClean="0">
                <a:solidFill>
                  <a:srgbClr val="00B050"/>
                </a:solidFill>
              </a:rPr>
              <a:t>testing </a:t>
            </a:r>
            <a:r>
              <a:rPr lang="en-US" sz="1600" b="0" i="1" dirty="0" smtClean="0">
                <a:solidFill>
                  <a:srgbClr val="00B050"/>
                </a:solidFill>
              </a:rPr>
              <a:t>(98% complete as of Dec 5</a:t>
            </a:r>
            <a:r>
              <a:rPr lang="en-US" sz="1600" b="0" i="1" baseline="30000" dirty="0" smtClean="0">
                <a:solidFill>
                  <a:srgbClr val="00B050"/>
                </a:solidFill>
              </a:rPr>
              <a:t>th</a:t>
            </a:r>
            <a:r>
              <a:rPr lang="en-US" sz="1600" b="0" i="1" dirty="0" smtClean="0">
                <a:solidFill>
                  <a:srgbClr val="00B050"/>
                </a:solidFill>
              </a:rPr>
              <a:t>)</a:t>
            </a:r>
            <a:r>
              <a:rPr lang="en-US" sz="1600" b="0" i="1" dirty="0" smtClean="0"/>
              <a:t/>
            </a:r>
            <a:br>
              <a:rPr lang="en-US" sz="1600" b="0" i="1" dirty="0" smtClean="0"/>
            </a:br>
            <a:endParaRPr lang="en-US" sz="800" b="0" i="1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Dec </a:t>
            </a:r>
            <a:r>
              <a:rPr lang="en-US" sz="1600" dirty="0" smtClean="0">
                <a:solidFill>
                  <a:srgbClr val="FF0000"/>
                </a:solidFill>
              </a:rPr>
              <a:t>10</a:t>
            </a:r>
            <a:r>
              <a:rPr lang="en-US" sz="1600" dirty="0">
                <a:solidFill>
                  <a:srgbClr val="FF0000"/>
                </a:solidFill>
              </a:rPr>
              <a:t>, 2017: NPRR778/RMGRR139 Go-Live</a:t>
            </a:r>
            <a:r>
              <a:rPr lang="en-US" sz="1600" b="0" dirty="0"/>
              <a:t/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Dec 11, 2017</a:t>
            </a:r>
            <a:r>
              <a:rPr lang="en-US" sz="1600" b="0" dirty="0">
                <a:solidFill>
                  <a:srgbClr val="FF0000"/>
                </a:solidFill>
              </a:rPr>
              <a:t>: Market Notice to remind MPs to utilize transactions in lieu of day-to-day usage of MarkeTrak Cancel w/ Approval (per NPRR778)</a:t>
            </a:r>
            <a:br>
              <a:rPr lang="en-US" sz="1600" b="0" dirty="0">
                <a:solidFill>
                  <a:srgbClr val="FF0000"/>
                </a:solidFill>
              </a:rPr>
            </a:br>
            <a:endParaRPr lang="en-US" sz="800" b="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Feb 1, 2018</a:t>
            </a:r>
            <a:r>
              <a:rPr lang="en-US" sz="1600" b="0" dirty="0">
                <a:solidFill>
                  <a:srgbClr val="FF0000"/>
                </a:solidFill>
              </a:rPr>
              <a:t>: Market Notice to remind MPs that TDSPs will cease support of daily use of MarkeTrak Cancel w/ Approval on March 1, 2018</a:t>
            </a:r>
            <a:br>
              <a:rPr lang="en-US" sz="1600" b="0" dirty="0">
                <a:solidFill>
                  <a:srgbClr val="FF0000"/>
                </a:solidFill>
              </a:rPr>
            </a:br>
            <a:endParaRPr lang="en-US" sz="800" b="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Mar 1, 2018: TDSPs to cease support of daily use of MarkeTrak Cancel w/ </a:t>
            </a:r>
            <a:r>
              <a:rPr lang="en-US" sz="1600" dirty="0" err="1">
                <a:solidFill>
                  <a:srgbClr val="FF0000"/>
                </a:solidFill>
              </a:rPr>
              <a:t>Approv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8514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December TDTMS Agenda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48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3D5F5D"/>
                </a:solidFill>
              </a:rPr>
              <a:t>Final Update: NPRR778 Testing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3D5F5D"/>
                </a:solidFill>
              </a:rPr>
              <a:t>NPRR778 Testing Lessons Learned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dirty="0" err="1">
                <a:solidFill>
                  <a:srgbClr val="3D5F5D"/>
                </a:solidFill>
              </a:rPr>
              <a:t>MarkeTrak</a:t>
            </a:r>
            <a:r>
              <a:rPr lang="en-US" sz="2000" dirty="0">
                <a:solidFill>
                  <a:srgbClr val="3D5F5D"/>
                </a:solidFill>
              </a:rPr>
              <a:t> User’s Guide Cancel w/ Approval edits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3D5F5D"/>
                </a:solidFill>
              </a:rPr>
              <a:t>2017 TDTMS Accomplishments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3D5F5D"/>
                </a:solidFill>
              </a:rPr>
              <a:t>Draft 2018 TDTMS Goals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47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30960" y="1943959"/>
            <a:ext cx="8001000" cy="3720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Last meeting in 2017: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December 6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 1:30pm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i="1" dirty="0" smtClean="0">
                <a:solidFill>
                  <a:srgbClr val="000000"/>
                </a:solidFill>
              </a:rPr>
              <a:t>(Joint meeting w/ TXSET)</a:t>
            </a:r>
            <a:endParaRPr lang="en-US" altLang="en-US" sz="1800" i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(WebEx available)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First meeting in 2018:</a:t>
            </a:r>
            <a:br>
              <a:rPr lang="en-US" altLang="en-US" sz="1600" dirty="0" smtClean="0">
                <a:solidFill>
                  <a:srgbClr val="000000"/>
                </a:solidFill>
              </a:rPr>
            </a:br>
            <a:r>
              <a:rPr lang="en-US" altLang="en-US" sz="1600" dirty="0" smtClean="0">
                <a:solidFill>
                  <a:srgbClr val="000000"/>
                </a:solidFill>
              </a:rPr>
              <a:t>January 24, 2018  9:30am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In-Person @ ERCOT MET Center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630960" y="3928581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20972</TotalTime>
  <Words>190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AEP</cp:lastModifiedBy>
  <cp:revision>1045</cp:revision>
  <cp:lastPrinted>2002-09-24T18:27:58Z</cp:lastPrinted>
  <dcterms:created xsi:type="dcterms:W3CDTF">2002-07-29T21:45:07Z</dcterms:created>
  <dcterms:modified xsi:type="dcterms:W3CDTF">2017-12-04T19:39:26Z</dcterms:modified>
</cp:coreProperties>
</file>