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72" r:id="rId2"/>
  </p:sldMasterIdLst>
  <p:notesMasterIdLst>
    <p:notesMasterId r:id="rId12"/>
  </p:notesMasterIdLst>
  <p:sldIdLst>
    <p:sldId id="273" r:id="rId3"/>
    <p:sldId id="269" r:id="rId4"/>
    <p:sldId id="266" r:id="rId5"/>
    <p:sldId id="258" r:id="rId6"/>
    <p:sldId id="259" r:id="rId7"/>
    <p:sldId id="268" r:id="rId8"/>
    <p:sldId id="271" r:id="rId9"/>
    <p:sldId id="267" r:id="rId10"/>
    <p:sldId id="270" r:id="rId11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illiard, Marie" initials="HM" lastIdx="11" clrIdx="0">
    <p:extLst>
      <p:ext uri="{19B8F6BF-5375-455C-9EA6-DF929625EA0E}">
        <p15:presenceInfo xmlns:p15="http://schemas.microsoft.com/office/powerpoint/2012/main" userId="S-1-5-21-639947351-343809578-3807592339-5990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9D9D9"/>
    <a:srgbClr val="C2C7CC"/>
    <a:srgbClr val="745CAC"/>
    <a:srgbClr val="EDEEEF"/>
    <a:srgbClr val="D8DBDE"/>
    <a:srgbClr val="5C6770"/>
    <a:srgbClr val="003D6B"/>
    <a:srgbClr val="00B0CD"/>
    <a:srgbClr val="DBDEE1"/>
    <a:srgbClr val="606B7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91" autoAdjust="0"/>
    <p:restoredTop sz="96866" autoAdjust="0"/>
  </p:normalViewPr>
  <p:slideViewPr>
    <p:cSldViewPr snapToGrid="0">
      <p:cViewPr varScale="1">
        <p:scale>
          <a:sx n="129" d="100"/>
          <a:sy n="129" d="100"/>
        </p:scale>
        <p:origin x="186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commentAuthors" Target="commentAuthor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MHILLIARD\Desktop\transLosses\trans_losses_forpres.xlsm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MHILLIARD\Desktop\transLosses\trans_losses_forDan_DCties.xlsm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TradeGothic LT" panose="020B0506030503020504" pitchFamily="34" charset="0"/>
                <a:ea typeface="TradeGothic LT" panose="020B0506030503020504" pitchFamily="34" charset="0"/>
                <a:cs typeface="+mn-cs"/>
              </a:defRPr>
            </a:pPr>
            <a:r>
              <a:rPr lang="en-US"/>
              <a:t>3 June 2017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TradeGothic LT" panose="020B0506030503020504" pitchFamily="34" charset="0"/>
              <a:ea typeface="TradeGothic LT" panose="020B0506030503020504" pitchFamily="34" charset="0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10391455818209142"/>
          <c:y val="0.11285116649042286"/>
          <c:w val="0.79967834942630545"/>
          <c:h val="0.67508269917213082"/>
        </c:manualLayout>
      </c:layout>
      <c:areaChart>
        <c:grouping val="standard"/>
        <c:varyColors val="0"/>
        <c:ser>
          <c:idx val="3"/>
          <c:order val="2"/>
          <c:tx>
            <c:v>UFE</c:v>
          </c:tx>
          <c:spPr>
            <a:solidFill>
              <a:srgbClr val="745CAC"/>
            </a:solidFill>
            <a:ln>
              <a:solidFill>
                <a:srgbClr val="7251BC"/>
              </a:solidFill>
            </a:ln>
            <a:effectLst/>
          </c:spPr>
          <c:val>
            <c:numRef>
              <c:f>Sheet1!$Q$6050:$Q$6144</c:f>
              <c:numCache>
                <c:formatCode>General</c:formatCode>
                <c:ptCount val="95"/>
                <c:pt idx="0">
                  <c:v>-7.1306589999999996</c:v>
                </c:pt>
                <c:pt idx="1">
                  <c:v>5.1028460000000004</c:v>
                </c:pt>
                <c:pt idx="2">
                  <c:v>7.4635699999999998</c:v>
                </c:pt>
                <c:pt idx="3">
                  <c:v>10.396190000000001</c:v>
                </c:pt>
                <c:pt idx="4">
                  <c:v>11.477043</c:v>
                </c:pt>
                <c:pt idx="5">
                  <c:v>13.958448000000001</c:v>
                </c:pt>
                <c:pt idx="6">
                  <c:v>10.984154999999999</c:v>
                </c:pt>
                <c:pt idx="7">
                  <c:v>11.683301</c:v>
                </c:pt>
                <c:pt idx="8">
                  <c:v>11.910269</c:v>
                </c:pt>
                <c:pt idx="9">
                  <c:v>11.543153999999999</c:v>
                </c:pt>
                <c:pt idx="10">
                  <c:v>8.8978959999999994</c:v>
                </c:pt>
                <c:pt idx="11">
                  <c:v>11.50277</c:v>
                </c:pt>
                <c:pt idx="12">
                  <c:v>13.98033</c:v>
                </c:pt>
                <c:pt idx="13">
                  <c:v>14.367094</c:v>
                </c:pt>
                <c:pt idx="14">
                  <c:v>16.973831000000001</c:v>
                </c:pt>
                <c:pt idx="15">
                  <c:v>15.309075</c:v>
                </c:pt>
                <c:pt idx="16">
                  <c:v>19.041777</c:v>
                </c:pt>
                <c:pt idx="17">
                  <c:v>20.671710999999998</c:v>
                </c:pt>
                <c:pt idx="18">
                  <c:v>13.2788</c:v>
                </c:pt>
                <c:pt idx="19">
                  <c:v>19.128325</c:v>
                </c:pt>
                <c:pt idx="20">
                  <c:v>18.656949000000001</c:v>
                </c:pt>
                <c:pt idx="21">
                  <c:v>27.584706000000001</c:v>
                </c:pt>
                <c:pt idx="22">
                  <c:v>25.108266</c:v>
                </c:pt>
                <c:pt idx="23">
                  <c:v>27.655992000000001</c:v>
                </c:pt>
                <c:pt idx="24">
                  <c:v>34.446587000000001</c:v>
                </c:pt>
                <c:pt idx="25">
                  <c:v>28.777913999999999</c:v>
                </c:pt>
                <c:pt idx="26">
                  <c:v>23.350176000000001</c:v>
                </c:pt>
                <c:pt idx="27">
                  <c:v>33.03199</c:v>
                </c:pt>
                <c:pt idx="28">
                  <c:v>34.913072</c:v>
                </c:pt>
                <c:pt idx="29">
                  <c:v>32.529622000000003</c:v>
                </c:pt>
                <c:pt idx="30">
                  <c:v>25.362089999999998</c:v>
                </c:pt>
                <c:pt idx="31">
                  <c:v>26.381513000000002</c:v>
                </c:pt>
                <c:pt idx="32">
                  <c:v>44.580914999999997</c:v>
                </c:pt>
                <c:pt idx="33">
                  <c:v>57.581074000000001</c:v>
                </c:pt>
                <c:pt idx="34">
                  <c:v>71.669120000000007</c:v>
                </c:pt>
                <c:pt idx="35">
                  <c:v>158.68466599999999</c:v>
                </c:pt>
                <c:pt idx="36">
                  <c:v>171.94394800000001</c:v>
                </c:pt>
                <c:pt idx="37">
                  <c:v>170.253593</c:v>
                </c:pt>
                <c:pt idx="38">
                  <c:v>174.65148099999999</c:v>
                </c:pt>
                <c:pt idx="39">
                  <c:v>177.99211</c:v>
                </c:pt>
                <c:pt idx="40">
                  <c:v>176.724097</c:v>
                </c:pt>
                <c:pt idx="41">
                  <c:v>172.18795900000001</c:v>
                </c:pt>
                <c:pt idx="42">
                  <c:v>177.02699000000001</c:v>
                </c:pt>
                <c:pt idx="43">
                  <c:v>175.235016</c:v>
                </c:pt>
                <c:pt idx="44">
                  <c:v>176.834508</c:v>
                </c:pt>
                <c:pt idx="45">
                  <c:v>174.106595</c:v>
                </c:pt>
                <c:pt idx="46">
                  <c:v>171.66338999999999</c:v>
                </c:pt>
                <c:pt idx="47">
                  <c:v>171.063861</c:v>
                </c:pt>
                <c:pt idx="48">
                  <c:v>164.02872400000001</c:v>
                </c:pt>
                <c:pt idx="49">
                  <c:v>166.44476499999999</c:v>
                </c:pt>
                <c:pt idx="50">
                  <c:v>172.41803400000001</c:v>
                </c:pt>
                <c:pt idx="51">
                  <c:v>170.13280700000001</c:v>
                </c:pt>
                <c:pt idx="52">
                  <c:v>163.83679900000001</c:v>
                </c:pt>
                <c:pt idx="53">
                  <c:v>164.36145999999999</c:v>
                </c:pt>
                <c:pt idx="54">
                  <c:v>170.91883899999999</c:v>
                </c:pt>
                <c:pt idx="55">
                  <c:v>168.12192200000001</c:v>
                </c:pt>
                <c:pt idx="56">
                  <c:v>172.93075400000001</c:v>
                </c:pt>
                <c:pt idx="57">
                  <c:v>168.282917</c:v>
                </c:pt>
                <c:pt idx="58">
                  <c:v>161.580477</c:v>
                </c:pt>
                <c:pt idx="59">
                  <c:v>160.62780599999999</c:v>
                </c:pt>
                <c:pt idx="60">
                  <c:v>104.84457500000001</c:v>
                </c:pt>
                <c:pt idx="61">
                  <c:v>23.658090999999999</c:v>
                </c:pt>
                <c:pt idx="62">
                  <c:v>19.863009999999999</c:v>
                </c:pt>
                <c:pt idx="63">
                  <c:v>14.077619</c:v>
                </c:pt>
                <c:pt idx="64">
                  <c:v>12.410354</c:v>
                </c:pt>
                <c:pt idx="65">
                  <c:v>12.237888999999999</c:v>
                </c:pt>
                <c:pt idx="66">
                  <c:v>5.6212759999999999</c:v>
                </c:pt>
                <c:pt idx="67">
                  <c:v>6.8850759999999998</c:v>
                </c:pt>
                <c:pt idx="68">
                  <c:v>4.7818659999999999</c:v>
                </c:pt>
                <c:pt idx="69">
                  <c:v>5.9100270000000004</c:v>
                </c:pt>
                <c:pt idx="70">
                  <c:v>0.36685899999999999</c:v>
                </c:pt>
                <c:pt idx="71">
                  <c:v>-6.3384549999999997</c:v>
                </c:pt>
                <c:pt idx="72">
                  <c:v>-11.893159000000001</c:v>
                </c:pt>
                <c:pt idx="73">
                  <c:v>-10.956835</c:v>
                </c:pt>
                <c:pt idx="74">
                  <c:v>-11.028169</c:v>
                </c:pt>
                <c:pt idx="75">
                  <c:v>-10.548698</c:v>
                </c:pt>
                <c:pt idx="76">
                  <c:v>-10.020918999999999</c:v>
                </c:pt>
                <c:pt idx="77">
                  <c:v>-8.5515609999999995</c:v>
                </c:pt>
                <c:pt idx="78">
                  <c:v>-7.9151499999999997</c:v>
                </c:pt>
                <c:pt idx="79">
                  <c:v>-11.379118999999999</c:v>
                </c:pt>
                <c:pt idx="80">
                  <c:v>-19.347405999999999</c:v>
                </c:pt>
                <c:pt idx="81">
                  <c:v>-26.281061999999999</c:v>
                </c:pt>
                <c:pt idx="82">
                  <c:v>-19.268615</c:v>
                </c:pt>
                <c:pt idx="83">
                  <c:v>-19.878630000000001</c:v>
                </c:pt>
                <c:pt idx="84">
                  <c:v>-23.857780000000002</c:v>
                </c:pt>
                <c:pt idx="85">
                  <c:v>-24.896913999999999</c:v>
                </c:pt>
                <c:pt idx="86">
                  <c:v>-22.281427999999998</c:v>
                </c:pt>
                <c:pt idx="87">
                  <c:v>-14.714956000000001</c:v>
                </c:pt>
                <c:pt idx="88">
                  <c:v>-5.4495519999999997</c:v>
                </c:pt>
                <c:pt idx="89">
                  <c:v>5.3021459999999996</c:v>
                </c:pt>
                <c:pt idx="90">
                  <c:v>6.6004079999999998</c:v>
                </c:pt>
                <c:pt idx="91">
                  <c:v>11.460507</c:v>
                </c:pt>
                <c:pt idx="92">
                  <c:v>14.896243</c:v>
                </c:pt>
                <c:pt idx="93">
                  <c:v>24.017723</c:v>
                </c:pt>
                <c:pt idx="94">
                  <c:v>27.476289000000001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393979504"/>
        <c:axId val="393979112"/>
      </c:areaChart>
      <c:lineChart>
        <c:grouping val="standard"/>
        <c:varyColors val="0"/>
        <c:ser>
          <c:idx val="1"/>
          <c:order val="0"/>
          <c:tx>
            <c:v>Scheduled DC tie</c:v>
          </c:tx>
          <c:spPr>
            <a:ln w="28575" cap="rnd">
              <a:solidFill>
                <a:srgbClr val="003D6B"/>
              </a:solidFill>
              <a:round/>
            </a:ln>
            <a:effectLst/>
          </c:spPr>
          <c:marker>
            <c:symbol val="none"/>
          </c:marker>
          <c:cat>
            <c:numRef>
              <c:f>Sheet1!$V$6050:$V$6144</c:f>
              <c:numCache>
                <c:formatCode>General</c:formatCode>
                <c:ptCount val="9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  <c:pt idx="6">
                  <c:v>1</c:v>
                </c:pt>
                <c:pt idx="7">
                  <c:v>2</c:v>
                </c:pt>
                <c:pt idx="8">
                  <c:v>2</c:v>
                </c:pt>
                <c:pt idx="9">
                  <c:v>2</c:v>
                </c:pt>
                <c:pt idx="10">
                  <c:v>2</c:v>
                </c:pt>
                <c:pt idx="11">
                  <c:v>3</c:v>
                </c:pt>
                <c:pt idx="12">
                  <c:v>3</c:v>
                </c:pt>
                <c:pt idx="13">
                  <c:v>3</c:v>
                </c:pt>
                <c:pt idx="14">
                  <c:v>3</c:v>
                </c:pt>
                <c:pt idx="15">
                  <c:v>4</c:v>
                </c:pt>
                <c:pt idx="16">
                  <c:v>4</c:v>
                </c:pt>
                <c:pt idx="17">
                  <c:v>4</c:v>
                </c:pt>
                <c:pt idx="18">
                  <c:v>4</c:v>
                </c:pt>
                <c:pt idx="19">
                  <c:v>5</c:v>
                </c:pt>
                <c:pt idx="20">
                  <c:v>5</c:v>
                </c:pt>
                <c:pt idx="21">
                  <c:v>5</c:v>
                </c:pt>
                <c:pt idx="22">
                  <c:v>5</c:v>
                </c:pt>
                <c:pt idx="23">
                  <c:v>6</c:v>
                </c:pt>
                <c:pt idx="24">
                  <c:v>6</c:v>
                </c:pt>
                <c:pt idx="25">
                  <c:v>6</c:v>
                </c:pt>
                <c:pt idx="26">
                  <c:v>6</c:v>
                </c:pt>
                <c:pt idx="27">
                  <c:v>7</c:v>
                </c:pt>
                <c:pt idx="28">
                  <c:v>7</c:v>
                </c:pt>
                <c:pt idx="29">
                  <c:v>7</c:v>
                </c:pt>
                <c:pt idx="30">
                  <c:v>7</c:v>
                </c:pt>
                <c:pt idx="31">
                  <c:v>8</c:v>
                </c:pt>
                <c:pt idx="32">
                  <c:v>8</c:v>
                </c:pt>
                <c:pt idx="33">
                  <c:v>8</c:v>
                </c:pt>
                <c:pt idx="34">
                  <c:v>8</c:v>
                </c:pt>
                <c:pt idx="35">
                  <c:v>9</c:v>
                </c:pt>
                <c:pt idx="36">
                  <c:v>9</c:v>
                </c:pt>
                <c:pt idx="37">
                  <c:v>9</c:v>
                </c:pt>
                <c:pt idx="38">
                  <c:v>9</c:v>
                </c:pt>
                <c:pt idx="39">
                  <c:v>10</c:v>
                </c:pt>
                <c:pt idx="40">
                  <c:v>10</c:v>
                </c:pt>
                <c:pt idx="41">
                  <c:v>10</c:v>
                </c:pt>
                <c:pt idx="42">
                  <c:v>10</c:v>
                </c:pt>
                <c:pt idx="43">
                  <c:v>11</c:v>
                </c:pt>
                <c:pt idx="44">
                  <c:v>11</c:v>
                </c:pt>
                <c:pt idx="45">
                  <c:v>11</c:v>
                </c:pt>
                <c:pt idx="46">
                  <c:v>11</c:v>
                </c:pt>
                <c:pt idx="47">
                  <c:v>12</c:v>
                </c:pt>
                <c:pt idx="48">
                  <c:v>12</c:v>
                </c:pt>
                <c:pt idx="49">
                  <c:v>12</c:v>
                </c:pt>
                <c:pt idx="50">
                  <c:v>12</c:v>
                </c:pt>
                <c:pt idx="51">
                  <c:v>13</c:v>
                </c:pt>
                <c:pt idx="52">
                  <c:v>13</c:v>
                </c:pt>
                <c:pt idx="53">
                  <c:v>13</c:v>
                </c:pt>
                <c:pt idx="54">
                  <c:v>13</c:v>
                </c:pt>
                <c:pt idx="55">
                  <c:v>14</c:v>
                </c:pt>
                <c:pt idx="56">
                  <c:v>14</c:v>
                </c:pt>
                <c:pt idx="57">
                  <c:v>14</c:v>
                </c:pt>
                <c:pt idx="58">
                  <c:v>14</c:v>
                </c:pt>
                <c:pt idx="59">
                  <c:v>15</c:v>
                </c:pt>
                <c:pt idx="60">
                  <c:v>15</c:v>
                </c:pt>
                <c:pt idx="61">
                  <c:v>15</c:v>
                </c:pt>
                <c:pt idx="62">
                  <c:v>15</c:v>
                </c:pt>
                <c:pt idx="63">
                  <c:v>16</c:v>
                </c:pt>
                <c:pt idx="64">
                  <c:v>16</c:v>
                </c:pt>
                <c:pt idx="65">
                  <c:v>16</c:v>
                </c:pt>
                <c:pt idx="66">
                  <c:v>16</c:v>
                </c:pt>
                <c:pt idx="67">
                  <c:v>17</c:v>
                </c:pt>
                <c:pt idx="68">
                  <c:v>17</c:v>
                </c:pt>
                <c:pt idx="69">
                  <c:v>17</c:v>
                </c:pt>
                <c:pt idx="70">
                  <c:v>17</c:v>
                </c:pt>
                <c:pt idx="71">
                  <c:v>18</c:v>
                </c:pt>
                <c:pt idx="72">
                  <c:v>18</c:v>
                </c:pt>
                <c:pt idx="73">
                  <c:v>18</c:v>
                </c:pt>
                <c:pt idx="74">
                  <c:v>18</c:v>
                </c:pt>
                <c:pt idx="75">
                  <c:v>19</c:v>
                </c:pt>
                <c:pt idx="76">
                  <c:v>19</c:v>
                </c:pt>
                <c:pt idx="77">
                  <c:v>19</c:v>
                </c:pt>
                <c:pt idx="78">
                  <c:v>19</c:v>
                </c:pt>
                <c:pt idx="79">
                  <c:v>20</c:v>
                </c:pt>
                <c:pt idx="80">
                  <c:v>20</c:v>
                </c:pt>
                <c:pt idx="81">
                  <c:v>20</c:v>
                </c:pt>
                <c:pt idx="82">
                  <c:v>20</c:v>
                </c:pt>
                <c:pt idx="83">
                  <c:v>21</c:v>
                </c:pt>
                <c:pt idx="84">
                  <c:v>21</c:v>
                </c:pt>
                <c:pt idx="85">
                  <c:v>21</c:v>
                </c:pt>
                <c:pt idx="86">
                  <c:v>21</c:v>
                </c:pt>
                <c:pt idx="87">
                  <c:v>22</c:v>
                </c:pt>
                <c:pt idx="88">
                  <c:v>22</c:v>
                </c:pt>
                <c:pt idx="89">
                  <c:v>22</c:v>
                </c:pt>
                <c:pt idx="90">
                  <c:v>22</c:v>
                </c:pt>
                <c:pt idx="91">
                  <c:v>23</c:v>
                </c:pt>
                <c:pt idx="92">
                  <c:v>23</c:v>
                </c:pt>
                <c:pt idx="93">
                  <c:v>23</c:v>
                </c:pt>
                <c:pt idx="94">
                  <c:v>23</c:v>
                </c:pt>
              </c:numCache>
            </c:numRef>
          </c:cat>
          <c:val>
            <c:numRef>
              <c:f>Sheet1!$D$6050:$D$6144</c:f>
              <c:numCache>
                <c:formatCode>General</c:formatCode>
                <c:ptCount val="95"/>
                <c:pt idx="0">
                  <c:v>27.822222222222223</c:v>
                </c:pt>
                <c:pt idx="1">
                  <c:v>30</c:v>
                </c:pt>
                <c:pt idx="2">
                  <c:v>30</c:v>
                </c:pt>
                <c:pt idx="3">
                  <c:v>30</c:v>
                </c:pt>
                <c:pt idx="4">
                  <c:v>30</c:v>
                </c:pt>
                <c:pt idx="5">
                  <c:v>30</c:v>
                </c:pt>
                <c:pt idx="6">
                  <c:v>30</c:v>
                </c:pt>
                <c:pt idx="7">
                  <c:v>30</c:v>
                </c:pt>
                <c:pt idx="8">
                  <c:v>30</c:v>
                </c:pt>
                <c:pt idx="9">
                  <c:v>30</c:v>
                </c:pt>
                <c:pt idx="10">
                  <c:v>30</c:v>
                </c:pt>
                <c:pt idx="11">
                  <c:v>30</c:v>
                </c:pt>
                <c:pt idx="12">
                  <c:v>30</c:v>
                </c:pt>
                <c:pt idx="13">
                  <c:v>30</c:v>
                </c:pt>
                <c:pt idx="14">
                  <c:v>30</c:v>
                </c:pt>
                <c:pt idx="15">
                  <c:v>30</c:v>
                </c:pt>
                <c:pt idx="16">
                  <c:v>30</c:v>
                </c:pt>
                <c:pt idx="17">
                  <c:v>30</c:v>
                </c:pt>
                <c:pt idx="18">
                  <c:v>244.13333333333333</c:v>
                </c:pt>
                <c:pt idx="19">
                  <c:v>250</c:v>
                </c:pt>
                <c:pt idx="20">
                  <c:v>250</c:v>
                </c:pt>
                <c:pt idx="21">
                  <c:v>35.866666666666667</c:v>
                </c:pt>
                <c:pt idx="22">
                  <c:v>30</c:v>
                </c:pt>
                <c:pt idx="23">
                  <c:v>30</c:v>
                </c:pt>
                <c:pt idx="24">
                  <c:v>30</c:v>
                </c:pt>
                <c:pt idx="25">
                  <c:v>30</c:v>
                </c:pt>
                <c:pt idx="26">
                  <c:v>30</c:v>
                </c:pt>
                <c:pt idx="27">
                  <c:v>30</c:v>
                </c:pt>
                <c:pt idx="28">
                  <c:v>103.63555555555556</c:v>
                </c:pt>
                <c:pt idx="29">
                  <c:v>106</c:v>
                </c:pt>
                <c:pt idx="30">
                  <c:v>106</c:v>
                </c:pt>
                <c:pt idx="31">
                  <c:v>32.026666666666664</c:v>
                </c:pt>
                <c:pt idx="32">
                  <c:v>30</c:v>
                </c:pt>
                <c:pt idx="33">
                  <c:v>30</c:v>
                </c:pt>
                <c:pt idx="34">
                  <c:v>30</c:v>
                </c:pt>
                <c:pt idx="35">
                  <c:v>30</c:v>
                </c:pt>
                <c:pt idx="36">
                  <c:v>30</c:v>
                </c:pt>
                <c:pt idx="37">
                  <c:v>30</c:v>
                </c:pt>
                <c:pt idx="38">
                  <c:v>30</c:v>
                </c:pt>
                <c:pt idx="39">
                  <c:v>30</c:v>
                </c:pt>
                <c:pt idx="40">
                  <c:v>103.63555555555556</c:v>
                </c:pt>
                <c:pt idx="41">
                  <c:v>106</c:v>
                </c:pt>
                <c:pt idx="42">
                  <c:v>106</c:v>
                </c:pt>
                <c:pt idx="43">
                  <c:v>106</c:v>
                </c:pt>
                <c:pt idx="44">
                  <c:v>106</c:v>
                </c:pt>
                <c:pt idx="45">
                  <c:v>106</c:v>
                </c:pt>
                <c:pt idx="46">
                  <c:v>106</c:v>
                </c:pt>
                <c:pt idx="47">
                  <c:v>106</c:v>
                </c:pt>
                <c:pt idx="48">
                  <c:v>106</c:v>
                </c:pt>
                <c:pt idx="49">
                  <c:v>106</c:v>
                </c:pt>
                <c:pt idx="50">
                  <c:v>32.026666666666664</c:v>
                </c:pt>
                <c:pt idx="51">
                  <c:v>30</c:v>
                </c:pt>
                <c:pt idx="52">
                  <c:v>103.97333333333333</c:v>
                </c:pt>
                <c:pt idx="53">
                  <c:v>106</c:v>
                </c:pt>
                <c:pt idx="54">
                  <c:v>106</c:v>
                </c:pt>
                <c:pt idx="55">
                  <c:v>106</c:v>
                </c:pt>
                <c:pt idx="56">
                  <c:v>32.026666666666664</c:v>
                </c:pt>
                <c:pt idx="57">
                  <c:v>30</c:v>
                </c:pt>
                <c:pt idx="58">
                  <c:v>30</c:v>
                </c:pt>
                <c:pt idx="59">
                  <c:v>30</c:v>
                </c:pt>
                <c:pt idx="60">
                  <c:v>30</c:v>
                </c:pt>
                <c:pt idx="61">
                  <c:v>30</c:v>
                </c:pt>
                <c:pt idx="62">
                  <c:v>30</c:v>
                </c:pt>
                <c:pt idx="63">
                  <c:v>30</c:v>
                </c:pt>
                <c:pt idx="64">
                  <c:v>30</c:v>
                </c:pt>
                <c:pt idx="65">
                  <c:v>30</c:v>
                </c:pt>
                <c:pt idx="66">
                  <c:v>30</c:v>
                </c:pt>
                <c:pt idx="67">
                  <c:v>30</c:v>
                </c:pt>
                <c:pt idx="68">
                  <c:v>30</c:v>
                </c:pt>
                <c:pt idx="69">
                  <c:v>30</c:v>
                </c:pt>
                <c:pt idx="70">
                  <c:v>30</c:v>
                </c:pt>
                <c:pt idx="71">
                  <c:v>30</c:v>
                </c:pt>
                <c:pt idx="72">
                  <c:v>30</c:v>
                </c:pt>
                <c:pt idx="73">
                  <c:v>30</c:v>
                </c:pt>
                <c:pt idx="74">
                  <c:v>30</c:v>
                </c:pt>
                <c:pt idx="75">
                  <c:v>30</c:v>
                </c:pt>
                <c:pt idx="76">
                  <c:v>30</c:v>
                </c:pt>
                <c:pt idx="77">
                  <c:v>30</c:v>
                </c:pt>
                <c:pt idx="78">
                  <c:v>30</c:v>
                </c:pt>
                <c:pt idx="79">
                  <c:v>30</c:v>
                </c:pt>
                <c:pt idx="80">
                  <c:v>103.63555555555556</c:v>
                </c:pt>
                <c:pt idx="81">
                  <c:v>106</c:v>
                </c:pt>
                <c:pt idx="82">
                  <c:v>106</c:v>
                </c:pt>
                <c:pt idx="83">
                  <c:v>106</c:v>
                </c:pt>
                <c:pt idx="84">
                  <c:v>32.026666666666664</c:v>
                </c:pt>
                <c:pt idx="85">
                  <c:v>30</c:v>
                </c:pt>
                <c:pt idx="86">
                  <c:v>30</c:v>
                </c:pt>
                <c:pt idx="87">
                  <c:v>30</c:v>
                </c:pt>
                <c:pt idx="88">
                  <c:v>78.444444444444443</c:v>
                </c:pt>
                <c:pt idx="89">
                  <c:v>80</c:v>
                </c:pt>
                <c:pt idx="90">
                  <c:v>80</c:v>
                </c:pt>
                <c:pt idx="91">
                  <c:v>80</c:v>
                </c:pt>
                <c:pt idx="92">
                  <c:v>80</c:v>
                </c:pt>
                <c:pt idx="93">
                  <c:v>80</c:v>
                </c:pt>
                <c:pt idx="94">
                  <c:v>80</c:v>
                </c:pt>
              </c:numCache>
            </c:numRef>
          </c:val>
          <c:smooth val="0"/>
        </c:ser>
        <c:ser>
          <c:idx val="2"/>
          <c:order val="1"/>
          <c:tx>
            <c:v>Actual DC Tie</c:v>
          </c:tx>
          <c:spPr>
            <a:ln w="28575" cap="rnd">
              <a:solidFill>
                <a:srgbClr val="26D07C"/>
              </a:solidFill>
              <a:round/>
            </a:ln>
            <a:effectLst/>
          </c:spPr>
          <c:marker>
            <c:symbol val="none"/>
          </c:marker>
          <c:cat>
            <c:numRef>
              <c:f>Sheet1!$V$6050:$V$6144</c:f>
              <c:numCache>
                <c:formatCode>General</c:formatCode>
                <c:ptCount val="9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  <c:pt idx="6">
                  <c:v>1</c:v>
                </c:pt>
                <c:pt idx="7">
                  <c:v>2</c:v>
                </c:pt>
                <c:pt idx="8">
                  <c:v>2</c:v>
                </c:pt>
                <c:pt idx="9">
                  <c:v>2</c:v>
                </c:pt>
                <c:pt idx="10">
                  <c:v>2</c:v>
                </c:pt>
                <c:pt idx="11">
                  <c:v>3</c:v>
                </c:pt>
                <c:pt idx="12">
                  <c:v>3</c:v>
                </c:pt>
                <c:pt idx="13">
                  <c:v>3</c:v>
                </c:pt>
                <c:pt idx="14">
                  <c:v>3</c:v>
                </c:pt>
                <c:pt idx="15">
                  <c:v>4</c:v>
                </c:pt>
                <c:pt idx="16">
                  <c:v>4</c:v>
                </c:pt>
                <c:pt idx="17">
                  <c:v>4</c:v>
                </c:pt>
                <c:pt idx="18">
                  <c:v>4</c:v>
                </c:pt>
                <c:pt idx="19">
                  <c:v>5</c:v>
                </c:pt>
                <c:pt idx="20">
                  <c:v>5</c:v>
                </c:pt>
                <c:pt idx="21">
                  <c:v>5</c:v>
                </c:pt>
                <c:pt idx="22">
                  <c:v>5</c:v>
                </c:pt>
                <c:pt idx="23">
                  <c:v>6</c:v>
                </c:pt>
                <c:pt idx="24">
                  <c:v>6</c:v>
                </c:pt>
                <c:pt idx="25">
                  <c:v>6</c:v>
                </c:pt>
                <c:pt idx="26">
                  <c:v>6</c:v>
                </c:pt>
                <c:pt idx="27">
                  <c:v>7</c:v>
                </c:pt>
                <c:pt idx="28">
                  <c:v>7</c:v>
                </c:pt>
                <c:pt idx="29">
                  <c:v>7</c:v>
                </c:pt>
                <c:pt idx="30">
                  <c:v>7</c:v>
                </c:pt>
                <c:pt idx="31">
                  <c:v>8</c:v>
                </c:pt>
                <c:pt idx="32">
                  <c:v>8</c:v>
                </c:pt>
                <c:pt idx="33">
                  <c:v>8</c:v>
                </c:pt>
                <c:pt idx="34">
                  <c:v>8</c:v>
                </c:pt>
                <c:pt idx="35">
                  <c:v>9</c:v>
                </c:pt>
                <c:pt idx="36">
                  <c:v>9</c:v>
                </c:pt>
                <c:pt idx="37">
                  <c:v>9</c:v>
                </c:pt>
                <c:pt idx="38">
                  <c:v>9</c:v>
                </c:pt>
                <c:pt idx="39">
                  <c:v>10</c:v>
                </c:pt>
                <c:pt idx="40">
                  <c:v>10</c:v>
                </c:pt>
                <c:pt idx="41">
                  <c:v>10</c:v>
                </c:pt>
                <c:pt idx="42">
                  <c:v>10</c:v>
                </c:pt>
                <c:pt idx="43">
                  <c:v>11</c:v>
                </c:pt>
                <c:pt idx="44">
                  <c:v>11</c:v>
                </c:pt>
                <c:pt idx="45">
                  <c:v>11</c:v>
                </c:pt>
                <c:pt idx="46">
                  <c:v>11</c:v>
                </c:pt>
                <c:pt idx="47">
                  <c:v>12</c:v>
                </c:pt>
                <c:pt idx="48">
                  <c:v>12</c:v>
                </c:pt>
                <c:pt idx="49">
                  <c:v>12</c:v>
                </c:pt>
                <c:pt idx="50">
                  <c:v>12</c:v>
                </c:pt>
                <c:pt idx="51">
                  <c:v>13</c:v>
                </c:pt>
                <c:pt idx="52">
                  <c:v>13</c:v>
                </c:pt>
                <c:pt idx="53">
                  <c:v>13</c:v>
                </c:pt>
                <c:pt idx="54">
                  <c:v>13</c:v>
                </c:pt>
                <c:pt idx="55">
                  <c:v>14</c:v>
                </c:pt>
                <c:pt idx="56">
                  <c:v>14</c:v>
                </c:pt>
                <c:pt idx="57">
                  <c:v>14</c:v>
                </c:pt>
                <c:pt idx="58">
                  <c:v>14</c:v>
                </c:pt>
                <c:pt idx="59">
                  <c:v>15</c:v>
                </c:pt>
                <c:pt idx="60">
                  <c:v>15</c:v>
                </c:pt>
                <c:pt idx="61">
                  <c:v>15</c:v>
                </c:pt>
                <c:pt idx="62">
                  <c:v>15</c:v>
                </c:pt>
                <c:pt idx="63">
                  <c:v>16</c:v>
                </c:pt>
                <c:pt idx="64">
                  <c:v>16</c:v>
                </c:pt>
                <c:pt idx="65">
                  <c:v>16</c:v>
                </c:pt>
                <c:pt idx="66">
                  <c:v>16</c:v>
                </c:pt>
                <c:pt idx="67">
                  <c:v>17</c:v>
                </c:pt>
                <c:pt idx="68">
                  <c:v>17</c:v>
                </c:pt>
                <c:pt idx="69">
                  <c:v>17</c:v>
                </c:pt>
                <c:pt idx="70">
                  <c:v>17</c:v>
                </c:pt>
                <c:pt idx="71">
                  <c:v>18</c:v>
                </c:pt>
                <c:pt idx="72">
                  <c:v>18</c:v>
                </c:pt>
                <c:pt idx="73">
                  <c:v>18</c:v>
                </c:pt>
                <c:pt idx="74">
                  <c:v>18</c:v>
                </c:pt>
                <c:pt idx="75">
                  <c:v>19</c:v>
                </c:pt>
                <c:pt idx="76">
                  <c:v>19</c:v>
                </c:pt>
                <c:pt idx="77">
                  <c:v>19</c:v>
                </c:pt>
                <c:pt idx="78">
                  <c:v>19</c:v>
                </c:pt>
                <c:pt idx="79">
                  <c:v>20</c:v>
                </c:pt>
                <c:pt idx="80">
                  <c:v>20</c:v>
                </c:pt>
                <c:pt idx="81">
                  <c:v>20</c:v>
                </c:pt>
                <c:pt idx="82">
                  <c:v>20</c:v>
                </c:pt>
                <c:pt idx="83">
                  <c:v>21</c:v>
                </c:pt>
                <c:pt idx="84">
                  <c:v>21</c:v>
                </c:pt>
                <c:pt idx="85">
                  <c:v>21</c:v>
                </c:pt>
                <c:pt idx="86">
                  <c:v>21</c:v>
                </c:pt>
                <c:pt idx="87">
                  <c:v>22</c:v>
                </c:pt>
                <c:pt idx="88">
                  <c:v>22</c:v>
                </c:pt>
                <c:pt idx="89">
                  <c:v>22</c:v>
                </c:pt>
                <c:pt idx="90">
                  <c:v>22</c:v>
                </c:pt>
                <c:pt idx="91">
                  <c:v>23</c:v>
                </c:pt>
                <c:pt idx="92">
                  <c:v>23</c:v>
                </c:pt>
                <c:pt idx="93">
                  <c:v>23</c:v>
                </c:pt>
                <c:pt idx="94">
                  <c:v>23</c:v>
                </c:pt>
              </c:numCache>
            </c:numRef>
          </c:cat>
          <c:val>
            <c:numRef>
              <c:f>Sheet1!$E$6050:$E$6144</c:f>
              <c:numCache>
                <c:formatCode>General</c:formatCode>
                <c:ptCount val="95"/>
                <c:pt idx="0">
                  <c:v>24.876855316162111</c:v>
                </c:pt>
                <c:pt idx="1">
                  <c:v>31.276109017266169</c:v>
                </c:pt>
                <c:pt idx="2">
                  <c:v>31.102016101413302</c:v>
                </c:pt>
                <c:pt idx="3">
                  <c:v>30.921921022203232</c:v>
                </c:pt>
                <c:pt idx="4">
                  <c:v>30.961150182088215</c:v>
                </c:pt>
                <c:pt idx="5">
                  <c:v>30.805136650933161</c:v>
                </c:pt>
                <c:pt idx="6">
                  <c:v>30.692275721232097</c:v>
                </c:pt>
                <c:pt idx="7">
                  <c:v>30.705942217508952</c:v>
                </c:pt>
                <c:pt idx="8">
                  <c:v>30.630072894626192</c:v>
                </c:pt>
                <c:pt idx="9">
                  <c:v>30.426000586615668</c:v>
                </c:pt>
                <c:pt idx="10">
                  <c:v>30.430387632581922</c:v>
                </c:pt>
                <c:pt idx="11">
                  <c:v>30.435671522352429</c:v>
                </c:pt>
                <c:pt idx="12">
                  <c:v>30.455029898749459</c:v>
                </c:pt>
                <c:pt idx="13">
                  <c:v>30.462502907647028</c:v>
                </c:pt>
                <c:pt idx="14">
                  <c:v>30.45335461086697</c:v>
                </c:pt>
                <c:pt idx="15">
                  <c:v>30.452099838256835</c:v>
                </c:pt>
                <c:pt idx="16">
                  <c:v>30.46655877855089</c:v>
                </c:pt>
                <c:pt idx="17">
                  <c:v>40.573155678643118</c:v>
                </c:pt>
                <c:pt idx="18">
                  <c:v>224.37501007080078</c:v>
                </c:pt>
                <c:pt idx="19">
                  <c:v>253.11228678385416</c:v>
                </c:pt>
                <c:pt idx="20">
                  <c:v>239.38578335232205</c:v>
                </c:pt>
                <c:pt idx="21">
                  <c:v>53.526278237236873</c:v>
                </c:pt>
                <c:pt idx="22">
                  <c:v>30.493356704711914</c:v>
                </c:pt>
                <c:pt idx="23">
                  <c:v>30.508738750881619</c:v>
                </c:pt>
                <c:pt idx="24">
                  <c:v>30.499351230197483</c:v>
                </c:pt>
                <c:pt idx="25">
                  <c:v>30.480245802137588</c:v>
                </c:pt>
                <c:pt idx="26">
                  <c:v>30.509051717122396</c:v>
                </c:pt>
                <c:pt idx="27">
                  <c:v>33.29682548522949</c:v>
                </c:pt>
                <c:pt idx="28">
                  <c:v>98.471703491210931</c:v>
                </c:pt>
                <c:pt idx="29">
                  <c:v>106.11781365288628</c:v>
                </c:pt>
                <c:pt idx="30">
                  <c:v>101.12366638183593</c:v>
                </c:pt>
                <c:pt idx="31">
                  <c:v>36.128788494533964</c:v>
                </c:pt>
                <c:pt idx="32">
                  <c:v>112.6773738861084</c:v>
                </c:pt>
                <c:pt idx="33">
                  <c:v>168.45559129503039</c:v>
                </c:pt>
                <c:pt idx="34">
                  <c:v>229.54816745334202</c:v>
                </c:pt>
                <c:pt idx="35">
                  <c:v>582.71854322645402</c:v>
                </c:pt>
                <c:pt idx="36">
                  <c:v>635.90243815104168</c:v>
                </c:pt>
                <c:pt idx="37">
                  <c:v>636.11891764322911</c:v>
                </c:pt>
                <c:pt idx="38">
                  <c:v>634.9899894205729</c:v>
                </c:pt>
                <c:pt idx="39">
                  <c:v>637.62492702907991</c:v>
                </c:pt>
                <c:pt idx="40">
                  <c:v>702.49743136935763</c:v>
                </c:pt>
                <c:pt idx="41">
                  <c:v>710.02538302951393</c:v>
                </c:pt>
                <c:pt idx="42">
                  <c:v>710.39022406684023</c:v>
                </c:pt>
                <c:pt idx="43">
                  <c:v>710.2066191948785</c:v>
                </c:pt>
                <c:pt idx="44">
                  <c:v>710.28607096354165</c:v>
                </c:pt>
                <c:pt idx="45">
                  <c:v>710.34763020833338</c:v>
                </c:pt>
                <c:pt idx="46">
                  <c:v>709.97360677083338</c:v>
                </c:pt>
                <c:pt idx="47">
                  <c:v>710.0671362304688</c:v>
                </c:pt>
                <c:pt idx="48">
                  <c:v>710.43169094509551</c:v>
                </c:pt>
                <c:pt idx="49">
                  <c:v>705.90459689670138</c:v>
                </c:pt>
                <c:pt idx="50">
                  <c:v>640.43562472873259</c:v>
                </c:pt>
                <c:pt idx="51">
                  <c:v>637.18094428168399</c:v>
                </c:pt>
                <c:pt idx="52">
                  <c:v>702.5282838270399</c:v>
                </c:pt>
                <c:pt idx="53">
                  <c:v>710.25936686197917</c:v>
                </c:pt>
                <c:pt idx="54">
                  <c:v>710.04697564019102</c:v>
                </c:pt>
                <c:pt idx="55">
                  <c:v>705.62300401475693</c:v>
                </c:pt>
                <c:pt idx="56">
                  <c:v>640.13775634765625</c:v>
                </c:pt>
                <c:pt idx="57">
                  <c:v>634.76441704644094</c:v>
                </c:pt>
                <c:pt idx="58">
                  <c:v>609.07297539605031</c:v>
                </c:pt>
                <c:pt idx="59">
                  <c:v>607.45112413194443</c:v>
                </c:pt>
                <c:pt idx="60">
                  <c:v>393.04438625759548</c:v>
                </c:pt>
                <c:pt idx="61">
                  <c:v>54.84517868041992</c:v>
                </c:pt>
                <c:pt idx="62">
                  <c:v>30.701865463256837</c:v>
                </c:pt>
                <c:pt idx="63">
                  <c:v>29.943941073947482</c:v>
                </c:pt>
                <c:pt idx="64">
                  <c:v>29.942106768290202</c:v>
                </c:pt>
                <c:pt idx="65">
                  <c:v>29.942017050849067</c:v>
                </c:pt>
                <c:pt idx="66">
                  <c:v>29.938553348117406</c:v>
                </c:pt>
                <c:pt idx="67">
                  <c:v>29.914316609700521</c:v>
                </c:pt>
                <c:pt idx="68">
                  <c:v>29.910158326890734</c:v>
                </c:pt>
                <c:pt idx="69">
                  <c:v>29.899230897691513</c:v>
                </c:pt>
                <c:pt idx="70">
                  <c:v>30.054268315633138</c:v>
                </c:pt>
                <c:pt idx="71">
                  <c:v>30.331484146118164</c:v>
                </c:pt>
                <c:pt idx="72">
                  <c:v>30.390775451660158</c:v>
                </c:pt>
                <c:pt idx="73">
                  <c:v>30.402796478271483</c:v>
                </c:pt>
                <c:pt idx="74">
                  <c:v>30.412013846503363</c:v>
                </c:pt>
                <c:pt idx="75">
                  <c:v>30.413139385647245</c:v>
                </c:pt>
                <c:pt idx="76">
                  <c:v>30.341323835584852</c:v>
                </c:pt>
                <c:pt idx="77">
                  <c:v>30.339127214219836</c:v>
                </c:pt>
                <c:pt idx="78">
                  <c:v>30.399775797526043</c:v>
                </c:pt>
                <c:pt idx="79">
                  <c:v>32.695559370252823</c:v>
                </c:pt>
                <c:pt idx="80">
                  <c:v>97.375063815646698</c:v>
                </c:pt>
                <c:pt idx="81">
                  <c:v>105.42168514675564</c:v>
                </c:pt>
                <c:pt idx="82">
                  <c:v>105.44884145100912</c:v>
                </c:pt>
                <c:pt idx="83">
                  <c:v>101.22731750488282</c:v>
                </c:pt>
                <c:pt idx="84">
                  <c:v>36.27184534708659</c:v>
                </c:pt>
                <c:pt idx="85">
                  <c:v>30.114977569580077</c:v>
                </c:pt>
                <c:pt idx="86">
                  <c:v>30.136114959716796</c:v>
                </c:pt>
                <c:pt idx="87">
                  <c:v>30.689455791049532</c:v>
                </c:pt>
                <c:pt idx="88">
                  <c:v>77.585044877794047</c:v>
                </c:pt>
                <c:pt idx="89">
                  <c:v>80.527009107801646</c:v>
                </c:pt>
                <c:pt idx="90">
                  <c:v>80.554718661838109</c:v>
                </c:pt>
                <c:pt idx="91">
                  <c:v>80.630651007758246</c:v>
                </c:pt>
                <c:pt idx="92">
                  <c:v>80.665581868489582</c:v>
                </c:pt>
                <c:pt idx="93">
                  <c:v>80.674705980088973</c:v>
                </c:pt>
                <c:pt idx="94">
                  <c:v>80.684907565646697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93978328"/>
        <c:axId val="393978720"/>
      </c:lineChart>
      <c:catAx>
        <c:axId val="3939783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radeGothic LT" panose="020B0506030503020504" pitchFamily="34" charset="0"/>
                <a:ea typeface="TradeGothic LT" panose="020B0506030503020504" pitchFamily="34" charset="0"/>
                <a:cs typeface="+mn-cs"/>
              </a:defRPr>
            </a:pPr>
            <a:endParaRPr lang="en-US"/>
          </a:p>
        </c:txPr>
        <c:crossAx val="393978720"/>
        <c:crosses val="autoZero"/>
        <c:auto val="1"/>
        <c:lblAlgn val="ctr"/>
        <c:lblOffset val="100"/>
        <c:tickLblSkip val="4"/>
        <c:noMultiLvlLbl val="0"/>
      </c:catAx>
      <c:valAx>
        <c:axId val="39397872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radeGothic LT" panose="020B0506030503020504" pitchFamily="34" charset="0"/>
                <a:ea typeface="TradeGothic LT" panose="020B0506030503020504" pitchFamily="34" charset="0"/>
                <a:cs typeface="+mn-cs"/>
              </a:defRPr>
            </a:pPr>
            <a:endParaRPr lang="en-US"/>
          </a:p>
        </c:txPr>
        <c:crossAx val="393978328"/>
        <c:crosses val="autoZero"/>
        <c:crossBetween val="between"/>
      </c:valAx>
      <c:valAx>
        <c:axId val="393979112"/>
        <c:scaling>
          <c:orientation val="minMax"/>
        </c:scaling>
        <c:delete val="0"/>
        <c:axPos val="r"/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radeGothic LT" panose="020B0506030503020504" pitchFamily="34" charset="0"/>
                <a:ea typeface="TradeGothic LT" panose="020B0506030503020504" pitchFamily="34" charset="0"/>
                <a:cs typeface="+mn-cs"/>
              </a:defRPr>
            </a:pPr>
            <a:endParaRPr lang="en-US"/>
          </a:p>
        </c:txPr>
        <c:crossAx val="393979504"/>
        <c:crosses val="max"/>
        <c:crossBetween val="between"/>
      </c:valAx>
      <c:catAx>
        <c:axId val="393979504"/>
        <c:scaling>
          <c:orientation val="minMax"/>
        </c:scaling>
        <c:delete val="1"/>
        <c:axPos val="b"/>
        <c:majorTickMark val="out"/>
        <c:minorTickMark val="none"/>
        <c:tickLblPos val="nextTo"/>
        <c:crossAx val="393979112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TradeGothic LT" panose="020B0506030503020504" pitchFamily="34" charset="0"/>
              <a:ea typeface="TradeGothic LT" panose="020B0506030503020504" pitchFamily="34" charset="0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latin typeface="TradeGothic LT" panose="020B0506030503020504" pitchFamily="34" charset="0"/>
          <a:ea typeface="TradeGothic LT" panose="020B0506030503020504" pitchFamily="34" charset="0"/>
        </a:defRPr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 smtClean="0"/>
              <a:t>TL</a:t>
            </a:r>
            <a:r>
              <a:rPr lang="en-US" baseline="0" dirty="0" smtClean="0"/>
              <a:t> Difference</a:t>
            </a:r>
            <a:endParaRPr lang="en-US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spPr>
            <a:ln w="28575" cap="rnd">
              <a:solidFill>
                <a:srgbClr val="745CAC"/>
              </a:solidFill>
              <a:round/>
            </a:ln>
            <a:effectLst/>
          </c:spPr>
          <c:marker>
            <c:symbol val="none"/>
          </c:marker>
          <c:cat>
            <c:strRef>
              <c:f>Histogram!$E$44:$E$126</c:f>
              <c:strCache>
                <c:ptCount val="83"/>
                <c:pt idx="0">
                  <c:v>-300</c:v>
                </c:pt>
                <c:pt idx="1">
                  <c:v>-290</c:v>
                </c:pt>
                <c:pt idx="2">
                  <c:v>-280</c:v>
                </c:pt>
                <c:pt idx="3">
                  <c:v>-270</c:v>
                </c:pt>
                <c:pt idx="4">
                  <c:v>-260</c:v>
                </c:pt>
                <c:pt idx="5">
                  <c:v>-250</c:v>
                </c:pt>
                <c:pt idx="6">
                  <c:v>-240</c:v>
                </c:pt>
                <c:pt idx="7">
                  <c:v>-230</c:v>
                </c:pt>
                <c:pt idx="8">
                  <c:v>-220</c:v>
                </c:pt>
                <c:pt idx="9">
                  <c:v>-210</c:v>
                </c:pt>
                <c:pt idx="10">
                  <c:v>-200</c:v>
                </c:pt>
                <c:pt idx="11">
                  <c:v>-190</c:v>
                </c:pt>
                <c:pt idx="12">
                  <c:v>-180</c:v>
                </c:pt>
                <c:pt idx="13">
                  <c:v>-170</c:v>
                </c:pt>
                <c:pt idx="14">
                  <c:v>-160</c:v>
                </c:pt>
                <c:pt idx="15">
                  <c:v>-150</c:v>
                </c:pt>
                <c:pt idx="16">
                  <c:v>-140</c:v>
                </c:pt>
                <c:pt idx="17">
                  <c:v>-130</c:v>
                </c:pt>
                <c:pt idx="18">
                  <c:v>-120</c:v>
                </c:pt>
                <c:pt idx="19">
                  <c:v>-110</c:v>
                </c:pt>
                <c:pt idx="20">
                  <c:v>-100</c:v>
                </c:pt>
                <c:pt idx="21">
                  <c:v>-90</c:v>
                </c:pt>
                <c:pt idx="22">
                  <c:v>-80</c:v>
                </c:pt>
                <c:pt idx="23">
                  <c:v>-70</c:v>
                </c:pt>
                <c:pt idx="24">
                  <c:v>-60</c:v>
                </c:pt>
                <c:pt idx="25">
                  <c:v>-50</c:v>
                </c:pt>
                <c:pt idx="26">
                  <c:v>-40</c:v>
                </c:pt>
                <c:pt idx="27">
                  <c:v>-30</c:v>
                </c:pt>
                <c:pt idx="28">
                  <c:v>-20</c:v>
                </c:pt>
                <c:pt idx="29">
                  <c:v>-10</c:v>
                </c:pt>
                <c:pt idx="30">
                  <c:v>0</c:v>
                </c:pt>
                <c:pt idx="31">
                  <c:v>10</c:v>
                </c:pt>
                <c:pt idx="32">
                  <c:v>20</c:v>
                </c:pt>
                <c:pt idx="33">
                  <c:v>30</c:v>
                </c:pt>
                <c:pt idx="34">
                  <c:v>40</c:v>
                </c:pt>
                <c:pt idx="35">
                  <c:v>50</c:v>
                </c:pt>
                <c:pt idx="36">
                  <c:v>60</c:v>
                </c:pt>
                <c:pt idx="37">
                  <c:v>70</c:v>
                </c:pt>
                <c:pt idx="38">
                  <c:v>80</c:v>
                </c:pt>
                <c:pt idx="39">
                  <c:v>90</c:v>
                </c:pt>
                <c:pt idx="40">
                  <c:v>100</c:v>
                </c:pt>
                <c:pt idx="41">
                  <c:v>110</c:v>
                </c:pt>
                <c:pt idx="42">
                  <c:v>120</c:v>
                </c:pt>
                <c:pt idx="43">
                  <c:v>130</c:v>
                </c:pt>
                <c:pt idx="44">
                  <c:v>140</c:v>
                </c:pt>
                <c:pt idx="45">
                  <c:v>150</c:v>
                </c:pt>
                <c:pt idx="46">
                  <c:v>160</c:v>
                </c:pt>
                <c:pt idx="47">
                  <c:v>170</c:v>
                </c:pt>
                <c:pt idx="48">
                  <c:v>180</c:v>
                </c:pt>
                <c:pt idx="49">
                  <c:v>190</c:v>
                </c:pt>
                <c:pt idx="50">
                  <c:v>200</c:v>
                </c:pt>
                <c:pt idx="51">
                  <c:v>210</c:v>
                </c:pt>
                <c:pt idx="52">
                  <c:v>220</c:v>
                </c:pt>
                <c:pt idx="53">
                  <c:v>230</c:v>
                </c:pt>
                <c:pt idx="54">
                  <c:v>240</c:v>
                </c:pt>
                <c:pt idx="55">
                  <c:v>250</c:v>
                </c:pt>
                <c:pt idx="56">
                  <c:v>260</c:v>
                </c:pt>
                <c:pt idx="57">
                  <c:v>270</c:v>
                </c:pt>
                <c:pt idx="58">
                  <c:v>280</c:v>
                </c:pt>
                <c:pt idx="59">
                  <c:v>290</c:v>
                </c:pt>
                <c:pt idx="60">
                  <c:v>300</c:v>
                </c:pt>
                <c:pt idx="61">
                  <c:v>310</c:v>
                </c:pt>
                <c:pt idx="62">
                  <c:v>320</c:v>
                </c:pt>
                <c:pt idx="63">
                  <c:v>330</c:v>
                </c:pt>
                <c:pt idx="64">
                  <c:v>340</c:v>
                </c:pt>
                <c:pt idx="65">
                  <c:v>350</c:v>
                </c:pt>
                <c:pt idx="66">
                  <c:v>360</c:v>
                </c:pt>
                <c:pt idx="67">
                  <c:v>370</c:v>
                </c:pt>
                <c:pt idx="68">
                  <c:v>380</c:v>
                </c:pt>
                <c:pt idx="69">
                  <c:v>390</c:v>
                </c:pt>
                <c:pt idx="70">
                  <c:v>400</c:v>
                </c:pt>
                <c:pt idx="71">
                  <c:v>410</c:v>
                </c:pt>
                <c:pt idx="72">
                  <c:v>420</c:v>
                </c:pt>
                <c:pt idx="73">
                  <c:v>430</c:v>
                </c:pt>
                <c:pt idx="74">
                  <c:v>440</c:v>
                </c:pt>
                <c:pt idx="75">
                  <c:v>450</c:v>
                </c:pt>
                <c:pt idx="76">
                  <c:v>460</c:v>
                </c:pt>
                <c:pt idx="77">
                  <c:v>470</c:v>
                </c:pt>
                <c:pt idx="78">
                  <c:v>480</c:v>
                </c:pt>
                <c:pt idx="79">
                  <c:v>490</c:v>
                </c:pt>
                <c:pt idx="80">
                  <c:v>500</c:v>
                </c:pt>
                <c:pt idx="81">
                  <c:v>510</c:v>
                </c:pt>
                <c:pt idx="82">
                  <c:v>More</c:v>
                </c:pt>
              </c:strCache>
            </c:strRef>
          </c:cat>
          <c:val>
            <c:numRef>
              <c:f>Histogram!$F$44:$F$126</c:f>
              <c:numCache>
                <c:formatCode>General</c:formatCode>
                <c:ptCount val="83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1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4</c:v>
                </c:pt>
                <c:pt idx="15">
                  <c:v>5</c:v>
                </c:pt>
                <c:pt idx="16">
                  <c:v>17</c:v>
                </c:pt>
                <c:pt idx="17">
                  <c:v>27</c:v>
                </c:pt>
                <c:pt idx="18">
                  <c:v>52</c:v>
                </c:pt>
                <c:pt idx="19">
                  <c:v>51</c:v>
                </c:pt>
                <c:pt idx="20">
                  <c:v>82</c:v>
                </c:pt>
                <c:pt idx="21">
                  <c:v>91</c:v>
                </c:pt>
                <c:pt idx="22">
                  <c:v>189</c:v>
                </c:pt>
                <c:pt idx="23">
                  <c:v>222</c:v>
                </c:pt>
                <c:pt idx="24">
                  <c:v>239</c:v>
                </c:pt>
                <c:pt idx="25">
                  <c:v>249</c:v>
                </c:pt>
                <c:pt idx="26">
                  <c:v>299</c:v>
                </c:pt>
                <c:pt idx="27">
                  <c:v>315</c:v>
                </c:pt>
                <c:pt idx="28">
                  <c:v>314</c:v>
                </c:pt>
                <c:pt idx="29">
                  <c:v>384</c:v>
                </c:pt>
                <c:pt idx="30">
                  <c:v>409</c:v>
                </c:pt>
                <c:pt idx="31">
                  <c:v>437</c:v>
                </c:pt>
                <c:pt idx="32">
                  <c:v>454</c:v>
                </c:pt>
                <c:pt idx="33">
                  <c:v>489</c:v>
                </c:pt>
                <c:pt idx="34">
                  <c:v>500</c:v>
                </c:pt>
                <c:pt idx="35">
                  <c:v>632</c:v>
                </c:pt>
                <c:pt idx="36">
                  <c:v>661</c:v>
                </c:pt>
                <c:pt idx="37">
                  <c:v>638</c:v>
                </c:pt>
                <c:pt idx="38">
                  <c:v>653</c:v>
                </c:pt>
                <c:pt idx="39">
                  <c:v>604</c:v>
                </c:pt>
                <c:pt idx="40">
                  <c:v>572</c:v>
                </c:pt>
                <c:pt idx="41">
                  <c:v>576</c:v>
                </c:pt>
                <c:pt idx="42">
                  <c:v>533</c:v>
                </c:pt>
                <c:pt idx="43">
                  <c:v>478</c:v>
                </c:pt>
                <c:pt idx="44">
                  <c:v>418</c:v>
                </c:pt>
                <c:pt idx="45">
                  <c:v>347</c:v>
                </c:pt>
                <c:pt idx="46">
                  <c:v>385</c:v>
                </c:pt>
                <c:pt idx="47">
                  <c:v>314</c:v>
                </c:pt>
                <c:pt idx="48">
                  <c:v>319</c:v>
                </c:pt>
                <c:pt idx="49">
                  <c:v>256</c:v>
                </c:pt>
                <c:pt idx="50">
                  <c:v>240</c:v>
                </c:pt>
                <c:pt idx="51">
                  <c:v>249</c:v>
                </c:pt>
                <c:pt idx="52">
                  <c:v>213</c:v>
                </c:pt>
                <c:pt idx="53">
                  <c:v>197</c:v>
                </c:pt>
                <c:pt idx="54">
                  <c:v>155</c:v>
                </c:pt>
                <c:pt idx="55">
                  <c:v>144</c:v>
                </c:pt>
                <c:pt idx="56">
                  <c:v>120</c:v>
                </c:pt>
                <c:pt idx="57">
                  <c:v>118</c:v>
                </c:pt>
                <c:pt idx="58">
                  <c:v>100</c:v>
                </c:pt>
                <c:pt idx="59">
                  <c:v>103</c:v>
                </c:pt>
                <c:pt idx="60">
                  <c:v>116</c:v>
                </c:pt>
                <c:pt idx="61">
                  <c:v>83</c:v>
                </c:pt>
                <c:pt idx="62">
                  <c:v>78</c:v>
                </c:pt>
                <c:pt idx="63">
                  <c:v>97</c:v>
                </c:pt>
                <c:pt idx="64">
                  <c:v>55</c:v>
                </c:pt>
                <c:pt idx="65">
                  <c:v>46</c:v>
                </c:pt>
                <c:pt idx="66">
                  <c:v>36</c:v>
                </c:pt>
                <c:pt idx="67">
                  <c:v>43</c:v>
                </c:pt>
                <c:pt idx="68">
                  <c:v>29</c:v>
                </c:pt>
                <c:pt idx="69">
                  <c:v>29</c:v>
                </c:pt>
                <c:pt idx="70">
                  <c:v>33</c:v>
                </c:pt>
                <c:pt idx="71">
                  <c:v>28</c:v>
                </c:pt>
                <c:pt idx="72">
                  <c:v>30</c:v>
                </c:pt>
                <c:pt idx="73">
                  <c:v>21</c:v>
                </c:pt>
                <c:pt idx="74">
                  <c:v>32</c:v>
                </c:pt>
                <c:pt idx="75">
                  <c:v>14</c:v>
                </c:pt>
                <c:pt idx="76">
                  <c:v>15</c:v>
                </c:pt>
                <c:pt idx="77">
                  <c:v>11</c:v>
                </c:pt>
                <c:pt idx="78">
                  <c:v>9</c:v>
                </c:pt>
                <c:pt idx="79">
                  <c:v>4</c:v>
                </c:pt>
                <c:pt idx="80">
                  <c:v>3</c:v>
                </c:pt>
                <c:pt idx="81">
                  <c:v>2</c:v>
                </c:pt>
                <c:pt idx="82">
                  <c:v>12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96254128"/>
        <c:axId val="396254520"/>
      </c:lineChart>
      <c:catAx>
        <c:axId val="396254128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TradeGothic LT" panose="020B0506030503020504" pitchFamily="34" charset="0"/>
                    <a:ea typeface="TradeGothic LT" panose="020B0506030503020504" pitchFamily="34" charset="0"/>
                    <a:cs typeface="+mn-cs"/>
                  </a:defRPr>
                </a:pPr>
                <a:r>
                  <a:rPr lang="en-US" sz="1100" dirty="0" smtClean="0">
                    <a:latin typeface="TradeGothic LT" panose="020B0506030503020504" pitchFamily="34" charset="0"/>
                    <a:ea typeface="TradeGothic LT" panose="020B0506030503020504" pitchFamily="34" charset="0"/>
                  </a:rPr>
                  <a:t>Difference (MW)</a:t>
                </a:r>
                <a:endParaRPr lang="en-US" sz="1100" dirty="0">
                  <a:latin typeface="TradeGothic LT" panose="020B0506030503020504" pitchFamily="34" charset="0"/>
                  <a:ea typeface="TradeGothic LT" panose="020B0506030503020504" pitchFamily="34" charset="0"/>
                </a:endParaRP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1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TradeGothic LT" panose="020B0506030503020504" pitchFamily="34" charset="0"/>
                  <a:ea typeface="TradeGothic LT" panose="020B0506030503020504" pitchFamily="34" charset="0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96254520"/>
        <c:crosses val="autoZero"/>
        <c:auto val="1"/>
        <c:lblAlgn val="ctr"/>
        <c:lblOffset val="100"/>
        <c:noMultiLvlLbl val="0"/>
      </c:catAx>
      <c:valAx>
        <c:axId val="39625452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TradeGothic LT" panose="020B0506030503020504" pitchFamily="34" charset="0"/>
                    <a:ea typeface="TradeGothic LT" panose="020B0506030503020504" pitchFamily="34" charset="0"/>
                    <a:cs typeface="+mn-cs"/>
                  </a:defRPr>
                </a:pPr>
                <a:r>
                  <a:rPr lang="en-US" sz="1100" dirty="0" smtClean="0">
                    <a:latin typeface="TradeGothic LT" panose="020B0506030503020504" pitchFamily="34" charset="0"/>
                    <a:ea typeface="TradeGothic LT" panose="020B0506030503020504" pitchFamily="34" charset="0"/>
                  </a:rPr>
                  <a:t>Frequency (15 min intervals)</a:t>
                </a:r>
                <a:endParaRPr lang="en-US" sz="1100" dirty="0">
                  <a:latin typeface="TradeGothic LT" panose="020B0506030503020504" pitchFamily="34" charset="0"/>
                  <a:ea typeface="TradeGothic LT" panose="020B0506030503020504" pitchFamily="34" charset="0"/>
                </a:endParaRPr>
              </a:p>
            </c:rich>
          </c:tx>
          <c:layout>
            <c:manualLayout>
              <c:xMode val="edge"/>
              <c:yMode val="edge"/>
              <c:x val="7.4933957954413256E-3"/>
              <c:y val="0.21599283128765637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1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TradeGothic LT" panose="020B0506030503020504" pitchFamily="34" charset="0"/>
                  <a:ea typeface="TradeGothic LT" panose="020B0506030503020504" pitchFamily="34" charset="0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9625412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9871EB79-87DD-4A3C-BE18-68231E9131EF}" type="datetimeFigureOut">
              <a:rPr lang="en-US" smtClean="0"/>
              <a:t>11/27/2017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6BAE8383-4482-4D7B-A716-EE267032C3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62071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>
                <a:solidFill>
                  <a:prstClr val="black"/>
                </a:solidFill>
              </a:rPr>
              <a:pPr/>
              <a:t>1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25107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414463" y="1162050"/>
            <a:ext cx="4181475" cy="31369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724183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414463" y="1162050"/>
            <a:ext cx="4181475" cy="31369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049987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AE8383-4482-4D7B-A716-EE267032C3FC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378405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2663 settlement</a:t>
            </a:r>
            <a:r>
              <a:rPr lang="en-US" baseline="0" dirty="0" smtClean="0"/>
              <a:t> intervals (15min intervals) thrown out with DC tie cut-off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AE8383-4482-4D7B-A716-EE267032C3FC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0126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D20E1-8714-479C-BD9A-340957F0CD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52731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D20E1-8714-479C-BD9A-340957F0CD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99540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D20E1-8714-479C-BD9A-340957F0CD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78267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16152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Straight Connector 9"/>
          <p:cNvCxnSpPr/>
          <p:nvPr userDrawn="1"/>
        </p:nvCxnSpPr>
        <p:spPr>
          <a:xfrm>
            <a:off x="2010396" y="6388062"/>
            <a:ext cx="7152654" cy="0"/>
          </a:xfrm>
          <a:prstGeom prst="line">
            <a:avLst/>
          </a:prstGeom>
          <a:ln w="12700">
            <a:solidFill>
              <a:srgbClr val="00B0C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" y="179598"/>
            <a:ext cx="8799442" cy="443257"/>
          </a:xfrm>
        </p:spPr>
        <p:txBody>
          <a:bodyPr>
            <a:noAutofit/>
          </a:bodyPr>
          <a:lstStyle>
            <a:lvl1pPr>
              <a:defRPr sz="2800" b="0">
                <a:solidFill>
                  <a:srgbClr val="5C6770"/>
                </a:solidFill>
                <a:latin typeface="TradeGothic LT" panose="020B0506030503020504" pitchFamily="34" charset="0"/>
                <a:ea typeface="TradeGothic LT" panose="020B05060305030205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1304" y="829230"/>
            <a:ext cx="8468138" cy="527177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86751" y="6430683"/>
            <a:ext cx="512692" cy="365125"/>
          </a:xfrm>
        </p:spPr>
        <p:txBody>
          <a:bodyPr/>
          <a:lstStyle>
            <a:lvl1pPr algn="r">
              <a:defRPr sz="1400" b="0">
                <a:solidFill>
                  <a:srgbClr val="5C6770"/>
                </a:solidFill>
              </a:defRPr>
            </a:lvl1pPr>
          </a:lstStyle>
          <a:p>
            <a:fld id="{45FD20E1-8714-479C-BD9A-340957F0CD0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 userDrawn="1"/>
        </p:nvCxnSpPr>
        <p:spPr>
          <a:xfrm flipV="1">
            <a:off x="-13252" y="707727"/>
            <a:ext cx="8825946" cy="21152"/>
          </a:xfrm>
          <a:prstGeom prst="line">
            <a:avLst/>
          </a:prstGeom>
          <a:ln w="28575">
            <a:solidFill>
              <a:srgbClr val="00B0C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9257" y="6082224"/>
            <a:ext cx="1538264" cy="5950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44635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D20E1-8714-479C-BD9A-340957F0CD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64732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D20E1-8714-479C-BD9A-340957F0CD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19052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D20E1-8714-479C-BD9A-340957F0CD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15278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D20E1-8714-479C-BD9A-340957F0CD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88165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D20E1-8714-479C-BD9A-340957F0CD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35444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D20E1-8714-479C-BD9A-340957F0CD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05500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D20E1-8714-479C-BD9A-340957F0CD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04542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FD20E1-8714-479C-BD9A-340957F0CD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0309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86561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581400" y="2658011"/>
            <a:ext cx="5646034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prstClr val="black"/>
                </a:solidFill>
                <a:latin typeface="TradeGothic LT" panose="020B0506030503020504" pitchFamily="34" charset="0"/>
                <a:ea typeface="TradeGothic LT" panose="020B0506030503020504" pitchFamily="34" charset="0"/>
              </a:rPr>
              <a:t>Transmission Loss Factors</a:t>
            </a:r>
          </a:p>
          <a:p>
            <a:endParaRPr lang="en-US" dirty="0" smtClean="0">
              <a:solidFill>
                <a:prstClr val="black"/>
              </a:solidFill>
              <a:latin typeface="TradeGothic LT" panose="020B0506030503020504" pitchFamily="34" charset="0"/>
              <a:ea typeface="TradeGothic LT" panose="020B0506030503020504" pitchFamily="34" charset="0"/>
            </a:endParaRPr>
          </a:p>
          <a:p>
            <a:endParaRPr lang="en-US" dirty="0">
              <a:solidFill>
                <a:prstClr val="black"/>
              </a:solidFill>
              <a:latin typeface="TradeGothic LT" panose="020B0506030503020504" pitchFamily="34" charset="0"/>
              <a:ea typeface="TradeGothic LT" panose="020B0506030503020504" pitchFamily="34" charset="0"/>
            </a:endParaRPr>
          </a:p>
          <a:p>
            <a:r>
              <a:rPr lang="en-US" dirty="0" smtClean="0">
                <a:solidFill>
                  <a:prstClr val="black"/>
                </a:solidFill>
                <a:latin typeface="TradeGothic LT" panose="020B0506030503020504" pitchFamily="34" charset="0"/>
                <a:ea typeface="TradeGothic LT" panose="020B0506030503020504" pitchFamily="34" charset="0"/>
              </a:rPr>
              <a:t>December 4, 2017 </a:t>
            </a:r>
          </a:p>
          <a:p>
            <a:r>
              <a:rPr lang="en-US" dirty="0" smtClean="0">
                <a:solidFill>
                  <a:prstClr val="black"/>
                </a:solidFill>
                <a:latin typeface="TradeGothic LT" panose="020B0506030503020504" pitchFamily="34" charset="0"/>
                <a:ea typeface="TradeGothic LT" panose="020B0506030503020504" pitchFamily="34" charset="0"/>
              </a:rPr>
              <a:t>CMWG</a:t>
            </a:r>
            <a:endParaRPr lang="en-US" dirty="0">
              <a:solidFill>
                <a:prstClr val="black"/>
              </a:solidFill>
              <a:latin typeface="TradeGothic LT" panose="020B0506030503020504" pitchFamily="34" charset="0"/>
              <a:ea typeface="TradeGothic LT" panose="020B05060305030205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3158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59801" y="996242"/>
            <a:ext cx="3839642" cy="5061054"/>
          </a:xfrm>
        </p:spPr>
        <p:txBody>
          <a:bodyPr>
            <a:normAutofit/>
          </a:bodyPr>
          <a:lstStyle/>
          <a:p>
            <a:pPr>
              <a:spcBef>
                <a:spcPts val="1800"/>
              </a:spcBef>
            </a:pPr>
            <a:r>
              <a:rPr lang="en-US" sz="2400" b="1" dirty="0" smtClean="0">
                <a:latin typeface="TradeGothic LT" panose="020B0506030503020504" pitchFamily="34" charset="0"/>
                <a:ea typeface="TradeGothic LT" panose="020B0506030503020504" pitchFamily="34" charset="0"/>
                <a:cs typeface="Arial" panose="020B0604020202020204" pitchFamily="34" charset="0"/>
              </a:rPr>
              <a:t>Late 2016: </a:t>
            </a:r>
            <a:r>
              <a:rPr lang="en-US" sz="2400" dirty="0" smtClean="0">
                <a:latin typeface="TradeGothic LT" panose="020B0506030503020504" pitchFamily="34" charset="0"/>
                <a:ea typeface="TradeGothic LT" panose="020B0506030503020504" pitchFamily="34" charset="0"/>
                <a:cs typeface="Arial" panose="020B0604020202020204" pitchFamily="34" charset="0"/>
              </a:rPr>
              <a:t>2017 Transmission Loss Factors (TLFs) Posted for period from March 1, 2017 – February 28, 2018 </a:t>
            </a:r>
          </a:p>
          <a:p>
            <a:pPr>
              <a:spcBef>
                <a:spcPts val="1800"/>
              </a:spcBef>
            </a:pPr>
            <a:r>
              <a:rPr lang="en-US" sz="2400" b="1" dirty="0" smtClean="0">
                <a:latin typeface="TradeGothic LT" panose="020B0506030503020504" pitchFamily="34" charset="0"/>
                <a:ea typeface="TradeGothic LT" panose="020B0506030503020504" pitchFamily="34" charset="0"/>
                <a:cs typeface="Arial" panose="020B0604020202020204" pitchFamily="34" charset="0"/>
              </a:rPr>
              <a:t>March 2017: </a:t>
            </a:r>
            <a:r>
              <a:rPr lang="en-US" sz="2400" dirty="0" smtClean="0">
                <a:latin typeface="TradeGothic LT" panose="020B0506030503020504" pitchFamily="34" charset="0"/>
                <a:ea typeface="TradeGothic LT" panose="020B0506030503020504" pitchFamily="34" charset="0"/>
                <a:cs typeface="Arial" panose="020B0604020202020204" pitchFamily="34" charset="0"/>
              </a:rPr>
              <a:t>New tag created to track actual TLF so comparison data exists for April-August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D20E1-8714-479C-BD9A-340957F0CD01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364785" y="4813604"/>
            <a:ext cx="4034937" cy="998150"/>
          </a:xfrm>
          <a:prstGeom prst="rect">
            <a:avLst/>
          </a:prstGeom>
          <a:noFill/>
          <a:ln>
            <a:solidFill>
              <a:srgbClr val="606B7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lvl="1" algn="ctr"/>
            <a:r>
              <a:rPr lang="en-US" sz="2000" dirty="0">
                <a:solidFill>
                  <a:srgbClr val="5C6770"/>
                </a:solidFill>
                <a:latin typeface="TradeGothic LT" panose="020B0506030503020504" pitchFamily="34" charset="0"/>
                <a:ea typeface="TradeGothic LT" panose="020B0506030503020504" pitchFamily="34" charset="0"/>
                <a:cs typeface="Arial" panose="020B0604020202020204" pitchFamily="34" charset="0"/>
              </a:rPr>
              <a:t>TLFs changed significantly prompting questions from market participants</a:t>
            </a:r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75343367"/>
              </p:ext>
            </p:extLst>
          </p:nvPr>
        </p:nvGraphicFramePr>
        <p:xfrm>
          <a:off x="364786" y="916125"/>
          <a:ext cx="4034937" cy="185928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344979"/>
                <a:gridCol w="1344979"/>
                <a:gridCol w="1344979"/>
              </a:tblGrid>
              <a:tr h="253842">
                <a:tc gridSpan="2">
                  <a:txBody>
                    <a:bodyPr/>
                    <a:lstStyle/>
                    <a:p>
                      <a:r>
                        <a:rPr lang="en-US" sz="1600" dirty="0" smtClean="0"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2016/17 TLFs </a:t>
                      </a:r>
                      <a:endParaRPr lang="en-US" sz="1600" dirty="0"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C677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D6B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5C677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rgbClr val="5C677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C677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D6B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5C677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5C677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D6B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5C6770"/>
                    </a:solidFill>
                  </a:tcPr>
                </a:tc>
              </a:tr>
              <a:tr h="230766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Season</a:t>
                      </a:r>
                      <a:endParaRPr lang="en-US" sz="1400" dirty="0"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D6B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D6B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D6B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SONLF</a:t>
                      </a:r>
                      <a:endParaRPr lang="en-US" sz="1400" dirty="0"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3D6B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D6B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D6B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D6B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SOFFLF</a:t>
                      </a:r>
                      <a:endParaRPr lang="en-US" sz="1400" dirty="0"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3D6B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D6B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D6B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30766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Spring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D6B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D6B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D6B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2.0925%</a:t>
                      </a:r>
                      <a:endParaRPr lang="en-US" sz="1400" dirty="0"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3D6B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D6B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D6B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D6B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1.7968%</a:t>
                      </a:r>
                      <a:endParaRPr lang="en-US" sz="1400" dirty="0"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3D6B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D6B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D6B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30766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Summer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D6B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D6B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D6B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1.9901%</a:t>
                      </a:r>
                      <a:endParaRPr lang="en-US" sz="1400" dirty="0"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3D6B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D6B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D6B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D6B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1.4773%</a:t>
                      </a:r>
                      <a:endParaRPr lang="en-US" sz="1400" dirty="0"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3D6B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D6B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D6B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30766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Fall</a:t>
                      </a:r>
                      <a:endParaRPr lang="en-US" sz="1400" dirty="0"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D6B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D6B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D6B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1.8153%</a:t>
                      </a:r>
                      <a:endParaRPr lang="en-US" sz="1400" dirty="0"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3D6B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D6B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D6B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D6B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1.5960%</a:t>
                      </a:r>
                      <a:endParaRPr lang="en-US" sz="1400" dirty="0"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3D6B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D6B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D6B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30766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Winter</a:t>
                      </a:r>
                      <a:endParaRPr lang="en-US" sz="1400" dirty="0"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D6B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D6B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2.3877%</a:t>
                      </a:r>
                      <a:endParaRPr lang="en-US" sz="1400" dirty="0"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3D6B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D6B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D6B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1.7965%</a:t>
                      </a:r>
                      <a:endParaRPr lang="en-US" sz="1400" dirty="0"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3D6B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D6B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1077395"/>
              </p:ext>
            </p:extLst>
          </p:nvPr>
        </p:nvGraphicFramePr>
        <p:xfrm>
          <a:off x="364786" y="2840801"/>
          <a:ext cx="4034937" cy="185928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344979"/>
                <a:gridCol w="1344979"/>
                <a:gridCol w="1344979"/>
              </a:tblGrid>
              <a:tr h="253842">
                <a:tc gridSpan="2">
                  <a:txBody>
                    <a:bodyPr/>
                    <a:lstStyle/>
                    <a:p>
                      <a:r>
                        <a:rPr lang="en-US" sz="1600" dirty="0" smtClean="0"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2016/17 TLFs </a:t>
                      </a:r>
                      <a:endParaRPr lang="en-US" sz="1600" dirty="0"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C677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D6B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5C677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rgbClr val="5C677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C677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D6B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5C677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5C677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D6B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5C6770"/>
                    </a:solidFill>
                  </a:tcPr>
                </a:tc>
              </a:tr>
              <a:tr h="230766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Season</a:t>
                      </a:r>
                      <a:endParaRPr lang="en-US" sz="1400" dirty="0"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D6B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D6B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D6B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SONLF</a:t>
                      </a:r>
                      <a:endParaRPr lang="en-US" sz="1400" dirty="0"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3D6B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D6B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D6B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D6B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SOFFLF</a:t>
                      </a:r>
                      <a:endParaRPr lang="en-US" sz="1400" dirty="0"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3D6B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D6B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D6B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30766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Spring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D6B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D6B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D6B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2.1639%</a:t>
                      </a:r>
                      <a:endParaRPr lang="en-US" sz="1400" dirty="0"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3D6B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D6B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D6B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D6B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1.9870%</a:t>
                      </a:r>
                      <a:endParaRPr lang="en-US" sz="1400" dirty="0"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3D6B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D6B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D6B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30766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Summer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D6B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D6B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D6B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2.0514%</a:t>
                      </a:r>
                      <a:endParaRPr lang="en-US" sz="1400" dirty="0"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3D6B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D6B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D6B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D6B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1.8735%</a:t>
                      </a:r>
                      <a:endParaRPr lang="en-US" sz="1400" dirty="0"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3D6B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D6B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D6B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30766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Fall</a:t>
                      </a:r>
                      <a:endParaRPr lang="en-US" sz="1400" dirty="0"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D6B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D6B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D6B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2.3955%</a:t>
                      </a:r>
                      <a:endParaRPr lang="en-US" sz="1400" dirty="0"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3D6B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D6B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D6B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D6B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2.5085%</a:t>
                      </a:r>
                      <a:endParaRPr lang="en-US" sz="1400" dirty="0"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3D6B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D6B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D6B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30766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Winter</a:t>
                      </a:r>
                      <a:endParaRPr lang="en-US" sz="1400" dirty="0"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D6B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D6B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2.3522%</a:t>
                      </a:r>
                      <a:endParaRPr lang="en-US" sz="1400" dirty="0"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3D6B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D6B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D6B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TradeGothic LT" panose="020B0506030503020504" pitchFamily="34" charset="0"/>
                          <a:ea typeface="TradeGothic LT" panose="020B0506030503020504" pitchFamily="34" charset="0"/>
                        </a:rPr>
                        <a:t>2.4581%</a:t>
                      </a:r>
                      <a:endParaRPr lang="en-US" sz="1400" dirty="0">
                        <a:latin typeface="TradeGothic LT" panose="020B0506030503020504" pitchFamily="34" charset="0"/>
                        <a:ea typeface="TradeGothic LT" panose="020B05060305030205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3D6B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D6B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49496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CURRENT TLF PROCEDURES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6502" y="1064525"/>
            <a:ext cx="3884445" cy="4640694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</a:pPr>
            <a:r>
              <a:rPr lang="en-US" sz="2400" dirty="0" smtClean="0">
                <a:latin typeface="TradeGothic LT" panose="020B0506030503020504" pitchFamily="34" charset="0"/>
                <a:ea typeface="TradeGothic LT" panose="020B0506030503020504" pitchFamily="34" charset="0"/>
                <a:cs typeface="Arial" panose="020B0604020202020204" pitchFamily="34" charset="0"/>
              </a:rPr>
              <a:t>Transmission Loss Factors (TLFs) are posted for each season annually </a:t>
            </a:r>
          </a:p>
          <a:p>
            <a:pPr>
              <a:spcBef>
                <a:spcPts val="1200"/>
              </a:spcBef>
            </a:pPr>
            <a:r>
              <a:rPr lang="en-US" sz="2400" b="1" i="1" dirty="0" smtClean="0">
                <a:latin typeface="TradeGothic LT" panose="020B0506030503020504" pitchFamily="34" charset="0"/>
                <a:ea typeface="TradeGothic LT" panose="020B0506030503020504" pitchFamily="34" charset="0"/>
                <a:cs typeface="Arial" panose="020B0604020202020204" pitchFamily="34" charset="0"/>
              </a:rPr>
              <a:t>Actual</a:t>
            </a:r>
            <a:r>
              <a:rPr lang="en-US" sz="2400" i="1" dirty="0" smtClean="0">
                <a:latin typeface="TradeGothic LT" panose="020B0506030503020504" pitchFamily="34" charset="0"/>
                <a:ea typeface="TradeGothic LT" panose="020B0506030503020504" pitchFamily="34" charset="0"/>
                <a:cs typeface="Arial" panose="020B0604020202020204" pitchFamily="34" charset="0"/>
              </a:rPr>
              <a:t> </a:t>
            </a:r>
            <a:r>
              <a:rPr lang="en-US" sz="2400" dirty="0" smtClean="0">
                <a:latin typeface="TradeGothic LT" panose="020B0506030503020504" pitchFamily="34" charset="0"/>
                <a:ea typeface="TradeGothic LT" panose="020B0506030503020504" pitchFamily="34" charset="0"/>
                <a:cs typeface="Arial" panose="020B0604020202020204" pitchFamily="34" charset="0"/>
              </a:rPr>
              <a:t>transmission losses not directly accounted for in settlement, ERCOT uses </a:t>
            </a:r>
            <a:r>
              <a:rPr lang="en-US" sz="2400" b="1" i="1" dirty="0" smtClean="0">
                <a:latin typeface="TradeGothic LT" panose="020B0506030503020504" pitchFamily="34" charset="0"/>
                <a:ea typeface="TradeGothic LT" panose="020B0506030503020504" pitchFamily="34" charset="0"/>
                <a:cs typeface="Arial" panose="020B0604020202020204" pitchFamily="34" charset="0"/>
              </a:rPr>
              <a:t>Deemed Actual </a:t>
            </a:r>
            <a:r>
              <a:rPr lang="en-US" sz="2400" dirty="0" smtClean="0">
                <a:latin typeface="TradeGothic LT" panose="020B0506030503020504" pitchFamily="34" charset="0"/>
                <a:ea typeface="TradeGothic LT" panose="020B0506030503020504" pitchFamily="34" charset="0"/>
                <a:cs typeface="Arial" panose="020B0604020202020204" pitchFamily="34" charset="0"/>
              </a:rPr>
              <a:t>TLFs  </a:t>
            </a:r>
          </a:p>
          <a:p>
            <a:pPr>
              <a:spcBef>
                <a:spcPts val="1200"/>
              </a:spcBef>
            </a:pPr>
            <a:r>
              <a:rPr lang="en-US" sz="2400" dirty="0" smtClean="0">
                <a:latin typeface="TradeGothic LT" panose="020B0506030503020504" pitchFamily="34" charset="0"/>
                <a:ea typeface="TradeGothic LT" panose="020B0506030503020504" pitchFamily="34" charset="0"/>
                <a:cs typeface="Arial" panose="020B0604020202020204" pitchFamily="34" charset="0"/>
              </a:rPr>
              <a:t>Procedures for developing TLFs </a:t>
            </a:r>
            <a:r>
              <a:rPr lang="en-US" sz="2400" b="1" dirty="0" smtClean="0">
                <a:latin typeface="TradeGothic LT" panose="020B0506030503020504" pitchFamily="34" charset="0"/>
                <a:ea typeface="TradeGothic LT" panose="020B0506030503020504" pitchFamily="34" charset="0"/>
                <a:cs typeface="Arial" panose="020B0604020202020204" pitchFamily="34" charset="0"/>
              </a:rPr>
              <a:t>relatively unchanged </a:t>
            </a:r>
            <a:r>
              <a:rPr lang="en-US" sz="2400" dirty="0" smtClean="0">
                <a:latin typeface="TradeGothic LT" panose="020B0506030503020504" pitchFamily="34" charset="0"/>
                <a:ea typeface="TradeGothic LT" panose="020B0506030503020504" pitchFamily="34" charset="0"/>
                <a:cs typeface="Arial" panose="020B0604020202020204" pitchFamily="34" charset="0"/>
              </a:rPr>
              <a:t>since Zonal market open in 2001</a:t>
            </a:r>
          </a:p>
          <a:p>
            <a:pPr>
              <a:spcBef>
                <a:spcPts val="1200"/>
              </a:spcBef>
            </a:pPr>
            <a:endParaRPr lang="en-US" sz="2400" dirty="0" smtClean="0">
              <a:latin typeface="TradeGothic LT" panose="020B0506030503020504" pitchFamily="34" charset="0"/>
              <a:ea typeface="TradeGothic LT" panose="020B0506030503020504" pitchFamily="34" charset="0"/>
              <a:cs typeface="Arial" panose="020B0604020202020204" pitchFamily="34" charset="0"/>
            </a:endParaRPr>
          </a:p>
          <a:p>
            <a:pPr>
              <a:spcBef>
                <a:spcPts val="1200"/>
              </a:spcBef>
            </a:pPr>
            <a:endParaRPr lang="en-US" sz="2400" dirty="0" smtClean="0">
              <a:latin typeface="TradeGothic LT" panose="020B0506030503020504" pitchFamily="34" charset="0"/>
              <a:ea typeface="TradeGothic LT" panose="020B05060305030205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1200"/>
              </a:spcBef>
              <a:buNone/>
            </a:pPr>
            <a:endParaRPr lang="en-US" sz="2400" dirty="0" smtClean="0">
              <a:latin typeface="TradeGothic LT" panose="020B0506030503020504" pitchFamily="34" charset="0"/>
              <a:ea typeface="TradeGothic LT" panose="020B05060305030205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869366" y="1064525"/>
            <a:ext cx="3930076" cy="491320"/>
          </a:xfrm>
          <a:prstGeom prst="rect">
            <a:avLst/>
          </a:prstGeom>
          <a:solidFill>
            <a:srgbClr val="5C677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latin typeface="TradeGothic LT" panose="020B0506030503020504" pitchFamily="34" charset="0"/>
                <a:ea typeface="TradeGothic LT" panose="020B0506030503020504" pitchFamily="34" charset="0"/>
                <a:cs typeface="Arial" panose="020B0604020202020204" pitchFamily="34" charset="0"/>
              </a:rPr>
              <a:t>Relevant Documentation</a:t>
            </a:r>
            <a:endParaRPr lang="en-US" sz="2400" b="1" dirty="0">
              <a:latin typeface="TradeGothic LT" panose="020B0506030503020504" pitchFamily="34" charset="0"/>
              <a:ea typeface="TradeGothic LT" panose="020B0506030503020504" pitchFamily="34" charset="0"/>
              <a:cs typeface="Arial" panose="020B0604020202020204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869366" y="1665028"/>
            <a:ext cx="3930076" cy="3889612"/>
          </a:xfrm>
          <a:prstGeom prst="rect">
            <a:avLst/>
          </a:prstGeom>
          <a:noFill/>
          <a:ln>
            <a:solidFill>
              <a:srgbClr val="5C67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100" dirty="0">
                <a:solidFill>
                  <a:schemeClr val="tx1"/>
                </a:solidFill>
                <a:latin typeface="TradeGothic LT" panose="020B0506030503020504" pitchFamily="34" charset="0"/>
                <a:ea typeface="TradeGothic LT" panose="020B0506030503020504" pitchFamily="34" charset="0"/>
                <a:cs typeface="Arial" panose="020B0604020202020204" pitchFamily="34" charset="0"/>
              </a:rPr>
              <a:t>Protocols Section 13 prescribes the method to develop forecasted Transmission Loss Factors (TLFs) and their use in settlement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100" dirty="0">
                <a:solidFill>
                  <a:schemeClr val="tx1"/>
                </a:solidFill>
                <a:latin typeface="TradeGothic LT" panose="020B0506030503020504" pitchFamily="34" charset="0"/>
                <a:ea typeface="TradeGothic LT" panose="020B0506030503020504" pitchFamily="34" charset="0"/>
                <a:cs typeface="Arial" panose="020B0604020202020204" pitchFamily="34" charset="0"/>
              </a:rPr>
              <a:t>Generator dispatch for each of the eight cases is determined pursuant to Section 4.3.3 of the SSWG Procedure </a:t>
            </a:r>
            <a:r>
              <a:rPr lang="en-US" sz="2100" dirty="0" smtClean="0">
                <a:solidFill>
                  <a:schemeClr val="tx1"/>
                </a:solidFill>
                <a:latin typeface="TradeGothic LT" panose="020B0506030503020504" pitchFamily="34" charset="0"/>
                <a:ea typeface="TradeGothic LT" panose="020B0506030503020504" pitchFamily="34" charset="0"/>
                <a:cs typeface="Arial" panose="020B0604020202020204" pitchFamily="34" charset="0"/>
              </a:rPr>
              <a:t>Manual*</a:t>
            </a:r>
            <a:endParaRPr lang="en-US" sz="2100" dirty="0">
              <a:solidFill>
                <a:schemeClr val="tx1"/>
              </a:solidFill>
              <a:latin typeface="TradeGothic LT" panose="020B0506030503020504" pitchFamily="34" charset="0"/>
              <a:ea typeface="TradeGothic LT" panose="020B0506030503020504" pitchFamily="34" charset="0"/>
              <a:cs typeface="Arial" panose="020B060402020202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D20E1-8714-479C-BD9A-340957F0CD01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4869366" y="5554641"/>
            <a:ext cx="393007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00" dirty="0" smtClean="0"/>
              <a:t>*http</a:t>
            </a:r>
            <a:r>
              <a:rPr lang="en-US" sz="1000" dirty="0"/>
              <a:t>://</a:t>
            </a:r>
            <a:r>
              <a:rPr lang="en-US" sz="1000" dirty="0" smtClean="0"/>
              <a:t>www.ercot.com/content/wcm/key_documents_lists/27292/SSWG_Procedure_Manual.Approved_by_ROS_20160203.docx</a:t>
            </a: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1792135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95647" y="1736787"/>
            <a:ext cx="1607236" cy="3943630"/>
          </a:xfrm>
          <a:prstGeom prst="rect">
            <a:avLst/>
          </a:prstGeom>
          <a:solidFill>
            <a:srgbClr val="00B0CD"/>
          </a:solidFill>
          <a:ln w="28575">
            <a:solidFill>
              <a:srgbClr val="003D6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700" dirty="0" smtClean="0">
                <a:latin typeface="TradeGothic LT" panose="020B0506030503020504" pitchFamily="34" charset="0"/>
                <a:ea typeface="TradeGothic LT" panose="020B0506030503020504" pitchFamily="34" charset="0"/>
                <a:cs typeface="Arial" panose="020B0604020202020204" pitchFamily="34" charset="0"/>
              </a:rPr>
              <a:t>Net Generation for Settlement Interval</a:t>
            </a:r>
            <a:endParaRPr lang="en-US" sz="1700" dirty="0">
              <a:latin typeface="TradeGothic LT" panose="020B0506030503020504" pitchFamily="34" charset="0"/>
              <a:ea typeface="TradeGothic LT" panose="020B0506030503020504" pitchFamily="34" charset="0"/>
              <a:cs typeface="Arial" panose="020B0604020202020204" pitchFamily="34" charset="0"/>
            </a:endParaRPr>
          </a:p>
        </p:txBody>
      </p:sp>
      <p:sp>
        <p:nvSpPr>
          <p:cNvPr id="15" name="Title 1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TRANSMISSION LOSSES AND UFE</a:t>
            </a:r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2213921" y="4533521"/>
            <a:ext cx="1607236" cy="1146896"/>
          </a:xfrm>
          <a:prstGeom prst="rect">
            <a:avLst/>
          </a:prstGeom>
          <a:solidFill>
            <a:srgbClr val="00B0CD"/>
          </a:solidFill>
          <a:ln w="28575">
            <a:solidFill>
              <a:srgbClr val="003D6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700" dirty="0" smtClean="0">
                <a:latin typeface="TradeGothic LT" panose="020B0506030503020504" pitchFamily="34" charset="0"/>
                <a:ea typeface="TradeGothic LT" panose="020B0506030503020504" pitchFamily="34" charset="0"/>
                <a:cs typeface="Arial" panose="020B0604020202020204" pitchFamily="34" charset="0"/>
              </a:rPr>
              <a:t>Profiled Energy Usage Non-Metered Accounts</a:t>
            </a:r>
            <a:endParaRPr lang="en-US" sz="1700" dirty="0">
              <a:latin typeface="TradeGothic LT" panose="020B0506030503020504" pitchFamily="34" charset="0"/>
              <a:ea typeface="TradeGothic LT" panose="020B0506030503020504" pitchFamily="34" charset="0"/>
              <a:cs typeface="Arial" panose="020B0604020202020204" pitchFamily="34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2213921" y="3254189"/>
            <a:ext cx="1607236" cy="1279332"/>
          </a:xfrm>
          <a:prstGeom prst="rect">
            <a:avLst/>
          </a:prstGeom>
          <a:solidFill>
            <a:srgbClr val="00B0CD"/>
          </a:solidFill>
          <a:ln w="28575">
            <a:solidFill>
              <a:srgbClr val="003D6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700" dirty="0" smtClean="0">
                <a:latin typeface="TradeGothic LT" panose="020B0506030503020504" pitchFamily="34" charset="0"/>
                <a:ea typeface="TradeGothic LT" panose="020B0506030503020504" pitchFamily="34" charset="0"/>
                <a:cs typeface="Arial" panose="020B0604020202020204" pitchFamily="34" charset="0"/>
              </a:rPr>
              <a:t>Interval Data Energy Usage</a:t>
            </a:r>
            <a:endParaRPr lang="en-US" sz="1700" dirty="0">
              <a:latin typeface="TradeGothic LT" panose="020B0506030503020504" pitchFamily="34" charset="0"/>
              <a:ea typeface="TradeGothic LT" panose="020B0506030503020504" pitchFamily="34" charset="0"/>
              <a:cs typeface="Arial" panose="020B0604020202020204" pitchFamily="34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2213921" y="2155213"/>
            <a:ext cx="1607236" cy="1102506"/>
          </a:xfrm>
          <a:prstGeom prst="rect">
            <a:avLst/>
          </a:prstGeom>
          <a:solidFill>
            <a:srgbClr val="00B0CD"/>
          </a:solidFill>
          <a:ln w="28575">
            <a:solidFill>
              <a:srgbClr val="003D6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700" dirty="0" smtClean="0">
                <a:latin typeface="TradeGothic LT" panose="020B0506030503020504" pitchFamily="34" charset="0"/>
                <a:ea typeface="TradeGothic LT" panose="020B0506030503020504" pitchFamily="34" charset="0"/>
                <a:cs typeface="Arial" panose="020B0604020202020204" pitchFamily="34" charset="0"/>
              </a:rPr>
              <a:t>Losses (Transmission and Distribution)</a:t>
            </a:r>
            <a:endParaRPr lang="en-US" sz="1700" dirty="0">
              <a:latin typeface="TradeGothic LT" panose="020B0506030503020504" pitchFamily="34" charset="0"/>
              <a:ea typeface="TradeGothic LT" panose="020B0506030503020504" pitchFamily="34" charset="0"/>
              <a:cs typeface="Arial" panose="020B0604020202020204" pitchFamily="34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2213921" y="1739135"/>
            <a:ext cx="1607236" cy="346340"/>
          </a:xfrm>
          <a:prstGeom prst="rect">
            <a:avLst/>
          </a:prstGeom>
          <a:noFill/>
          <a:ln w="28575">
            <a:solidFill>
              <a:srgbClr val="003D6B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700" dirty="0" smtClean="0">
                <a:solidFill>
                  <a:srgbClr val="6D777F"/>
                </a:solidFill>
                <a:latin typeface="TradeGothic LT" panose="020B0506030503020504" pitchFamily="34" charset="0"/>
                <a:ea typeface="TradeGothic LT" panose="020B0506030503020504" pitchFamily="34" charset="0"/>
                <a:cs typeface="Arial" panose="020B0604020202020204" pitchFamily="34" charset="0"/>
              </a:rPr>
              <a:t>UFE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364414" y="981635"/>
            <a:ext cx="81744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radeGothic LT Bold" panose="020B0706030503020504" pitchFamily="34" charset="0"/>
                <a:ea typeface="TradeGothic LT Bold" panose="020B0706030503020504" pitchFamily="34" charset="0"/>
                <a:cs typeface="Arial" panose="020B0604020202020204" pitchFamily="34" charset="0"/>
              </a:rPr>
              <a:t>Unaccounted for Energy (UFE) </a:t>
            </a:r>
            <a:r>
              <a:rPr lang="en-US" sz="2400" dirty="0">
                <a:latin typeface="TradeGothic LT Bold" panose="020B0706030503020504" pitchFamily="34" charset="0"/>
                <a:ea typeface="TradeGothic LT Bold" panose="020B0706030503020504" pitchFamily="34" charset="0"/>
                <a:cs typeface="Arial" panose="020B0604020202020204" pitchFamily="34" charset="0"/>
              </a:rPr>
              <a:t>= Generation – (Load + Losses)</a:t>
            </a:r>
          </a:p>
        </p:txBody>
      </p:sp>
      <p:sp>
        <p:nvSpPr>
          <p:cNvPr id="23" name="Right Brace 22"/>
          <p:cNvSpPr/>
          <p:nvPr/>
        </p:nvSpPr>
        <p:spPr>
          <a:xfrm>
            <a:off x="3865334" y="1736787"/>
            <a:ext cx="115904" cy="381952"/>
          </a:xfrm>
          <a:prstGeom prst="rightBrace">
            <a:avLst>
              <a:gd name="adj1" fmla="val 31755"/>
              <a:gd name="adj2" fmla="val 50000"/>
            </a:avLst>
          </a:prstGeom>
          <a:ln w="28575">
            <a:solidFill>
              <a:srgbClr val="5C677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latin typeface="TradeGothic LT" panose="020B0506030503020504" pitchFamily="34" charset="0"/>
              <a:ea typeface="TradeGothic LT" panose="020B0506030503020504" pitchFamily="34" charset="0"/>
              <a:cs typeface="Arial" panose="020B0604020202020204" pitchFamily="34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4029520" y="1751287"/>
            <a:ext cx="62065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5C6770"/>
                </a:solidFill>
                <a:latin typeface="TradeGothic LT" panose="020B0506030503020504" pitchFamily="34" charset="0"/>
                <a:ea typeface="TradeGothic LT" panose="020B0506030503020504" pitchFamily="34" charset="0"/>
                <a:cs typeface="Arial" panose="020B0604020202020204" pitchFamily="34" charset="0"/>
              </a:rPr>
              <a:t>GAP</a:t>
            </a:r>
            <a:endParaRPr lang="en-US" sz="1600" dirty="0">
              <a:solidFill>
                <a:srgbClr val="5C6770"/>
              </a:solidFill>
              <a:latin typeface="TradeGothic LT" panose="020B0506030503020504" pitchFamily="34" charset="0"/>
              <a:ea typeface="TradeGothic LT" panose="020B0506030503020504" pitchFamily="34" charset="0"/>
              <a:cs typeface="Arial" panose="020B0604020202020204" pitchFamily="34" charset="0"/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D20E1-8714-479C-BD9A-340957F0CD01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13" name="Rectangle 4"/>
          <p:cNvSpPr txBox="1">
            <a:spLocks noChangeArrowheads="1"/>
          </p:cNvSpPr>
          <p:nvPr/>
        </p:nvSpPr>
        <p:spPr>
          <a:xfrm>
            <a:off x="4859383" y="1736787"/>
            <a:ext cx="3940059" cy="3943630"/>
          </a:xfrm>
          <a:prstGeom prst="rect">
            <a:avLst/>
          </a:prstGeom>
          <a:noFill/>
          <a:ln w="50800">
            <a:solidFill>
              <a:srgbClr val="5C6770"/>
            </a:solidFill>
          </a:ln>
        </p:spPr>
        <p:txBody>
          <a:bodyPr anchor="ctr"/>
          <a:lstStyle/>
          <a:p>
            <a:pPr marL="257175" indent="-257175">
              <a:spcBef>
                <a:spcPts val="600"/>
              </a:spcBef>
              <a:tabLst>
                <a:tab pos="775097" algn="l"/>
                <a:tab pos="1028700" algn="l"/>
              </a:tabLst>
              <a:defRPr/>
            </a:pPr>
            <a:r>
              <a:rPr lang="en-US" sz="1700" b="1" u="sng" kern="0" dirty="0">
                <a:solidFill>
                  <a:srgbClr val="000000"/>
                </a:solidFill>
                <a:latin typeface="TradeGothic LT" panose="020B0506030503020504" pitchFamily="34" charset="0"/>
                <a:ea typeface="TradeGothic LT" panose="020B0506030503020504" pitchFamily="34" charset="0"/>
                <a:cs typeface="Arial" panose="020B0604020202020204" pitchFamily="34" charset="0"/>
              </a:rPr>
              <a:t>Sources of UFE include</a:t>
            </a:r>
            <a:r>
              <a:rPr lang="en-US" sz="1700" b="1" u="sng" kern="0" dirty="0" smtClean="0">
                <a:solidFill>
                  <a:srgbClr val="000000"/>
                </a:solidFill>
                <a:latin typeface="TradeGothic LT" panose="020B0506030503020504" pitchFamily="34" charset="0"/>
                <a:ea typeface="TradeGothic LT" panose="020B0506030503020504" pitchFamily="34" charset="0"/>
                <a:cs typeface="Arial" panose="020B0604020202020204" pitchFamily="34" charset="0"/>
              </a:rPr>
              <a:t>:</a:t>
            </a:r>
            <a:endParaRPr lang="en-US" sz="1700" b="1" u="sng" kern="0" dirty="0">
              <a:solidFill>
                <a:srgbClr val="000000"/>
              </a:solidFill>
              <a:latin typeface="TradeGothic LT" panose="020B0506030503020504" pitchFamily="34" charset="0"/>
              <a:ea typeface="TradeGothic LT" panose="020B0506030503020504" pitchFamily="34" charset="0"/>
              <a:cs typeface="Arial" panose="020B0604020202020204" pitchFamily="34" charset="0"/>
            </a:endParaRP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  <a:tabLst>
                <a:tab pos="775097" algn="l"/>
                <a:tab pos="1028700" algn="l"/>
              </a:tabLst>
              <a:defRPr/>
            </a:pPr>
            <a:r>
              <a:rPr lang="en-US" sz="1700" kern="0" dirty="0" smtClean="0">
                <a:solidFill>
                  <a:srgbClr val="000000"/>
                </a:solidFill>
                <a:latin typeface="TradeGothic LT" panose="020B0506030503020504" pitchFamily="34" charset="0"/>
                <a:ea typeface="TradeGothic LT" panose="020B0506030503020504" pitchFamily="34" charset="0"/>
                <a:cs typeface="Arial" panose="020B0604020202020204" pitchFamily="34" charset="0"/>
              </a:rPr>
              <a:t>Generation </a:t>
            </a:r>
            <a:r>
              <a:rPr lang="en-US" sz="1700" kern="0" dirty="0">
                <a:solidFill>
                  <a:srgbClr val="000000"/>
                </a:solidFill>
                <a:latin typeface="TradeGothic LT" panose="020B0506030503020504" pitchFamily="34" charset="0"/>
                <a:ea typeface="TradeGothic LT" panose="020B0506030503020504" pitchFamily="34" charset="0"/>
                <a:cs typeface="Arial" panose="020B0604020202020204" pitchFamily="34" charset="0"/>
              </a:rPr>
              <a:t>Measurement Errors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  <a:tabLst>
                <a:tab pos="775097" algn="l"/>
                <a:tab pos="1028700" algn="l"/>
              </a:tabLst>
              <a:defRPr/>
            </a:pPr>
            <a:r>
              <a:rPr lang="en-US" sz="1700" kern="0" dirty="0" smtClean="0">
                <a:solidFill>
                  <a:srgbClr val="000000"/>
                </a:solidFill>
                <a:latin typeface="TradeGothic LT" panose="020B0506030503020504" pitchFamily="34" charset="0"/>
                <a:ea typeface="TradeGothic LT" panose="020B0506030503020504" pitchFamily="34" charset="0"/>
                <a:cs typeface="Arial" panose="020B0604020202020204" pitchFamily="34" charset="0"/>
              </a:rPr>
              <a:t>DC </a:t>
            </a:r>
            <a:r>
              <a:rPr lang="en-US" sz="1700" kern="0" dirty="0">
                <a:solidFill>
                  <a:srgbClr val="000000"/>
                </a:solidFill>
                <a:latin typeface="TradeGothic LT" panose="020B0506030503020504" pitchFamily="34" charset="0"/>
                <a:ea typeface="TradeGothic LT" panose="020B0506030503020504" pitchFamily="34" charset="0"/>
                <a:cs typeface="Arial" panose="020B0604020202020204" pitchFamily="34" charset="0"/>
              </a:rPr>
              <a:t>Tie Inadvertent Energy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  <a:tabLst>
                <a:tab pos="775097" algn="l"/>
                <a:tab pos="1028700" algn="l"/>
              </a:tabLst>
              <a:defRPr/>
            </a:pPr>
            <a:r>
              <a:rPr lang="en-US" sz="1700" kern="0" dirty="0" smtClean="0">
                <a:solidFill>
                  <a:srgbClr val="000000"/>
                </a:solidFill>
                <a:latin typeface="TradeGothic LT" panose="020B0506030503020504" pitchFamily="34" charset="0"/>
                <a:ea typeface="TradeGothic LT" panose="020B0506030503020504" pitchFamily="34" charset="0"/>
                <a:cs typeface="Arial" panose="020B0604020202020204" pitchFamily="34" charset="0"/>
              </a:rPr>
              <a:t>Load</a:t>
            </a:r>
            <a:endParaRPr lang="en-US" sz="1700" kern="0" dirty="0">
              <a:solidFill>
                <a:srgbClr val="000000"/>
              </a:solidFill>
              <a:latin typeface="TradeGothic LT" panose="020B0506030503020504" pitchFamily="34" charset="0"/>
              <a:ea typeface="TradeGothic LT" panose="020B0506030503020504" pitchFamily="34" charset="0"/>
              <a:cs typeface="Arial" panose="020B0604020202020204" pitchFamily="34" charset="0"/>
            </a:endParaRPr>
          </a:p>
          <a:p>
            <a:pPr marL="742950" lvl="1" indent="-285750">
              <a:spcBef>
                <a:spcPts val="600"/>
              </a:spcBef>
              <a:buFont typeface="Arial" panose="020B0604020202020204" pitchFamily="34" charset="0"/>
              <a:buChar char="•"/>
              <a:tabLst>
                <a:tab pos="775097" algn="l"/>
                <a:tab pos="1028700" algn="l"/>
              </a:tabLst>
              <a:defRPr/>
            </a:pPr>
            <a:r>
              <a:rPr lang="en-US" sz="1700" kern="0" dirty="0" smtClean="0">
                <a:solidFill>
                  <a:srgbClr val="000000"/>
                </a:solidFill>
                <a:latin typeface="TradeGothic LT" panose="020B0506030503020504" pitchFamily="34" charset="0"/>
                <a:ea typeface="TradeGothic LT" panose="020B0506030503020504" pitchFamily="34" charset="0"/>
                <a:cs typeface="Arial" panose="020B0604020202020204" pitchFamily="34" charset="0"/>
              </a:rPr>
              <a:t>Missing/Erroneous </a:t>
            </a:r>
            <a:r>
              <a:rPr lang="en-US" sz="1700" kern="0" dirty="0">
                <a:solidFill>
                  <a:srgbClr val="000000"/>
                </a:solidFill>
                <a:latin typeface="TradeGothic LT" panose="020B0506030503020504" pitchFamily="34" charset="0"/>
                <a:ea typeface="TradeGothic LT" panose="020B0506030503020504" pitchFamily="34" charset="0"/>
                <a:cs typeface="Arial" panose="020B0604020202020204" pitchFamily="34" charset="0"/>
              </a:rPr>
              <a:t>Usage </a:t>
            </a:r>
            <a:r>
              <a:rPr lang="en-US" sz="1700" kern="0" dirty="0" smtClean="0">
                <a:solidFill>
                  <a:srgbClr val="000000"/>
                </a:solidFill>
                <a:latin typeface="TradeGothic LT" panose="020B0506030503020504" pitchFamily="34" charset="0"/>
                <a:ea typeface="TradeGothic LT" panose="020B0506030503020504" pitchFamily="34" charset="0"/>
                <a:cs typeface="Arial" panose="020B0604020202020204" pitchFamily="34" charset="0"/>
              </a:rPr>
              <a:t>Data</a:t>
            </a:r>
          </a:p>
          <a:p>
            <a:pPr marL="742950" lvl="1" indent="-285750">
              <a:spcBef>
                <a:spcPts val="600"/>
              </a:spcBef>
              <a:buFont typeface="Arial" panose="020B0604020202020204" pitchFamily="34" charset="0"/>
              <a:buChar char="•"/>
              <a:tabLst>
                <a:tab pos="775097" algn="l"/>
                <a:tab pos="1028700" algn="l"/>
              </a:tabLst>
              <a:defRPr/>
            </a:pPr>
            <a:r>
              <a:rPr lang="en-US" sz="1700" kern="0" dirty="0" smtClean="0">
                <a:solidFill>
                  <a:srgbClr val="000000"/>
                </a:solidFill>
                <a:latin typeface="TradeGothic LT" panose="020B0506030503020504" pitchFamily="34" charset="0"/>
                <a:ea typeface="TradeGothic LT" panose="020B0506030503020504" pitchFamily="34" charset="0"/>
                <a:cs typeface="Arial" panose="020B0604020202020204" pitchFamily="34" charset="0"/>
              </a:rPr>
              <a:t> </a:t>
            </a:r>
            <a:r>
              <a:rPr lang="en-US" sz="1700" kern="0" dirty="0">
                <a:solidFill>
                  <a:srgbClr val="000000"/>
                </a:solidFill>
                <a:latin typeface="TradeGothic LT" panose="020B0506030503020504" pitchFamily="34" charset="0"/>
                <a:ea typeface="TradeGothic LT" panose="020B0506030503020504" pitchFamily="34" charset="0"/>
                <a:cs typeface="Arial" panose="020B0604020202020204" pitchFamily="34" charset="0"/>
              </a:rPr>
              <a:t>Backcast Profile </a:t>
            </a:r>
            <a:r>
              <a:rPr lang="en-US" sz="1700" kern="0" dirty="0" smtClean="0">
                <a:solidFill>
                  <a:srgbClr val="000000"/>
                </a:solidFill>
                <a:latin typeface="TradeGothic LT" panose="020B0506030503020504" pitchFamily="34" charset="0"/>
                <a:ea typeface="TradeGothic LT" panose="020B0506030503020504" pitchFamily="34" charset="0"/>
                <a:cs typeface="Arial" panose="020B0604020202020204" pitchFamily="34" charset="0"/>
              </a:rPr>
              <a:t>Error</a:t>
            </a:r>
          </a:p>
          <a:p>
            <a:pPr marL="742950" lvl="1" indent="-285750">
              <a:spcBef>
                <a:spcPts val="600"/>
              </a:spcBef>
              <a:buFont typeface="Arial" panose="020B0604020202020204" pitchFamily="34" charset="0"/>
              <a:buChar char="•"/>
              <a:tabLst>
                <a:tab pos="775097" algn="l"/>
                <a:tab pos="1028700" algn="l"/>
              </a:tabLst>
              <a:defRPr/>
            </a:pPr>
            <a:r>
              <a:rPr lang="en-US" sz="1700" kern="0" dirty="0" smtClean="0">
                <a:solidFill>
                  <a:srgbClr val="000000"/>
                </a:solidFill>
                <a:latin typeface="TradeGothic LT" panose="020B0506030503020504" pitchFamily="34" charset="0"/>
                <a:ea typeface="TradeGothic LT" panose="020B0506030503020504" pitchFamily="34" charset="0"/>
                <a:cs typeface="Arial" panose="020B0604020202020204" pitchFamily="34" charset="0"/>
              </a:rPr>
              <a:t>Load </a:t>
            </a:r>
            <a:r>
              <a:rPr lang="en-US" sz="1700" kern="0" dirty="0">
                <a:solidFill>
                  <a:srgbClr val="000000"/>
                </a:solidFill>
                <a:latin typeface="TradeGothic LT" panose="020B0506030503020504" pitchFamily="34" charset="0"/>
                <a:ea typeface="TradeGothic LT" panose="020B0506030503020504" pitchFamily="34" charset="0"/>
                <a:cs typeface="Arial" panose="020B0604020202020204" pitchFamily="34" charset="0"/>
              </a:rPr>
              <a:t>Profile ID Assignment </a:t>
            </a:r>
            <a:r>
              <a:rPr lang="en-US" sz="1700" kern="0" dirty="0" smtClean="0">
                <a:solidFill>
                  <a:srgbClr val="000000"/>
                </a:solidFill>
                <a:latin typeface="TradeGothic LT" panose="020B0506030503020504" pitchFamily="34" charset="0"/>
                <a:ea typeface="TradeGothic LT" panose="020B0506030503020504" pitchFamily="34" charset="0"/>
                <a:cs typeface="Arial" panose="020B0604020202020204" pitchFamily="34" charset="0"/>
              </a:rPr>
              <a:t>Error</a:t>
            </a:r>
          </a:p>
          <a:p>
            <a:pPr marL="742950" lvl="1" indent="-285750">
              <a:spcBef>
                <a:spcPts val="600"/>
              </a:spcBef>
              <a:buFont typeface="Arial" panose="020B0604020202020204" pitchFamily="34" charset="0"/>
              <a:buChar char="•"/>
              <a:tabLst>
                <a:tab pos="775097" algn="l"/>
                <a:tab pos="1028700" algn="l"/>
              </a:tabLst>
              <a:defRPr/>
            </a:pPr>
            <a:r>
              <a:rPr lang="en-US" sz="1700" kern="0" dirty="0" smtClean="0">
                <a:solidFill>
                  <a:srgbClr val="000000"/>
                </a:solidFill>
                <a:latin typeface="TradeGothic LT" panose="020B0506030503020504" pitchFamily="34" charset="0"/>
                <a:ea typeface="TradeGothic LT" panose="020B0506030503020504" pitchFamily="34" charset="0"/>
                <a:cs typeface="Arial" panose="020B0604020202020204" pitchFamily="34" charset="0"/>
              </a:rPr>
              <a:t>Theft</a:t>
            </a:r>
            <a:endParaRPr lang="en-US" sz="1700" kern="0" dirty="0">
              <a:solidFill>
                <a:srgbClr val="000000"/>
              </a:solidFill>
              <a:latin typeface="TradeGothic LT" panose="020B0506030503020504" pitchFamily="34" charset="0"/>
              <a:ea typeface="TradeGothic LT" panose="020B0506030503020504" pitchFamily="34" charset="0"/>
              <a:cs typeface="Arial" panose="020B0604020202020204" pitchFamily="34" charset="0"/>
            </a:endParaRP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  <a:tabLst>
                <a:tab pos="775097" algn="l"/>
                <a:tab pos="1028700" algn="l"/>
              </a:tabLst>
              <a:defRPr/>
            </a:pPr>
            <a:r>
              <a:rPr lang="en-US" sz="1700" kern="0" dirty="0" smtClean="0">
                <a:solidFill>
                  <a:srgbClr val="000000"/>
                </a:solidFill>
                <a:latin typeface="TradeGothic LT" panose="020B0506030503020504" pitchFamily="34" charset="0"/>
                <a:ea typeface="TradeGothic LT" panose="020B0506030503020504" pitchFamily="34" charset="0"/>
                <a:cs typeface="Arial" panose="020B0604020202020204" pitchFamily="34" charset="0"/>
              </a:rPr>
              <a:t>Losses  </a:t>
            </a:r>
            <a:r>
              <a:rPr lang="en-US" sz="1700" kern="0" dirty="0">
                <a:solidFill>
                  <a:srgbClr val="000000"/>
                </a:solidFill>
                <a:latin typeface="TradeGothic LT" panose="020B0506030503020504" pitchFamily="34" charset="0"/>
                <a:ea typeface="TradeGothic LT" panose="020B0506030503020504" pitchFamily="34" charset="0"/>
                <a:cs typeface="Arial" panose="020B0604020202020204" pitchFamily="34" charset="0"/>
              </a:rPr>
              <a:t>- Model </a:t>
            </a:r>
            <a:r>
              <a:rPr lang="en-US" sz="1700" kern="0" dirty="0" smtClean="0">
                <a:solidFill>
                  <a:srgbClr val="000000"/>
                </a:solidFill>
                <a:latin typeface="TradeGothic LT" panose="020B0506030503020504" pitchFamily="34" charset="0"/>
                <a:ea typeface="TradeGothic LT" panose="020B0506030503020504" pitchFamily="34" charset="0"/>
                <a:cs typeface="Arial" panose="020B0604020202020204" pitchFamily="34" charset="0"/>
              </a:rPr>
              <a:t>Error</a:t>
            </a:r>
          </a:p>
          <a:p>
            <a:pPr marL="742950" lvl="1" indent="-285750">
              <a:spcBef>
                <a:spcPts val="600"/>
              </a:spcBef>
              <a:buFont typeface="Arial" panose="020B0604020202020204" pitchFamily="34" charset="0"/>
              <a:buChar char="•"/>
              <a:tabLst>
                <a:tab pos="775097" algn="l"/>
                <a:tab pos="1028700" algn="l"/>
              </a:tabLst>
              <a:defRPr/>
            </a:pPr>
            <a:r>
              <a:rPr lang="en-US" sz="1700" kern="0" dirty="0" smtClean="0">
                <a:solidFill>
                  <a:srgbClr val="000000"/>
                </a:solidFill>
                <a:latin typeface="TradeGothic LT" panose="020B0506030503020504" pitchFamily="34" charset="0"/>
                <a:ea typeface="TradeGothic LT" panose="020B0506030503020504" pitchFamily="34" charset="0"/>
                <a:cs typeface="Arial" panose="020B0604020202020204" pitchFamily="34" charset="0"/>
              </a:rPr>
              <a:t>Loss </a:t>
            </a:r>
            <a:r>
              <a:rPr lang="en-US" sz="1700" kern="0" dirty="0">
                <a:solidFill>
                  <a:srgbClr val="000000"/>
                </a:solidFill>
                <a:latin typeface="TradeGothic LT" panose="020B0506030503020504" pitchFamily="34" charset="0"/>
                <a:ea typeface="TradeGothic LT" panose="020B0506030503020504" pitchFamily="34" charset="0"/>
                <a:cs typeface="Arial" panose="020B0604020202020204" pitchFamily="34" charset="0"/>
              </a:rPr>
              <a:t>Calculation </a:t>
            </a:r>
            <a:r>
              <a:rPr lang="en-US" sz="1700" kern="0" dirty="0" smtClean="0">
                <a:solidFill>
                  <a:srgbClr val="000000"/>
                </a:solidFill>
                <a:latin typeface="TradeGothic LT" panose="020B0506030503020504" pitchFamily="34" charset="0"/>
                <a:ea typeface="TradeGothic LT" panose="020B0506030503020504" pitchFamily="34" charset="0"/>
                <a:cs typeface="Arial" panose="020B0604020202020204" pitchFamily="34" charset="0"/>
              </a:rPr>
              <a:t>Error</a:t>
            </a:r>
          </a:p>
          <a:p>
            <a:pPr marL="742950" lvl="1" indent="-285750">
              <a:spcBef>
                <a:spcPts val="600"/>
              </a:spcBef>
              <a:buFont typeface="Arial" panose="020B0604020202020204" pitchFamily="34" charset="0"/>
              <a:buChar char="•"/>
              <a:tabLst>
                <a:tab pos="775097" algn="l"/>
                <a:tab pos="1028700" algn="l"/>
              </a:tabLst>
              <a:defRPr/>
            </a:pPr>
            <a:r>
              <a:rPr lang="en-US" sz="1700" kern="0" dirty="0" smtClean="0">
                <a:solidFill>
                  <a:srgbClr val="000000"/>
                </a:solidFill>
                <a:latin typeface="TradeGothic LT" panose="020B0506030503020504" pitchFamily="34" charset="0"/>
                <a:ea typeface="TradeGothic LT" panose="020B0506030503020504" pitchFamily="34" charset="0"/>
                <a:cs typeface="Arial" panose="020B0604020202020204" pitchFamily="34" charset="0"/>
              </a:rPr>
              <a:t>Loss </a:t>
            </a:r>
            <a:r>
              <a:rPr lang="en-US" sz="1700" kern="0" dirty="0">
                <a:solidFill>
                  <a:srgbClr val="000000"/>
                </a:solidFill>
                <a:latin typeface="TradeGothic LT" panose="020B0506030503020504" pitchFamily="34" charset="0"/>
                <a:ea typeface="TradeGothic LT" panose="020B0506030503020504" pitchFamily="34" charset="0"/>
                <a:cs typeface="Arial" panose="020B0604020202020204" pitchFamily="34" charset="0"/>
              </a:rPr>
              <a:t>Code Assignment Error</a:t>
            </a:r>
          </a:p>
        </p:txBody>
      </p:sp>
    </p:spTree>
    <p:extLst>
      <p:ext uri="{BB962C8B-B14F-4D97-AF65-F5344CB8AC3E}">
        <p14:creationId xmlns:p14="http://schemas.microsoft.com/office/powerpoint/2010/main" val="770753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45127279"/>
              </p:ext>
            </p:extLst>
          </p:nvPr>
        </p:nvGraphicFramePr>
        <p:xfrm>
          <a:off x="339634" y="991997"/>
          <a:ext cx="8459808" cy="472641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30034"/>
                <a:gridCol w="1979303"/>
                <a:gridCol w="1979301"/>
                <a:gridCol w="1764677"/>
                <a:gridCol w="1806493"/>
              </a:tblGrid>
              <a:tr h="385048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 marL="68580" marR="68580" marT="34290" marB="34290">
                    <a:solidFill>
                      <a:srgbClr val="5C677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       MWH</a:t>
                      </a:r>
                      <a:endParaRPr lang="en-US" sz="1600" dirty="0"/>
                    </a:p>
                  </a:txBody>
                  <a:tcPr marL="68580" marR="68580" marT="34290" marB="34290">
                    <a:solidFill>
                      <a:srgbClr val="5C677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       COST</a:t>
                      </a:r>
                      <a:endParaRPr lang="en-US" sz="1600" dirty="0"/>
                    </a:p>
                  </a:txBody>
                  <a:tcPr marL="68580" marR="68580" marT="34290" marB="34290">
                    <a:solidFill>
                      <a:srgbClr val="5C677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  % of LOAD</a:t>
                      </a:r>
                      <a:endParaRPr lang="en-US" sz="1600" dirty="0"/>
                    </a:p>
                  </a:txBody>
                  <a:tcPr marL="68580" marR="68580" marT="34290" marB="34290">
                    <a:solidFill>
                      <a:srgbClr val="5C677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  AVG PRICE</a:t>
                      </a:r>
                      <a:endParaRPr lang="en-US" sz="1600" dirty="0"/>
                    </a:p>
                  </a:txBody>
                  <a:tcPr marL="68580" marR="68580" marT="34290" marB="34290">
                    <a:solidFill>
                      <a:srgbClr val="5C6770"/>
                    </a:solidFill>
                  </a:tcPr>
                </a:tc>
              </a:tr>
              <a:tr h="331643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Body"/>
                        </a:rPr>
                        <a:t>2003</a:t>
                      </a:r>
                    </a:p>
                  </a:txBody>
                  <a:tcPr marL="7144" marR="7144" marT="7144" marB="0" anchor="b">
                    <a:solidFill>
                      <a:srgbClr val="D8DB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Body"/>
                        </a:rPr>
                        <a:t>1,672,727</a:t>
                      </a:r>
                    </a:p>
                  </a:txBody>
                  <a:tcPr marL="7144" marR="7144" marT="7144" marB="0" anchor="b">
                    <a:solidFill>
                      <a:srgbClr val="D8DB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Body"/>
                        </a:rPr>
                        <a:t>$156,733,428</a:t>
                      </a:r>
                    </a:p>
                  </a:txBody>
                  <a:tcPr marL="7144" marR="7144" marT="7144" marB="0" anchor="b">
                    <a:solidFill>
                      <a:srgbClr val="D8DB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Body"/>
                        </a:rPr>
                        <a:t>0.40%</a:t>
                      </a:r>
                    </a:p>
                  </a:txBody>
                  <a:tcPr marL="7144" marR="7144" marT="7144" marB="0" anchor="b">
                    <a:solidFill>
                      <a:srgbClr val="D8DB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Body"/>
                        </a:rPr>
                        <a:t>$41.31 </a:t>
                      </a:r>
                    </a:p>
                  </a:txBody>
                  <a:tcPr marL="7144" marR="7144" marT="7144" marB="0" anchor="b">
                    <a:solidFill>
                      <a:srgbClr val="D8DBDE"/>
                    </a:solidFill>
                  </a:tcPr>
                </a:tc>
              </a:tr>
              <a:tr h="316478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Body"/>
                        </a:rPr>
                        <a:t>2004</a:t>
                      </a:r>
                    </a:p>
                  </a:txBody>
                  <a:tcPr marL="7144" marR="7144" marT="7144" marB="0" anchor="b">
                    <a:solidFill>
                      <a:srgbClr val="EDEE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Body"/>
                        </a:rPr>
                        <a:t>1,344,289</a:t>
                      </a:r>
                    </a:p>
                  </a:txBody>
                  <a:tcPr marL="7144" marR="7144" marT="7144" marB="0" anchor="b">
                    <a:solidFill>
                      <a:srgbClr val="EDEE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Body"/>
                        </a:rPr>
                        <a:t>$102,693,690</a:t>
                      </a:r>
                    </a:p>
                  </a:txBody>
                  <a:tcPr marL="7144" marR="7144" marT="7144" marB="0" anchor="b">
                    <a:solidFill>
                      <a:srgbClr val="EDEE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Body"/>
                        </a:rPr>
                        <a:t>0.40%</a:t>
                      </a:r>
                    </a:p>
                  </a:txBody>
                  <a:tcPr marL="7144" marR="7144" marT="7144" marB="0" anchor="b">
                    <a:solidFill>
                      <a:srgbClr val="EDEE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Body"/>
                        </a:rPr>
                        <a:t>$42.00 </a:t>
                      </a:r>
                    </a:p>
                  </a:txBody>
                  <a:tcPr marL="7144" marR="7144" marT="7144" marB="0" anchor="b">
                    <a:solidFill>
                      <a:srgbClr val="EDEEEF"/>
                    </a:solidFill>
                  </a:tcPr>
                </a:tc>
              </a:tr>
              <a:tr h="316478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Body"/>
                        </a:rPr>
                        <a:t>2005</a:t>
                      </a:r>
                    </a:p>
                  </a:txBody>
                  <a:tcPr marL="7144" marR="7144" marT="7144" marB="0" anchor="b">
                    <a:solidFill>
                      <a:srgbClr val="D8DB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Body"/>
                        </a:rPr>
                        <a:t>1,082,561</a:t>
                      </a:r>
                    </a:p>
                  </a:txBody>
                  <a:tcPr marL="7144" marR="7144" marT="7144" marB="0" anchor="b">
                    <a:solidFill>
                      <a:srgbClr val="D8DB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Body"/>
                        </a:rPr>
                        <a:t>$174,154,088</a:t>
                      </a:r>
                    </a:p>
                  </a:txBody>
                  <a:tcPr marL="7144" marR="7144" marT="7144" marB="0" anchor="b">
                    <a:solidFill>
                      <a:srgbClr val="D8DB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Body"/>
                        </a:rPr>
                        <a:t>0.30%</a:t>
                      </a:r>
                    </a:p>
                  </a:txBody>
                  <a:tcPr marL="7144" marR="7144" marT="7144" marB="0" anchor="b">
                    <a:solidFill>
                      <a:srgbClr val="D8DB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Body"/>
                        </a:rPr>
                        <a:t>$65.91 </a:t>
                      </a:r>
                    </a:p>
                  </a:txBody>
                  <a:tcPr marL="7144" marR="7144" marT="7144" marB="0" anchor="b">
                    <a:solidFill>
                      <a:srgbClr val="D8DBDE"/>
                    </a:solidFill>
                  </a:tcPr>
                </a:tc>
              </a:tr>
              <a:tr h="316478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Body"/>
                        </a:rPr>
                        <a:t>2006</a:t>
                      </a:r>
                    </a:p>
                  </a:txBody>
                  <a:tcPr marL="7144" marR="7144" marT="7144" marB="0" anchor="b">
                    <a:solidFill>
                      <a:srgbClr val="EDEE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Body"/>
                        </a:rPr>
                        <a:t>2,304,458</a:t>
                      </a:r>
                    </a:p>
                  </a:txBody>
                  <a:tcPr marL="7144" marR="7144" marT="7144" marB="0" anchor="b">
                    <a:solidFill>
                      <a:srgbClr val="EDEE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Body"/>
                        </a:rPr>
                        <a:t>$187,975,534</a:t>
                      </a:r>
                    </a:p>
                  </a:txBody>
                  <a:tcPr marL="7144" marR="7144" marT="7144" marB="0" anchor="b">
                    <a:solidFill>
                      <a:srgbClr val="EDEE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Body"/>
                        </a:rPr>
                        <a:t>0.70%</a:t>
                      </a:r>
                    </a:p>
                  </a:txBody>
                  <a:tcPr marL="7144" marR="7144" marT="7144" marB="0" anchor="b">
                    <a:solidFill>
                      <a:srgbClr val="EDEE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Body"/>
                        </a:rPr>
                        <a:t>$51.26 </a:t>
                      </a:r>
                    </a:p>
                  </a:txBody>
                  <a:tcPr marL="7144" marR="7144" marT="7144" marB="0" anchor="b">
                    <a:solidFill>
                      <a:srgbClr val="EDEEEF"/>
                    </a:solidFill>
                  </a:tcPr>
                </a:tc>
              </a:tr>
              <a:tr h="316478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Body"/>
                        </a:rPr>
                        <a:t>2007</a:t>
                      </a:r>
                    </a:p>
                  </a:txBody>
                  <a:tcPr marL="7144" marR="7144" marT="7144" marB="0" anchor="b">
                    <a:solidFill>
                      <a:srgbClr val="D8DB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Body"/>
                        </a:rPr>
                        <a:t>2,914,297</a:t>
                      </a:r>
                    </a:p>
                  </a:txBody>
                  <a:tcPr marL="7144" marR="7144" marT="7144" marB="0" anchor="b">
                    <a:solidFill>
                      <a:srgbClr val="D8DB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Body"/>
                        </a:rPr>
                        <a:t>$206,949,832</a:t>
                      </a:r>
                    </a:p>
                  </a:txBody>
                  <a:tcPr marL="7144" marR="7144" marT="7144" marB="0" anchor="b">
                    <a:solidFill>
                      <a:srgbClr val="D8DB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Body"/>
                        </a:rPr>
                        <a:t>0.90%</a:t>
                      </a:r>
                    </a:p>
                  </a:txBody>
                  <a:tcPr marL="7144" marR="7144" marT="7144" marB="0" anchor="b">
                    <a:solidFill>
                      <a:srgbClr val="D8DB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Body"/>
                        </a:rPr>
                        <a:t>$52.77 </a:t>
                      </a:r>
                    </a:p>
                  </a:txBody>
                  <a:tcPr marL="7144" marR="7144" marT="7144" marB="0" anchor="b">
                    <a:solidFill>
                      <a:srgbClr val="D8DBDE"/>
                    </a:solidFill>
                  </a:tcPr>
                </a:tc>
              </a:tr>
              <a:tr h="316478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Body"/>
                        </a:rPr>
                        <a:t>2008</a:t>
                      </a:r>
                    </a:p>
                  </a:txBody>
                  <a:tcPr marL="7144" marR="7144" marT="7144" marB="0" anchor="b">
                    <a:solidFill>
                      <a:srgbClr val="EDEE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Body"/>
                        </a:rPr>
                        <a:t>1,541,086</a:t>
                      </a:r>
                    </a:p>
                  </a:txBody>
                  <a:tcPr marL="7144" marR="7144" marT="7144" marB="0" anchor="b">
                    <a:solidFill>
                      <a:srgbClr val="EDEE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Body"/>
                        </a:rPr>
                        <a:t>$134,692,211</a:t>
                      </a:r>
                    </a:p>
                  </a:txBody>
                  <a:tcPr marL="7144" marR="7144" marT="7144" marB="0" anchor="b">
                    <a:solidFill>
                      <a:srgbClr val="EDEE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Body"/>
                        </a:rPr>
                        <a:t>0.40%</a:t>
                      </a:r>
                    </a:p>
                  </a:txBody>
                  <a:tcPr marL="7144" marR="7144" marT="7144" marB="0" anchor="b">
                    <a:solidFill>
                      <a:srgbClr val="EDEE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Body"/>
                        </a:rPr>
                        <a:t>$68.04 </a:t>
                      </a:r>
                    </a:p>
                  </a:txBody>
                  <a:tcPr marL="7144" marR="7144" marT="7144" marB="0" anchor="b">
                    <a:solidFill>
                      <a:srgbClr val="EDEEEF"/>
                    </a:solidFill>
                  </a:tcPr>
                </a:tc>
              </a:tr>
              <a:tr h="316478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Body"/>
                        </a:rPr>
                        <a:t>2009</a:t>
                      </a:r>
                    </a:p>
                  </a:txBody>
                  <a:tcPr marL="7144" marR="7144" marT="7144" marB="0" anchor="b">
                    <a:solidFill>
                      <a:srgbClr val="D8DB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Body"/>
                        </a:rPr>
                        <a:t>1,351,187</a:t>
                      </a:r>
                    </a:p>
                  </a:txBody>
                  <a:tcPr marL="7144" marR="7144" marT="7144" marB="0" anchor="b">
                    <a:solidFill>
                      <a:srgbClr val="D8DB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Body"/>
                        </a:rPr>
                        <a:t>$44,857,873</a:t>
                      </a:r>
                    </a:p>
                  </a:txBody>
                  <a:tcPr marL="7144" marR="7144" marT="7144" marB="0" anchor="b">
                    <a:solidFill>
                      <a:srgbClr val="D8DB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Body"/>
                        </a:rPr>
                        <a:t>0.40%</a:t>
                      </a:r>
                    </a:p>
                  </a:txBody>
                  <a:tcPr marL="7144" marR="7144" marT="7144" marB="0" anchor="b">
                    <a:solidFill>
                      <a:srgbClr val="D8DB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Body"/>
                        </a:rPr>
                        <a:t>$30.89 </a:t>
                      </a:r>
                    </a:p>
                  </a:txBody>
                  <a:tcPr marL="7144" marR="7144" marT="7144" marB="0" anchor="b">
                    <a:solidFill>
                      <a:srgbClr val="D8DBDE"/>
                    </a:solidFill>
                  </a:tcPr>
                </a:tc>
              </a:tr>
              <a:tr h="316478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Body"/>
                        </a:rPr>
                        <a:t>2010</a:t>
                      </a:r>
                    </a:p>
                  </a:txBody>
                  <a:tcPr marL="7144" marR="7144" marT="7144" marB="0" anchor="b">
                    <a:solidFill>
                      <a:srgbClr val="EDEE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Body"/>
                        </a:rPr>
                        <a:t>1,756,344</a:t>
                      </a:r>
                    </a:p>
                  </a:txBody>
                  <a:tcPr marL="7144" marR="7144" marT="7144" marB="0" anchor="b">
                    <a:solidFill>
                      <a:srgbClr val="EDEE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Body"/>
                        </a:rPr>
                        <a:t>$85,406,714</a:t>
                      </a:r>
                    </a:p>
                  </a:txBody>
                  <a:tcPr marL="7144" marR="7144" marT="7144" marB="0" anchor="b">
                    <a:solidFill>
                      <a:srgbClr val="EDEE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Body"/>
                        </a:rPr>
                        <a:t>0.55%</a:t>
                      </a:r>
                    </a:p>
                  </a:txBody>
                  <a:tcPr marL="7144" marR="7144" marT="7144" marB="0" anchor="b">
                    <a:solidFill>
                      <a:srgbClr val="EDEE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Body"/>
                        </a:rPr>
                        <a:t>$35.74 </a:t>
                      </a:r>
                    </a:p>
                  </a:txBody>
                  <a:tcPr marL="7144" marR="7144" marT="7144" marB="0" anchor="b">
                    <a:solidFill>
                      <a:srgbClr val="EDEEEF"/>
                    </a:solidFill>
                  </a:tcPr>
                </a:tc>
              </a:tr>
              <a:tr h="316478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Body"/>
                        </a:rPr>
                        <a:t>2011</a:t>
                      </a:r>
                    </a:p>
                  </a:txBody>
                  <a:tcPr marL="7144" marR="7144" marT="7144" marB="0" anchor="b">
                    <a:solidFill>
                      <a:srgbClr val="D8DB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Body"/>
                        </a:rPr>
                        <a:t>1,453,256</a:t>
                      </a:r>
                    </a:p>
                  </a:txBody>
                  <a:tcPr marL="7144" marR="7144" marT="7144" marB="0" anchor="b">
                    <a:solidFill>
                      <a:srgbClr val="D8DB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Body"/>
                        </a:rPr>
                        <a:t>$31,666,952</a:t>
                      </a:r>
                    </a:p>
                  </a:txBody>
                  <a:tcPr marL="7144" marR="7144" marT="7144" marB="0" anchor="b">
                    <a:solidFill>
                      <a:srgbClr val="D8DB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Body"/>
                        </a:rPr>
                        <a:t>0.43%</a:t>
                      </a:r>
                    </a:p>
                  </a:txBody>
                  <a:tcPr marL="7144" marR="7144" marT="7144" marB="0" anchor="b">
                    <a:solidFill>
                      <a:srgbClr val="D8DB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Body"/>
                        </a:rPr>
                        <a:t>$43.30 </a:t>
                      </a:r>
                    </a:p>
                  </a:txBody>
                  <a:tcPr marL="7144" marR="7144" marT="7144" marB="0" anchor="b">
                    <a:solidFill>
                      <a:srgbClr val="D8DBDE"/>
                    </a:solidFill>
                  </a:tcPr>
                </a:tc>
              </a:tr>
              <a:tr h="290105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Body"/>
                        </a:rPr>
                        <a:t>2012</a:t>
                      </a:r>
                    </a:p>
                  </a:txBody>
                  <a:tcPr marL="7144" marR="7144" marT="7144" marB="0" anchor="b">
                    <a:solidFill>
                      <a:srgbClr val="EDEE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Body"/>
                        </a:rPr>
                        <a:t>1,002,761</a:t>
                      </a:r>
                    </a:p>
                  </a:txBody>
                  <a:tcPr marL="7144" marR="7144" marT="7144" marB="0" anchor="b">
                    <a:solidFill>
                      <a:srgbClr val="EDEE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Body"/>
                        </a:rPr>
                        <a:t>$25,945,816</a:t>
                      </a:r>
                    </a:p>
                  </a:txBody>
                  <a:tcPr marL="7144" marR="7144" marT="7144" marB="0" anchor="b">
                    <a:solidFill>
                      <a:srgbClr val="EDEE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Body"/>
                        </a:rPr>
                        <a:t>0.31%</a:t>
                      </a:r>
                    </a:p>
                  </a:txBody>
                  <a:tcPr marL="7144" marR="7144" marT="7144" marB="0" anchor="b">
                    <a:solidFill>
                      <a:srgbClr val="EDEE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Body"/>
                        </a:rPr>
                        <a:t>$26.60 </a:t>
                      </a:r>
                    </a:p>
                  </a:txBody>
                  <a:tcPr marL="7144" marR="7144" marT="7144" marB="0" anchor="b">
                    <a:solidFill>
                      <a:srgbClr val="EDEEEF"/>
                    </a:solidFill>
                  </a:tcPr>
                </a:tc>
              </a:tr>
              <a:tr h="300654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Body"/>
                        </a:rPr>
                        <a:t>2013</a:t>
                      </a:r>
                    </a:p>
                  </a:txBody>
                  <a:tcPr marL="7144" marR="7144" marT="7144" marB="0" anchor="b">
                    <a:solidFill>
                      <a:srgbClr val="D8DB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Body"/>
                        </a:rPr>
                        <a:t>-395,393</a:t>
                      </a:r>
                    </a:p>
                  </a:txBody>
                  <a:tcPr marL="7144" marR="7144" marT="7144" marB="0" anchor="b">
                    <a:solidFill>
                      <a:srgbClr val="D8DB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Body"/>
                        </a:rPr>
                        <a:t>-$17,061,127</a:t>
                      </a:r>
                    </a:p>
                  </a:txBody>
                  <a:tcPr marL="7144" marR="7144" marT="7144" marB="0" anchor="b">
                    <a:solidFill>
                      <a:srgbClr val="D8DB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Body"/>
                        </a:rPr>
                        <a:t>-0.12%</a:t>
                      </a:r>
                    </a:p>
                  </a:txBody>
                  <a:tcPr marL="7144" marR="7144" marT="7144" marB="0" anchor="b">
                    <a:solidFill>
                      <a:srgbClr val="D8DB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Body"/>
                        </a:rPr>
                        <a:t>$31.71 </a:t>
                      </a:r>
                    </a:p>
                  </a:txBody>
                  <a:tcPr marL="7144" marR="7144" marT="7144" marB="0" anchor="b">
                    <a:solidFill>
                      <a:srgbClr val="D8DBDE"/>
                    </a:solidFill>
                  </a:tcPr>
                </a:tc>
              </a:tr>
              <a:tr h="279556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Body"/>
                        </a:rPr>
                        <a:t>2014</a:t>
                      </a:r>
                    </a:p>
                  </a:txBody>
                  <a:tcPr marL="7144" marR="7144" marT="7144" marB="0" anchor="b">
                    <a:solidFill>
                      <a:srgbClr val="EDEE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Body"/>
                        </a:rPr>
                        <a:t>298,578</a:t>
                      </a:r>
                    </a:p>
                  </a:txBody>
                  <a:tcPr marL="7144" marR="7144" marT="7144" marB="0" anchor="b">
                    <a:solidFill>
                      <a:srgbClr val="EDEE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Body"/>
                        </a:rPr>
                        <a:t>$2,286,431</a:t>
                      </a:r>
                    </a:p>
                  </a:txBody>
                  <a:tcPr marL="7144" marR="7144" marT="7144" marB="0" anchor="b">
                    <a:solidFill>
                      <a:srgbClr val="EDEE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Body"/>
                        </a:rPr>
                        <a:t>0.09%</a:t>
                      </a:r>
                    </a:p>
                  </a:txBody>
                  <a:tcPr marL="7144" marR="7144" marT="7144" marB="0" anchor="b">
                    <a:solidFill>
                      <a:srgbClr val="EDEE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Body"/>
                        </a:rPr>
                        <a:t>$38.02 </a:t>
                      </a:r>
                    </a:p>
                  </a:txBody>
                  <a:tcPr marL="7144" marR="7144" marT="7144" marB="0" anchor="b">
                    <a:solidFill>
                      <a:srgbClr val="EDEEEF"/>
                    </a:solidFill>
                  </a:tcPr>
                </a:tc>
              </a:tr>
              <a:tr h="302939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Body"/>
                        </a:rPr>
                        <a:t>2015</a:t>
                      </a:r>
                    </a:p>
                  </a:txBody>
                  <a:tcPr marL="7144" marR="7144" marT="7144" marB="0" anchor="b">
                    <a:solidFill>
                      <a:srgbClr val="D8DB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Body"/>
                        </a:rPr>
                        <a:t>240,091</a:t>
                      </a:r>
                    </a:p>
                  </a:txBody>
                  <a:tcPr marL="7144" marR="7144" marT="7144" marB="0" anchor="b">
                    <a:solidFill>
                      <a:srgbClr val="D8DB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Body"/>
                        </a:rPr>
                        <a:t>$1,441,929</a:t>
                      </a:r>
                    </a:p>
                  </a:txBody>
                  <a:tcPr marL="7144" marR="7144" marT="7144" marB="0" anchor="b">
                    <a:solidFill>
                      <a:srgbClr val="D8DB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Body"/>
                        </a:rPr>
                        <a:t>0.07%</a:t>
                      </a:r>
                    </a:p>
                  </a:txBody>
                  <a:tcPr marL="7144" marR="7144" marT="7144" marB="0" anchor="b">
                    <a:solidFill>
                      <a:srgbClr val="D8DB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Body"/>
                        </a:rPr>
                        <a:t>$24.80 </a:t>
                      </a:r>
                    </a:p>
                  </a:txBody>
                  <a:tcPr marL="7144" marR="7144" marT="7144" marB="0" anchor="b">
                    <a:solidFill>
                      <a:srgbClr val="D8DBDE"/>
                    </a:solidFill>
                  </a:tcPr>
                </a:tc>
              </a:tr>
              <a:tr h="304644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Body"/>
                        </a:rPr>
                        <a:t>2016</a:t>
                      </a:r>
                    </a:p>
                  </a:txBody>
                  <a:tcPr marL="7144" marR="7144" marT="7144" marB="0" anchor="b">
                    <a:solidFill>
                      <a:srgbClr val="EDEE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Body"/>
                        </a:rPr>
                        <a:t>644,293</a:t>
                      </a:r>
                    </a:p>
                  </a:txBody>
                  <a:tcPr marL="7144" marR="7144" marT="7144" marB="0" anchor="b">
                    <a:solidFill>
                      <a:srgbClr val="EDEE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Body"/>
                        </a:rPr>
                        <a:t>$11,037,155</a:t>
                      </a:r>
                    </a:p>
                  </a:txBody>
                  <a:tcPr marL="7144" marR="7144" marT="7144" marB="0" anchor="b">
                    <a:solidFill>
                      <a:srgbClr val="EDEE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Body"/>
                        </a:rPr>
                        <a:t>0.18%</a:t>
                      </a:r>
                    </a:p>
                  </a:txBody>
                  <a:tcPr marL="7144" marR="7144" marT="7144" marB="0" anchor="b">
                    <a:solidFill>
                      <a:srgbClr val="EDEE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Body"/>
                        </a:rPr>
                        <a:t>$22.60 </a:t>
                      </a:r>
                    </a:p>
                  </a:txBody>
                  <a:tcPr marL="7144" marR="7144" marT="7144" marB="0" anchor="b">
                    <a:solidFill>
                      <a:srgbClr val="EDEEEF"/>
                    </a:solidFill>
                  </a:tcPr>
                </a:tc>
              </a:tr>
            </a:tbl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HISTORICAL UFE VALUES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D20E1-8714-479C-BD9A-340957F0CD01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2108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ACTUAL AND DEEMED ACTUAL TLF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1304" y="885895"/>
            <a:ext cx="4197831" cy="483070"/>
          </a:xfrm>
        </p:spPr>
        <p:txBody>
          <a:bodyPr/>
          <a:lstStyle/>
          <a:p>
            <a:pPr marL="0" indent="0" algn="ctr">
              <a:buNone/>
            </a:pPr>
            <a:r>
              <a:rPr lang="en-US" sz="2500" dirty="0" smtClean="0">
                <a:latin typeface="TradeGothic LT" panose="020B0506030503020504" pitchFamily="34" charset="0"/>
                <a:ea typeface="TradeGothic LT" panose="020B0506030503020504" pitchFamily="34" charset="0"/>
                <a:cs typeface="Arial" panose="020B0604020202020204" pitchFamily="34" charset="0"/>
              </a:rPr>
              <a:t>Deemed Actual TLF</a:t>
            </a:r>
            <a:endParaRPr lang="en-US" sz="2500" dirty="0">
              <a:latin typeface="TradeGothic LT" panose="020B0506030503020504" pitchFamily="34" charset="0"/>
              <a:ea typeface="TradeGothic LT" panose="020B0506030503020504" pitchFamily="34" charset="0"/>
              <a:cs typeface="Arial" panose="020B0604020202020204" pitchFamily="34" charset="0"/>
            </a:endParaRPr>
          </a:p>
        </p:txBody>
      </p:sp>
      <p:cxnSp>
        <p:nvCxnSpPr>
          <p:cNvPr id="9" name="Straight Connector 8"/>
          <p:cNvCxnSpPr/>
          <p:nvPr/>
        </p:nvCxnSpPr>
        <p:spPr>
          <a:xfrm>
            <a:off x="331304" y="1323113"/>
            <a:ext cx="8468138" cy="0"/>
          </a:xfrm>
          <a:prstGeom prst="line">
            <a:avLst/>
          </a:prstGeom>
          <a:ln w="38100">
            <a:solidFill>
              <a:srgbClr val="5C677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H="1">
            <a:off x="4555879" y="1093724"/>
            <a:ext cx="13548" cy="3419615"/>
          </a:xfrm>
          <a:prstGeom prst="line">
            <a:avLst/>
          </a:prstGeom>
          <a:ln w="38100">
            <a:solidFill>
              <a:srgbClr val="5C677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Content Placeholder 2"/>
          <p:cNvSpPr txBox="1">
            <a:spLocks/>
          </p:cNvSpPr>
          <p:nvPr/>
        </p:nvSpPr>
        <p:spPr>
          <a:xfrm>
            <a:off x="331304" y="1347654"/>
            <a:ext cx="4223192" cy="414937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 smtClean="0">
                <a:latin typeface="TradeGothic LT" panose="020B0506030503020504" pitchFamily="34" charset="0"/>
                <a:ea typeface="TradeGothic LT" panose="020B0506030503020504" pitchFamily="34" charset="0"/>
                <a:cs typeface="Arial" panose="020B0604020202020204" pitchFamily="34" charset="0"/>
              </a:rPr>
              <a:t>Forecasted TLFs </a:t>
            </a:r>
            <a:r>
              <a:rPr lang="en-US" sz="2000" dirty="0">
                <a:latin typeface="TradeGothic LT" panose="020B0506030503020504" pitchFamily="34" charset="0"/>
                <a:ea typeface="TradeGothic LT" panose="020B0506030503020504" pitchFamily="34" charset="0"/>
                <a:cs typeface="Arial" panose="020B0604020202020204" pitchFamily="34" charset="0"/>
              </a:rPr>
              <a:t>determined based </a:t>
            </a:r>
            <a:r>
              <a:rPr lang="en-US" sz="2000" dirty="0" smtClean="0">
                <a:latin typeface="TradeGothic LT" panose="020B0506030503020504" pitchFamily="34" charset="0"/>
                <a:ea typeface="TradeGothic LT" panose="020B0506030503020504" pitchFamily="34" charset="0"/>
                <a:cs typeface="Arial" panose="020B0604020202020204" pitchFamily="34" charset="0"/>
              </a:rPr>
              <a:t>on </a:t>
            </a:r>
            <a:r>
              <a:rPr lang="en-US" sz="2000" dirty="0">
                <a:latin typeface="TradeGothic LT" panose="020B0506030503020504" pitchFamily="34" charset="0"/>
                <a:ea typeface="TradeGothic LT" panose="020B0506030503020504" pitchFamily="34" charset="0"/>
                <a:cs typeface="Arial" panose="020B0604020202020204" pitchFamily="34" charset="0"/>
              </a:rPr>
              <a:t>seasonal SSWG cases </a:t>
            </a:r>
            <a:endParaRPr lang="en-US" sz="2000" dirty="0" smtClean="0">
              <a:latin typeface="TradeGothic LT" panose="020B0506030503020504" pitchFamily="34" charset="0"/>
              <a:ea typeface="TradeGothic LT" panose="020B0506030503020504" pitchFamily="34" charset="0"/>
              <a:cs typeface="Arial" panose="020B0604020202020204" pitchFamily="34" charset="0"/>
            </a:endParaRPr>
          </a:p>
          <a:p>
            <a:pPr lvl="1"/>
            <a:r>
              <a:rPr lang="en-US" sz="1800" dirty="0" smtClean="0">
                <a:latin typeface="TradeGothic LT" panose="020B0506030503020504" pitchFamily="34" charset="0"/>
                <a:ea typeface="TradeGothic LT" panose="020B0506030503020504" pitchFamily="34" charset="0"/>
                <a:cs typeface="Arial" panose="020B0604020202020204" pitchFamily="34" charset="0"/>
              </a:rPr>
              <a:t>On-peak case for each season</a:t>
            </a:r>
          </a:p>
          <a:p>
            <a:pPr lvl="1"/>
            <a:r>
              <a:rPr lang="en-US" sz="1800" dirty="0" smtClean="0">
                <a:latin typeface="TradeGothic LT" panose="020B0506030503020504" pitchFamily="34" charset="0"/>
                <a:ea typeface="TradeGothic LT" panose="020B0506030503020504" pitchFamily="34" charset="0"/>
                <a:cs typeface="Arial" panose="020B0604020202020204" pitchFamily="34" charset="0"/>
              </a:rPr>
              <a:t>Off-peak </a:t>
            </a:r>
            <a:r>
              <a:rPr lang="en-US" sz="1800" dirty="0">
                <a:latin typeface="TradeGothic LT" panose="020B0506030503020504" pitchFamily="34" charset="0"/>
                <a:ea typeface="TradeGothic LT" panose="020B0506030503020504" pitchFamily="34" charset="0"/>
                <a:cs typeface="Arial" panose="020B0604020202020204" pitchFamily="34" charset="0"/>
              </a:rPr>
              <a:t>case </a:t>
            </a:r>
            <a:r>
              <a:rPr lang="en-US" sz="1800" dirty="0" smtClean="0">
                <a:latin typeface="TradeGothic LT" panose="020B0506030503020504" pitchFamily="34" charset="0"/>
                <a:ea typeface="TradeGothic LT" panose="020B0506030503020504" pitchFamily="34" charset="0"/>
                <a:cs typeface="Arial" panose="020B0604020202020204" pitchFamily="34" charset="0"/>
              </a:rPr>
              <a:t>is </a:t>
            </a:r>
            <a:r>
              <a:rPr lang="en-US" sz="1800" dirty="0">
                <a:latin typeface="TradeGothic LT" panose="020B0506030503020504" pitchFamily="34" charset="0"/>
                <a:ea typeface="TradeGothic LT" panose="020B0506030503020504" pitchFamily="34" charset="0"/>
                <a:cs typeface="Arial" panose="020B0604020202020204" pitchFamily="34" charset="0"/>
              </a:rPr>
              <a:t>the minimum load on the same day as </a:t>
            </a:r>
            <a:r>
              <a:rPr lang="en-US" sz="1800" dirty="0" smtClean="0">
                <a:latin typeface="TradeGothic LT" panose="020B0506030503020504" pitchFamily="34" charset="0"/>
                <a:ea typeface="TradeGothic LT" panose="020B0506030503020504" pitchFamily="34" charset="0"/>
                <a:cs typeface="Arial" panose="020B0604020202020204" pitchFamily="34" charset="0"/>
              </a:rPr>
              <a:t>season on-peak case</a:t>
            </a:r>
          </a:p>
          <a:p>
            <a:pPr lvl="1"/>
            <a:r>
              <a:rPr lang="en-US" sz="1800" dirty="0" smtClean="0">
                <a:latin typeface="TradeGothic LT" panose="020B0506030503020504" pitchFamily="34" charset="0"/>
                <a:ea typeface="TradeGothic LT" panose="020B0506030503020504" pitchFamily="34" charset="0"/>
                <a:cs typeface="Arial" panose="020B0604020202020204" pitchFamily="34" charset="0"/>
              </a:rPr>
              <a:t>Linear approximation for each season</a:t>
            </a:r>
            <a:endParaRPr lang="en-US" sz="1800" dirty="0">
              <a:latin typeface="TradeGothic LT" panose="020B0506030503020504" pitchFamily="34" charset="0"/>
              <a:ea typeface="TradeGothic LT" panose="020B0506030503020504" pitchFamily="34" charset="0"/>
              <a:cs typeface="Arial" panose="020B0604020202020204" pitchFamily="34" charset="0"/>
            </a:endParaRPr>
          </a:p>
          <a:p>
            <a:r>
              <a:rPr lang="en-US" sz="2000" dirty="0" smtClean="0">
                <a:latin typeface="TradeGothic LT" panose="020B0506030503020504" pitchFamily="34" charset="0"/>
                <a:ea typeface="TradeGothic LT" panose="020B0506030503020504" pitchFamily="34" charset="0"/>
                <a:cs typeface="Arial" panose="020B0604020202020204" pitchFamily="34" charset="0"/>
              </a:rPr>
              <a:t>True-up SSWG linear transmission loss function to ERCOT operational load for settlement </a:t>
            </a:r>
            <a:endParaRPr lang="en-US" sz="2000" dirty="0">
              <a:latin typeface="TradeGothic LT" panose="020B0506030503020504" pitchFamily="34" charset="0"/>
              <a:ea typeface="TradeGothic LT" panose="020B0506030503020504" pitchFamily="34" charset="0"/>
              <a:cs typeface="Arial" panose="020B0604020202020204" pitchFamily="34" charset="0"/>
            </a:endParaRPr>
          </a:p>
        </p:txBody>
      </p:sp>
      <p:sp>
        <p:nvSpPr>
          <p:cNvPr id="13" name="Content Placeholder 2"/>
          <p:cNvSpPr txBox="1">
            <a:spLocks/>
          </p:cNvSpPr>
          <p:nvPr/>
        </p:nvSpPr>
        <p:spPr>
          <a:xfrm>
            <a:off x="4633746" y="885895"/>
            <a:ext cx="4197831" cy="48307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2500" dirty="0" smtClean="0">
                <a:latin typeface="TradeGothic LT" panose="020B0506030503020504" pitchFamily="34" charset="0"/>
                <a:ea typeface="TradeGothic LT" panose="020B0506030503020504" pitchFamily="34" charset="0"/>
                <a:cs typeface="Arial" panose="020B0604020202020204" pitchFamily="34" charset="0"/>
              </a:rPr>
              <a:t>Actual TLF</a:t>
            </a:r>
            <a:endParaRPr lang="en-US" sz="2500" dirty="0">
              <a:latin typeface="TradeGothic LT" panose="020B0506030503020504" pitchFamily="34" charset="0"/>
              <a:ea typeface="TradeGothic LT" panose="020B0506030503020504" pitchFamily="34" charset="0"/>
              <a:cs typeface="Arial" panose="020B0604020202020204" pitchFamily="34" charset="0"/>
            </a:endParaRPr>
          </a:p>
        </p:txBody>
      </p:sp>
      <p:sp>
        <p:nvSpPr>
          <p:cNvPr id="14" name="Content Placeholder 2"/>
          <p:cNvSpPr txBox="1">
            <a:spLocks/>
          </p:cNvSpPr>
          <p:nvPr/>
        </p:nvSpPr>
        <p:spPr>
          <a:xfrm>
            <a:off x="4624136" y="1347654"/>
            <a:ext cx="4195896" cy="414937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 smtClean="0">
                <a:latin typeface="TradeGothic LT" panose="020B0506030503020504" pitchFamily="34" charset="0"/>
                <a:ea typeface="TradeGothic LT" panose="020B0506030503020504" pitchFamily="34" charset="0"/>
                <a:cs typeface="Arial" panose="020B0604020202020204" pitchFamily="34" charset="0"/>
              </a:rPr>
              <a:t>Measured based on an EMS calculation of the losses on all TSP owned equipment</a:t>
            </a:r>
            <a:endParaRPr lang="en-US" sz="2000" dirty="0">
              <a:solidFill>
                <a:srgbClr val="FF0000"/>
              </a:solidFill>
              <a:latin typeface="TradeGothic LT" panose="020B0506030503020504" pitchFamily="34" charset="0"/>
              <a:ea typeface="TradeGothic LT" panose="020B0506030503020504" pitchFamily="34" charset="0"/>
              <a:cs typeface="Arial" panose="020B0604020202020204" pitchFamily="34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329921" y="4936083"/>
            <a:ext cx="8469521" cy="1022704"/>
          </a:xfrm>
          <a:prstGeom prst="rect">
            <a:avLst/>
          </a:prstGeom>
          <a:noFill/>
          <a:ln w="41275">
            <a:solidFill>
              <a:srgbClr val="5C67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100" dirty="0">
                <a:solidFill>
                  <a:schemeClr val="tx1"/>
                </a:solidFill>
                <a:latin typeface="TradeGothic LT" panose="020B0506030503020504" pitchFamily="34" charset="0"/>
                <a:ea typeface="TradeGothic LT" panose="020B0506030503020504" pitchFamily="34" charset="0"/>
                <a:cs typeface="Arial" panose="020B0604020202020204" pitchFamily="34" charset="0"/>
              </a:rPr>
              <a:t>If </a:t>
            </a:r>
            <a:r>
              <a:rPr lang="en-US" sz="2100" i="1" dirty="0" smtClean="0">
                <a:solidFill>
                  <a:schemeClr val="tx1"/>
                </a:solidFill>
                <a:latin typeface="TradeGothic LT" panose="020B0506030503020504" pitchFamily="34" charset="0"/>
                <a:ea typeface="TradeGothic LT" panose="020B0506030503020504" pitchFamily="34" charset="0"/>
                <a:cs typeface="Arial" panose="020B0604020202020204" pitchFamily="34" charset="0"/>
              </a:rPr>
              <a:t>Actual</a:t>
            </a:r>
            <a:r>
              <a:rPr lang="en-US" sz="2100" dirty="0" smtClean="0">
                <a:solidFill>
                  <a:schemeClr val="tx1"/>
                </a:solidFill>
                <a:latin typeface="TradeGothic LT" panose="020B0506030503020504" pitchFamily="34" charset="0"/>
                <a:ea typeface="TradeGothic LT" panose="020B0506030503020504" pitchFamily="34" charset="0"/>
                <a:cs typeface="Arial" panose="020B0604020202020204" pitchFamily="34" charset="0"/>
              </a:rPr>
              <a:t> </a:t>
            </a:r>
            <a:r>
              <a:rPr lang="en-US" sz="2100" dirty="0">
                <a:solidFill>
                  <a:schemeClr val="tx1"/>
                </a:solidFill>
                <a:latin typeface="TradeGothic LT" panose="020B0506030503020504" pitchFamily="34" charset="0"/>
                <a:ea typeface="TradeGothic LT" panose="020B0506030503020504" pitchFamily="34" charset="0"/>
                <a:cs typeface="Arial" panose="020B0604020202020204" pitchFamily="34" charset="0"/>
              </a:rPr>
              <a:t>transmission losses are </a:t>
            </a:r>
            <a:r>
              <a:rPr lang="en-US" sz="2100" dirty="0" smtClean="0">
                <a:solidFill>
                  <a:schemeClr val="tx1"/>
                </a:solidFill>
                <a:latin typeface="TradeGothic LT" panose="020B0506030503020504" pitchFamily="34" charset="0"/>
                <a:ea typeface="TradeGothic LT" panose="020B0506030503020504" pitchFamily="34" charset="0"/>
                <a:cs typeface="Arial" panose="020B0604020202020204" pitchFamily="34" charset="0"/>
              </a:rPr>
              <a:t>greater (less) than the </a:t>
            </a:r>
            <a:r>
              <a:rPr lang="en-US" sz="2100" i="1" dirty="0" smtClean="0">
                <a:solidFill>
                  <a:schemeClr val="tx1"/>
                </a:solidFill>
                <a:latin typeface="TradeGothic LT" panose="020B0506030503020504" pitchFamily="34" charset="0"/>
                <a:ea typeface="TradeGothic LT" panose="020B0506030503020504" pitchFamily="34" charset="0"/>
                <a:cs typeface="Arial" panose="020B0604020202020204" pitchFamily="34" charset="0"/>
              </a:rPr>
              <a:t>Deemed Actual</a:t>
            </a:r>
            <a:r>
              <a:rPr lang="en-US" sz="2100" dirty="0" smtClean="0">
                <a:solidFill>
                  <a:schemeClr val="tx1"/>
                </a:solidFill>
                <a:latin typeface="TradeGothic LT" panose="020B0506030503020504" pitchFamily="34" charset="0"/>
                <a:ea typeface="TradeGothic LT" panose="020B0506030503020504" pitchFamily="34" charset="0"/>
                <a:cs typeface="Arial" panose="020B0604020202020204" pitchFamily="34" charset="0"/>
              </a:rPr>
              <a:t>, </a:t>
            </a:r>
            <a:r>
              <a:rPr lang="en-US" sz="2100" dirty="0">
                <a:solidFill>
                  <a:schemeClr val="tx1"/>
                </a:solidFill>
                <a:latin typeface="TradeGothic LT" panose="020B0506030503020504" pitchFamily="34" charset="0"/>
                <a:ea typeface="TradeGothic LT" panose="020B0506030503020504" pitchFamily="34" charset="0"/>
                <a:cs typeface="Arial" panose="020B0604020202020204" pitchFamily="34" charset="0"/>
              </a:rPr>
              <a:t>the difference will contribute to </a:t>
            </a:r>
            <a:r>
              <a:rPr lang="en-US" sz="2100" dirty="0" smtClean="0">
                <a:solidFill>
                  <a:schemeClr val="tx1"/>
                </a:solidFill>
                <a:latin typeface="TradeGothic LT" panose="020B0506030503020504" pitchFamily="34" charset="0"/>
                <a:ea typeface="TradeGothic LT" panose="020B0506030503020504" pitchFamily="34" charset="0"/>
                <a:cs typeface="Arial" panose="020B0604020202020204" pitchFamily="34" charset="0"/>
              </a:rPr>
              <a:t>an increase (decrease) in  Unaccounted </a:t>
            </a:r>
            <a:r>
              <a:rPr lang="en-US" sz="2100" dirty="0">
                <a:solidFill>
                  <a:schemeClr val="tx1"/>
                </a:solidFill>
                <a:latin typeface="TradeGothic LT" panose="020B0506030503020504" pitchFamily="34" charset="0"/>
                <a:ea typeface="TradeGothic LT" panose="020B0506030503020504" pitchFamily="34" charset="0"/>
                <a:cs typeface="Arial" panose="020B0604020202020204" pitchFamily="34" charset="0"/>
              </a:rPr>
              <a:t>for Energy (UFE</a:t>
            </a:r>
            <a:r>
              <a:rPr lang="en-US" sz="2100" dirty="0" smtClean="0">
                <a:solidFill>
                  <a:schemeClr val="tx1"/>
                </a:solidFill>
                <a:latin typeface="TradeGothic LT" panose="020B0506030503020504" pitchFamily="34" charset="0"/>
                <a:ea typeface="TradeGothic LT" panose="020B0506030503020504" pitchFamily="34" charset="0"/>
                <a:cs typeface="Arial" panose="020B0604020202020204" pitchFamily="34" charset="0"/>
              </a:rPr>
              <a:t>)</a:t>
            </a:r>
            <a:endParaRPr lang="en-US" sz="2100" dirty="0">
              <a:solidFill>
                <a:schemeClr val="tx1"/>
              </a:solidFill>
              <a:latin typeface="TradeGothic LT" panose="020B0506030503020504" pitchFamily="34" charset="0"/>
              <a:ea typeface="TradeGothic LT" panose="020B0506030503020504" pitchFamily="34" charset="0"/>
              <a:cs typeface="Arial" panose="020B0604020202020204" pitchFamily="34" charset="0"/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D20E1-8714-479C-BD9A-340957F0CD01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0584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EFFECT OF DC TIE FLOW VARIANCE FROM SCHEDULE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341195" y="5268036"/>
            <a:ext cx="8458248" cy="709681"/>
          </a:xfrm>
          <a:prstGeom prst="rect">
            <a:avLst/>
          </a:prstGeom>
          <a:noFill/>
          <a:ln w="38100">
            <a:solidFill>
              <a:srgbClr val="5C67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700" dirty="0" smtClean="0">
                <a:solidFill>
                  <a:schemeClr val="tx1"/>
                </a:solidFill>
                <a:latin typeface="TradeGothic LT" panose="020B0506030503020504" pitchFamily="34" charset="0"/>
                <a:ea typeface="TradeGothic LT" panose="020B0506030503020504" pitchFamily="34" charset="0"/>
                <a:cs typeface="Arial" panose="020B0604020202020204" pitchFamily="34" charset="0"/>
              </a:rPr>
              <a:t>Large differences between scheduled and actual DC tie flow strongly impact UFE</a:t>
            </a:r>
            <a:r>
              <a:rPr lang="en-US" sz="1700" dirty="0" smtClean="0">
                <a:solidFill>
                  <a:schemeClr val="tx1"/>
                </a:solidFill>
                <a:latin typeface="TradeGothic LT" panose="020B0506030503020504" pitchFamily="34" charset="0"/>
                <a:ea typeface="TradeGothic LT" panose="020B0506030503020504" pitchFamily="34" charset="0"/>
                <a:cs typeface="Arial" panose="020B0604020202020204" pitchFamily="34" charset="0"/>
              </a:rPr>
              <a:t>, so</a:t>
            </a:r>
            <a:endParaRPr lang="en-US" sz="1700" dirty="0" smtClean="0">
              <a:solidFill>
                <a:schemeClr val="tx1"/>
              </a:solidFill>
              <a:latin typeface="TradeGothic LT" panose="020B0506030503020504" pitchFamily="34" charset="0"/>
              <a:ea typeface="TradeGothic LT" panose="020B05060305030205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1700" dirty="0" smtClean="0">
                <a:solidFill>
                  <a:schemeClr val="tx1"/>
                </a:solidFill>
                <a:latin typeface="TradeGothic LT" panose="020B0506030503020504" pitchFamily="34" charset="0"/>
                <a:ea typeface="TradeGothic LT" panose="020B0506030503020504" pitchFamily="34" charset="0"/>
                <a:cs typeface="Arial" panose="020B0604020202020204" pitchFamily="34" charset="0"/>
              </a:rPr>
              <a:t>for this analysis </a:t>
            </a:r>
            <a:r>
              <a:rPr lang="en-US" sz="1700" b="1" dirty="0" smtClean="0">
                <a:solidFill>
                  <a:schemeClr val="tx1"/>
                </a:solidFill>
                <a:latin typeface="TradeGothic LT" panose="020B0506030503020504" pitchFamily="34" charset="0"/>
                <a:ea typeface="TradeGothic LT" panose="020B0506030503020504" pitchFamily="34" charset="0"/>
                <a:cs typeface="Arial" panose="020B0604020202020204" pitchFamily="34" charset="0"/>
              </a:rPr>
              <a:t>any interval with a difference greater than 10 is discarded</a:t>
            </a:r>
            <a:endParaRPr lang="en-US" sz="1700" b="1" dirty="0">
              <a:solidFill>
                <a:schemeClr val="tx1"/>
              </a:solidFill>
              <a:latin typeface="TradeGothic LT" panose="020B0506030503020504" pitchFamily="34" charset="0"/>
              <a:ea typeface="TradeGothic LT" panose="020B05060305030205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D20E1-8714-479C-BD9A-340957F0CD01}" type="slidenum">
              <a:rPr lang="en-US" smtClean="0"/>
              <a:pPr/>
              <a:t>7</a:t>
            </a:fld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1" y="926431"/>
            <a:ext cx="8975557" cy="4237240"/>
            <a:chOff x="341195" y="926431"/>
            <a:chExt cx="8458247" cy="4159957"/>
          </a:xfrm>
        </p:grpSpPr>
        <p:graphicFrame>
          <p:nvGraphicFramePr>
            <p:cNvPr id="7" name="Chart 6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2723432690"/>
                </p:ext>
              </p:extLst>
            </p:nvPr>
          </p:nvGraphicFramePr>
          <p:xfrm>
            <a:off x="341195" y="926431"/>
            <a:ext cx="8458247" cy="4159957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3"/>
            </a:graphicData>
          </a:graphic>
        </p:graphicFrame>
        <p:sp>
          <p:nvSpPr>
            <p:cNvPr id="6" name="TextBox 5"/>
            <p:cNvSpPr txBox="1"/>
            <p:nvPr/>
          </p:nvSpPr>
          <p:spPr>
            <a:xfrm rot="16200000">
              <a:off x="-228600" y="2212935"/>
              <a:ext cx="1949116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dirty="0" smtClean="0">
                  <a:solidFill>
                    <a:srgbClr val="5C6770"/>
                  </a:solidFill>
                  <a:latin typeface="TradeGothic LT" panose="020B0506030503020504" pitchFamily="34" charset="0"/>
                  <a:ea typeface="TradeGothic LT" panose="020B0506030503020504" pitchFamily="34" charset="0"/>
                </a:rPr>
                <a:t>Interchange (MW)</a:t>
              </a:r>
              <a:endParaRPr lang="en-US" sz="1100" dirty="0">
                <a:solidFill>
                  <a:srgbClr val="5C6770"/>
                </a:solidFill>
                <a:latin typeface="TradeGothic LT" panose="020B0506030503020504" pitchFamily="34" charset="0"/>
                <a:ea typeface="TradeGothic LT" panose="020B0506030503020504" pitchFamily="34" charset="0"/>
              </a:endParaRPr>
            </a:p>
          </p:txBody>
        </p:sp>
        <p:sp>
          <p:nvSpPr>
            <p:cNvPr id="9" name="TextBox 8"/>
            <p:cNvSpPr txBox="1"/>
            <p:nvPr/>
          </p:nvSpPr>
          <p:spPr>
            <a:xfrm rot="5400000">
              <a:off x="7511199" y="3097291"/>
              <a:ext cx="1949116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dirty="0" smtClean="0">
                  <a:solidFill>
                    <a:srgbClr val="5C6770"/>
                  </a:solidFill>
                  <a:latin typeface="TradeGothic LT" panose="020B0506030503020504" pitchFamily="34" charset="0"/>
                  <a:ea typeface="TradeGothic LT" panose="020B0506030503020504" pitchFamily="34" charset="0"/>
                </a:rPr>
                <a:t>UFE (MWh)</a:t>
              </a: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4086726" y="4446798"/>
              <a:ext cx="1949116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dirty="0" smtClean="0">
                  <a:solidFill>
                    <a:srgbClr val="5C6770"/>
                  </a:solidFill>
                  <a:latin typeface="TradeGothic LT" panose="020B0506030503020504" pitchFamily="34" charset="0"/>
                  <a:ea typeface="TradeGothic LT" panose="020B0506030503020504" pitchFamily="34" charset="0"/>
                </a:rPr>
                <a:t>Hour Ending</a:t>
              </a:r>
              <a:endParaRPr lang="en-US" sz="1100" dirty="0">
                <a:solidFill>
                  <a:srgbClr val="5C6770"/>
                </a:solidFill>
                <a:latin typeface="TradeGothic LT" panose="020B0506030503020504" pitchFamily="34" charset="0"/>
                <a:ea typeface="TradeGothic LT" panose="020B0506030503020504" pitchFamily="34" charset="0"/>
              </a:endParaRPr>
            </a:p>
          </p:txBody>
        </p:sp>
      </p:grpSp>
      <p:sp>
        <p:nvSpPr>
          <p:cNvPr id="11" name="Rectangle 10"/>
          <p:cNvSpPr/>
          <p:nvPr/>
        </p:nvSpPr>
        <p:spPr>
          <a:xfrm>
            <a:off x="6229349" y="1491449"/>
            <a:ext cx="1503101" cy="1044582"/>
          </a:xfrm>
          <a:prstGeom prst="rect">
            <a:avLst/>
          </a:prstGeom>
          <a:solidFill>
            <a:srgbClr val="D9D9D9"/>
          </a:solidFill>
          <a:ln w="38100">
            <a:solidFill>
              <a:srgbClr val="5C67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  <a:latin typeface="TradeGothic LT" panose="020B0506030503020504" pitchFamily="34" charset="0"/>
                <a:ea typeface="TradeGothic LT" panose="020B0506030503020504" pitchFamily="34" charset="0"/>
                <a:cs typeface="Arial" panose="020B0604020202020204" pitchFamily="34" charset="0"/>
              </a:rPr>
              <a:t>The high difference between scheduled and actual DC tie flow was due to East DC-Tie testing</a:t>
            </a:r>
            <a:endParaRPr lang="en-US" sz="1200" dirty="0">
              <a:solidFill>
                <a:schemeClr val="tx1"/>
              </a:solidFill>
              <a:latin typeface="TradeGothic LT" panose="020B0506030503020504" pitchFamily="34" charset="0"/>
              <a:ea typeface="TradeGothic LT" panose="020B05060305030205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5080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CORRELATION OF TL DIFFERENCE AND UFE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44073591"/>
              </p:ext>
            </p:extLst>
          </p:nvPr>
        </p:nvGraphicFramePr>
        <p:xfrm>
          <a:off x="400028" y="1093487"/>
          <a:ext cx="3227835" cy="4705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81684"/>
                <a:gridCol w="1846151"/>
              </a:tblGrid>
              <a:tr h="6673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Month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Correlation with UFE</a:t>
                      </a:r>
                      <a:endParaRPr lang="en-US" sz="2000" dirty="0"/>
                    </a:p>
                  </a:txBody>
                  <a:tcPr anchor="ctr"/>
                </a:tc>
              </a:tr>
              <a:tr h="6673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April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0.80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6673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May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0.81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6673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June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0.70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6673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July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0.55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6673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Aug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0.39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6673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Overall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0.68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D20E1-8714-479C-BD9A-340957F0CD01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4235116" y="1093487"/>
            <a:ext cx="4577578" cy="5206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n-US" sz="2300" dirty="0" smtClean="0">
                <a:latin typeface="TradeGothic LT" panose="020B0506030503020504" pitchFamily="34" charset="0"/>
                <a:ea typeface="TradeGothic LT" panose="020B0506030503020504" pitchFamily="34" charset="0"/>
                <a:cs typeface="Arial" panose="020B0604020202020204" pitchFamily="34" charset="0"/>
              </a:rPr>
              <a:t>Overall there is a </a:t>
            </a:r>
            <a:r>
              <a:rPr lang="en-US" sz="2300" b="1" dirty="0" smtClean="0">
                <a:latin typeface="TradeGothic LT" panose="020B0506030503020504" pitchFamily="34" charset="0"/>
                <a:ea typeface="TradeGothic LT" panose="020B0506030503020504" pitchFamily="34" charset="0"/>
                <a:cs typeface="Arial" panose="020B0604020202020204" pitchFamily="34" charset="0"/>
              </a:rPr>
              <a:t>moderately strong correlation </a:t>
            </a:r>
            <a:r>
              <a:rPr lang="en-US" sz="2300" dirty="0" smtClean="0">
                <a:latin typeface="TradeGothic LT" panose="020B0506030503020504" pitchFamily="34" charset="0"/>
                <a:ea typeface="TradeGothic LT" panose="020B0506030503020504" pitchFamily="34" charset="0"/>
                <a:cs typeface="Arial" panose="020B0604020202020204" pitchFamily="34" charset="0"/>
              </a:rPr>
              <a:t>between Transmission Loss Difference and </a:t>
            </a:r>
            <a:r>
              <a:rPr lang="en-US" sz="2300" dirty="0" smtClean="0">
                <a:latin typeface="TradeGothic LT" panose="020B0506030503020504" pitchFamily="34" charset="0"/>
                <a:ea typeface="TradeGothic LT" panose="020B0506030503020504" pitchFamily="34" charset="0"/>
                <a:cs typeface="Arial" panose="020B0604020202020204" pitchFamily="34" charset="0"/>
              </a:rPr>
              <a:t>UFE, with a strong </a:t>
            </a:r>
            <a:r>
              <a:rPr lang="en-US" sz="2300" dirty="0" smtClean="0">
                <a:latin typeface="TradeGothic LT" panose="020B0506030503020504" pitchFamily="34" charset="0"/>
                <a:ea typeface="TradeGothic LT" panose="020B0506030503020504" pitchFamily="34" charset="0"/>
                <a:cs typeface="Arial" panose="020B0604020202020204" pitchFamily="34" charset="0"/>
              </a:rPr>
              <a:t>correlation for Spring</a:t>
            </a:r>
          </a:p>
          <a:p>
            <a:pPr marL="285750" indent="-285750"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n-US" sz="2300" dirty="0" smtClean="0">
                <a:latin typeface="TradeGothic LT" panose="020B0506030503020504" pitchFamily="34" charset="0"/>
                <a:ea typeface="TradeGothic LT" panose="020B0506030503020504" pitchFamily="34" charset="0"/>
                <a:cs typeface="Arial" panose="020B0604020202020204" pitchFamily="34" charset="0"/>
              </a:rPr>
              <a:t>A correlation between TL Difference and UFE is expected in the absence of other large drivers of UFE</a:t>
            </a:r>
          </a:p>
          <a:p>
            <a:pPr marL="285750" indent="-285750"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n-US" sz="2300" dirty="0" smtClean="0">
                <a:latin typeface="TradeGothic LT" panose="020B0506030503020504" pitchFamily="34" charset="0"/>
                <a:ea typeface="TradeGothic LT" panose="020B0506030503020504" pitchFamily="34" charset="0"/>
                <a:cs typeface="Arial" panose="020B0604020202020204" pitchFamily="34" charset="0"/>
              </a:rPr>
              <a:t>UFE and Transmission Losses are allocated differently to market participants</a:t>
            </a:r>
          </a:p>
          <a:p>
            <a:pPr marL="285750" indent="-285750">
              <a:spcAft>
                <a:spcPts val="1000"/>
              </a:spcAft>
              <a:buFont typeface="Arial" panose="020B0604020202020204" pitchFamily="34" charset="0"/>
              <a:buChar char="•"/>
            </a:pPr>
            <a:endParaRPr lang="en-US" sz="2300" dirty="0">
              <a:latin typeface="TradeGothic LT" panose="020B0506030503020504" pitchFamily="34" charset="0"/>
              <a:ea typeface="TradeGothic LT" panose="020B05060305030205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4443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341194" y="2185988"/>
            <a:ext cx="8458248" cy="3986211"/>
            <a:chOff x="278605" y="1961522"/>
            <a:chExt cx="8520837" cy="4008498"/>
          </a:xfrm>
        </p:grpSpPr>
        <p:cxnSp>
          <p:nvCxnSpPr>
            <p:cNvPr id="7" name="Straight Connector 6"/>
            <p:cNvCxnSpPr/>
            <p:nvPr/>
          </p:nvCxnSpPr>
          <p:spPr>
            <a:xfrm>
              <a:off x="3753850" y="2438400"/>
              <a:ext cx="7434" cy="2832410"/>
            </a:xfrm>
            <a:prstGeom prst="line">
              <a:avLst/>
            </a:prstGeom>
            <a:ln>
              <a:solidFill>
                <a:srgbClr val="D9D9D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aphicFrame>
          <p:nvGraphicFramePr>
            <p:cNvPr id="5" name="Chart 4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2797573388"/>
                </p:ext>
              </p:extLst>
            </p:nvPr>
          </p:nvGraphicFramePr>
          <p:xfrm>
            <a:off x="278605" y="1961522"/>
            <a:ext cx="8520837" cy="4008498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2"/>
            </a:graphicData>
          </a:graphic>
        </p:graphicFrame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" y="179598"/>
            <a:ext cx="9039496" cy="443257"/>
          </a:xfrm>
        </p:spPr>
        <p:txBody>
          <a:bodyPr/>
          <a:lstStyle/>
          <a:p>
            <a:r>
              <a:rPr lang="en-US" dirty="0" smtClean="0"/>
              <a:t>DIFFERENCES IN ACTUAL AND DEEMED ACTUAL TL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D20E1-8714-479C-BD9A-340957F0CD01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341194" y="941032"/>
            <a:ext cx="8458248" cy="1163169"/>
          </a:xfrm>
          <a:prstGeom prst="rect">
            <a:avLst/>
          </a:prstGeom>
          <a:noFill/>
          <a:ln w="38100">
            <a:solidFill>
              <a:srgbClr val="5C67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  <a:latin typeface="TradeGothic LT" panose="020B0506030503020504" pitchFamily="34" charset="0"/>
                <a:ea typeface="TradeGothic LT" panose="020B0506030503020504" pitchFamily="34" charset="0"/>
                <a:cs typeface="Arial" panose="020B0604020202020204" pitchFamily="34" charset="0"/>
              </a:rPr>
              <a:t>Transmission Loss (TL) Difference = Measured Actual TL – Deemed Actual TL</a:t>
            </a:r>
          </a:p>
          <a:p>
            <a:pPr algn="ctr"/>
            <a:endParaRPr lang="en-US" sz="600" dirty="0" smtClean="0">
              <a:solidFill>
                <a:schemeClr val="tx1"/>
              </a:solidFill>
              <a:latin typeface="TradeGothic LT" panose="020B0506030503020504" pitchFamily="34" charset="0"/>
              <a:ea typeface="TradeGothic LT" panose="020B05060305030205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1500" dirty="0" smtClean="0">
                <a:solidFill>
                  <a:schemeClr val="tx1"/>
                </a:solidFill>
                <a:latin typeface="TradeGothic LT" panose="020B0506030503020504" pitchFamily="34" charset="0"/>
                <a:ea typeface="TradeGothic LT" panose="020B0506030503020504" pitchFamily="34" charset="0"/>
                <a:cs typeface="Arial" panose="020B0604020202020204" pitchFamily="34" charset="0"/>
              </a:rPr>
              <a:t>(April – August) </a:t>
            </a:r>
          </a:p>
          <a:p>
            <a:pPr algn="ctr"/>
            <a:r>
              <a:rPr lang="en-US" sz="1500" dirty="0" smtClean="0">
                <a:solidFill>
                  <a:schemeClr val="tx1"/>
                </a:solidFill>
                <a:latin typeface="TradeGothic LT" panose="020B0506030503020504" pitchFamily="34" charset="0"/>
                <a:ea typeface="TradeGothic LT" panose="020B0506030503020504" pitchFamily="34" charset="0"/>
                <a:cs typeface="Arial" panose="020B0604020202020204" pitchFamily="34" charset="0"/>
              </a:rPr>
              <a:t>Average Load: 44,941 MW</a:t>
            </a:r>
          </a:p>
          <a:p>
            <a:pPr algn="ctr"/>
            <a:r>
              <a:rPr lang="en-US" sz="1500" dirty="0" smtClean="0">
                <a:solidFill>
                  <a:schemeClr val="tx1"/>
                </a:solidFill>
                <a:latin typeface="TradeGothic LT" panose="020B0506030503020504" pitchFamily="34" charset="0"/>
                <a:ea typeface="TradeGothic LT" panose="020B0506030503020504" pitchFamily="34" charset="0"/>
                <a:cs typeface="Arial" panose="020B0604020202020204" pitchFamily="34" charset="0"/>
              </a:rPr>
              <a:t>Average Actual Losses:  962 MW</a:t>
            </a:r>
            <a:endParaRPr lang="en-US" sz="1500" dirty="0">
              <a:solidFill>
                <a:schemeClr val="tx1"/>
              </a:solidFill>
              <a:latin typeface="TradeGothic LT" panose="020B0506030503020504" pitchFamily="34" charset="0"/>
              <a:ea typeface="TradeGothic LT" panose="020B05060305030205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7056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9299</TotalTime>
  <Words>719</Words>
  <Application>Microsoft Office PowerPoint</Application>
  <PresentationFormat>On-screen Show (4:3)</PresentationFormat>
  <Paragraphs>203</Paragraphs>
  <Slides>9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17" baseType="lpstr">
      <vt:lpstr>+Body</vt:lpstr>
      <vt:lpstr>Arial</vt:lpstr>
      <vt:lpstr>Calibri</vt:lpstr>
      <vt:lpstr>Calibri Light</vt:lpstr>
      <vt:lpstr>TradeGothic LT</vt:lpstr>
      <vt:lpstr>TradeGothic LT Bold</vt:lpstr>
      <vt:lpstr>Office Theme</vt:lpstr>
      <vt:lpstr>1_Custom Design</vt:lpstr>
      <vt:lpstr>PowerPoint Presentation</vt:lpstr>
      <vt:lpstr>INTRODUCTION</vt:lpstr>
      <vt:lpstr>CURRENT TLF PROCEDURES</vt:lpstr>
      <vt:lpstr>TRANSMISSION LOSSES AND UFE</vt:lpstr>
      <vt:lpstr>HISTORICAL UFE VALUES</vt:lpstr>
      <vt:lpstr>ACTUAL AND DEEMED ACTUAL TLF</vt:lpstr>
      <vt:lpstr>EFFECT OF DC TIE FLOW VARIANCE FROM SCHEDULE</vt:lpstr>
      <vt:lpstr>CORRELATION OF TL DIFFERENCE AND UFE</vt:lpstr>
      <vt:lpstr>DIFFERENCES IN ACTUAL AND DEEMED ACTUAL TL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Hilliard, Marie</dc:creator>
  <cp:lastModifiedBy>Hilliard, Marie</cp:lastModifiedBy>
  <cp:revision>79</cp:revision>
  <cp:lastPrinted>2017-11-16T16:21:46Z</cp:lastPrinted>
  <dcterms:created xsi:type="dcterms:W3CDTF">2017-11-06T23:01:17Z</dcterms:created>
  <dcterms:modified xsi:type="dcterms:W3CDTF">2017-12-01T14:05:08Z</dcterms:modified>
</cp:coreProperties>
</file>