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68" r:id="rId4"/>
    <p:sldId id="267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5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07, 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2017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Safety NET Process Review—On Hold Pending Potential Rule Changes in </a:t>
            </a:r>
            <a:r>
              <a:rPr lang="en-US" dirty="0" smtClean="0"/>
              <a:t>2018</a:t>
            </a:r>
          </a:p>
          <a:p>
            <a:pPr marL="914400" lvl="3" indent="-457200">
              <a:defRPr/>
            </a:pPr>
            <a:r>
              <a:rPr lang="en-US" dirty="0" smtClean="0"/>
              <a:t>RMGRR to update spreadsheet language; move headers from Appendices A1 &amp; A2 to the RMG and remove the Appendices.</a:t>
            </a:r>
            <a:endParaRPr lang="en-US" dirty="0" smtClean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Nodal Protocol Revisions Review and Recommendations</a:t>
            </a:r>
          </a:p>
          <a:p>
            <a:pPr marL="800100" lvl="3" indent="-342900">
              <a:defRPr/>
            </a:pPr>
            <a:r>
              <a:rPr lang="en-US" dirty="0" smtClean="0"/>
              <a:t>NPRR796, </a:t>
            </a:r>
            <a:r>
              <a:rPr lang="en-US" dirty="0"/>
              <a:t>Extended Character Set Clean Up</a:t>
            </a:r>
            <a:endParaRPr lang="en-US" dirty="0" smtClean="0"/>
          </a:p>
          <a:p>
            <a:pPr marL="800100" lvl="3" indent="-342900">
              <a:defRPr/>
            </a:pPr>
            <a:r>
              <a:rPr lang="en-US" dirty="0" smtClean="0"/>
              <a:t>NPRR839</a:t>
            </a:r>
            <a:r>
              <a:rPr lang="en-US" dirty="0"/>
              <a:t>, Clarification of ERCOT Forwarding of Consumption and Other Data</a:t>
            </a:r>
          </a:p>
          <a:p>
            <a:pPr marL="800100" lvl="3" indent="-342900">
              <a:defRPr/>
            </a:pPr>
            <a:r>
              <a:rPr lang="en-US" dirty="0"/>
              <a:t>NPRR850, Market Suspension and Restart</a:t>
            </a:r>
          </a:p>
          <a:p>
            <a:pPr marL="800100" lvl="3" indent="-342900">
              <a:defRPr/>
            </a:pPr>
            <a:r>
              <a:rPr lang="en-US" dirty="0"/>
              <a:t>NPRR851, Procedure for Managing Disconnections for Bidirectional Electrical Connections at Transmission Level Voltages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/>
              <a:t>Retail Market Guide Revision Review and Recommendations</a:t>
            </a:r>
          </a:p>
          <a:p>
            <a:pPr marL="914400" lvl="3" indent="-457200">
              <a:defRPr/>
            </a:pPr>
            <a:r>
              <a:rPr lang="en-US" dirty="0" smtClean="0"/>
              <a:t>RMGRR144,  </a:t>
            </a:r>
            <a:r>
              <a:rPr lang="en-US" dirty="0"/>
              <a:t>Elimination of REP-Specific Switch Hold </a:t>
            </a:r>
            <a:r>
              <a:rPr lang="en-US" dirty="0" smtClean="0"/>
              <a:t>Lists</a:t>
            </a:r>
          </a:p>
          <a:p>
            <a:pPr marL="914400" lvl="3" indent="-457200">
              <a:defRPr/>
            </a:pPr>
            <a:r>
              <a:rPr lang="en-US" dirty="0" smtClean="0"/>
              <a:t>RMGRR145, </a:t>
            </a:r>
            <a:r>
              <a:rPr lang="en-US" dirty="0"/>
              <a:t>Appendix for a Mass Customer List (MCL</a:t>
            </a:r>
            <a:r>
              <a:rPr lang="en-US" dirty="0" smtClean="0"/>
              <a:t>)</a:t>
            </a:r>
          </a:p>
          <a:p>
            <a:pPr marL="914400" lvl="3" indent="-457200">
              <a:defRPr/>
            </a:pPr>
            <a:r>
              <a:rPr lang="en-US" dirty="0" smtClean="0"/>
              <a:t>RMGRR147,  Stand-Alone </a:t>
            </a:r>
            <a:r>
              <a:rPr lang="en-US" dirty="0"/>
              <a:t>Discretionary Meter Tampering </a:t>
            </a:r>
            <a:r>
              <a:rPr lang="en-US" dirty="0" smtClean="0"/>
              <a:t>Charges</a:t>
            </a:r>
          </a:p>
          <a:p>
            <a:pPr marL="914400" lvl="3" indent="-457200">
              <a:defRPr/>
            </a:pPr>
            <a:r>
              <a:rPr lang="en-US" dirty="0" smtClean="0"/>
              <a:t>RMGRR149, </a:t>
            </a:r>
            <a:r>
              <a:rPr lang="en-US" dirty="0"/>
              <a:t>Clarification to Market Processes for ESI IDs Without a REP of Record</a:t>
            </a:r>
            <a:endParaRPr lang="en-US" dirty="0" smtClean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Updated  the Texas </a:t>
            </a:r>
            <a:r>
              <a:rPr lang="en-US" dirty="0"/>
              <a:t>SET </a:t>
            </a:r>
            <a:r>
              <a:rPr lang="en-US" dirty="0" smtClean="0"/>
              <a:t>procedures </a:t>
            </a:r>
            <a:r>
              <a:rPr lang="en-US" dirty="0" smtClean="0"/>
              <a:t>and  the T</a:t>
            </a:r>
            <a:r>
              <a:rPr lang="en-US" sz="2300" dirty="0" smtClean="0"/>
              <a:t>exas </a:t>
            </a:r>
            <a:r>
              <a:rPr lang="en-US" sz="2300" dirty="0"/>
              <a:t>SET Implementation Guides Change Control Process </a:t>
            </a:r>
            <a:r>
              <a:rPr lang="en-US" sz="2300" dirty="0" smtClean="0"/>
              <a:t>Documents</a:t>
            </a:r>
            <a:endParaRPr lang="en-US" sz="2300" dirty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Texas SET Change Controls</a:t>
            </a:r>
          </a:p>
          <a:p>
            <a:pPr marL="914400" lvl="3" indent="-457200">
              <a:defRPr/>
            </a:pPr>
            <a:r>
              <a:rPr lang="en-US" dirty="0" smtClean="0"/>
              <a:t>Approved for Future Release</a:t>
            </a:r>
          </a:p>
          <a:p>
            <a:pPr marL="1371600" lvl="4" indent="-457200">
              <a:defRPr/>
            </a:pPr>
            <a:r>
              <a:rPr lang="en-US" dirty="0" smtClean="0"/>
              <a:t>ChangeControl2017_805, </a:t>
            </a:r>
            <a:r>
              <a:rPr lang="en-US" dirty="0"/>
              <a:t>Update all of the TX SET Implementation Guides to allow the receiver of the transaction containing Special Characters to determine to either accept the transaction or to respond with a valid </a:t>
            </a:r>
            <a:r>
              <a:rPr lang="en-US" dirty="0" smtClean="0"/>
              <a:t>rejection—</a:t>
            </a:r>
            <a:r>
              <a:rPr lang="en-US" dirty="0"/>
              <a:t>Related Document </a:t>
            </a:r>
            <a:r>
              <a:rPr lang="en-US" dirty="0" smtClean="0"/>
              <a:t>NPRR796, </a:t>
            </a:r>
            <a:r>
              <a:rPr lang="en-US" dirty="0"/>
              <a:t>Extended Character Set Clean </a:t>
            </a:r>
            <a:r>
              <a:rPr lang="en-US" dirty="0" smtClean="0"/>
              <a:t>Up</a:t>
            </a:r>
          </a:p>
          <a:p>
            <a:pPr marL="1371600" lvl="4" indent="-457200">
              <a:defRPr/>
            </a:pPr>
            <a:r>
              <a:rPr lang="en-US" dirty="0"/>
              <a:t>ChangeControl2017_806, Sync the Texas SET Implementation Guides with ERCOT Protocols in the way the Muni-Coop is </a:t>
            </a:r>
            <a:r>
              <a:rPr lang="en-US" dirty="0" smtClean="0"/>
              <a:t>abbreviated</a:t>
            </a:r>
          </a:p>
          <a:p>
            <a:pPr marL="1371600" lvl="4" indent="-457200">
              <a:defRPr/>
            </a:pPr>
            <a:r>
              <a:rPr lang="en-US" dirty="0"/>
              <a:t>ChangeControl2017_807, Update the language in the CW1 Reject Reason in the 814_09 and 814_13 transaction to support </a:t>
            </a:r>
            <a:r>
              <a:rPr lang="en-US" dirty="0" smtClean="0"/>
              <a:t>NPRR778-Related Document NPRR778</a:t>
            </a:r>
            <a:r>
              <a:rPr lang="en-US" dirty="0"/>
              <a:t>, Modifications to Date Change and Cancellation Evaluation Window </a:t>
            </a:r>
            <a:endParaRPr lang="en-US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 startAt="6"/>
              <a:defRPr/>
            </a:pPr>
            <a:r>
              <a:rPr lang="en-US" dirty="0" smtClean="0"/>
              <a:t>Texas </a:t>
            </a:r>
            <a:r>
              <a:rPr lang="en-US" dirty="0" smtClean="0"/>
              <a:t>SET Issues </a:t>
            </a:r>
          </a:p>
          <a:p>
            <a:pPr marL="914400" lvl="3" indent="-457200">
              <a:defRPr/>
            </a:pPr>
            <a:r>
              <a:rPr lang="en-US" dirty="0" smtClean="0"/>
              <a:t>Action Taken</a:t>
            </a:r>
          </a:p>
          <a:p>
            <a:pPr marL="1371600" lvl="4" indent="-457200">
              <a:defRPr/>
            </a:pPr>
            <a:r>
              <a:rPr lang="en-US" dirty="0" smtClean="0"/>
              <a:t>2017_I145, Standardization </a:t>
            </a:r>
            <a:r>
              <a:rPr lang="en-US" dirty="0"/>
              <a:t>of all 820_02’s received from CRs and their </a:t>
            </a:r>
            <a:r>
              <a:rPr lang="en-US" dirty="0" smtClean="0"/>
              <a:t>Banks—Examples Added</a:t>
            </a:r>
          </a:p>
          <a:p>
            <a:pPr marL="1371600" lvl="4" indent="-457200">
              <a:defRPr/>
            </a:pPr>
            <a:r>
              <a:rPr lang="en-US" dirty="0"/>
              <a:t>2017_I148, Update the 810_02 cancel invoice examples to contain the same due date as the original invoice </a:t>
            </a:r>
            <a:r>
              <a:rPr lang="en-US" dirty="0" smtClean="0"/>
              <a:t>examples—Examples updated</a:t>
            </a:r>
          </a:p>
          <a:p>
            <a:pPr marL="914400" lvl="3" indent="-457200">
              <a:defRPr/>
            </a:pPr>
            <a:r>
              <a:rPr lang="en-US" dirty="0" smtClean="0"/>
              <a:t>No Action Taken</a:t>
            </a:r>
          </a:p>
          <a:p>
            <a:pPr marL="1371600" lvl="4" indent="-457200">
              <a:defRPr/>
            </a:pPr>
            <a:r>
              <a:rPr lang="en-US" dirty="0" smtClean="0"/>
              <a:t>2017-I144</a:t>
            </a:r>
            <a:r>
              <a:rPr lang="en-US" dirty="0"/>
              <a:t>, When a guard light is replaced with a different type of light a new ESID has to be established for the new install. This process is confusing for the customer and creates an overall poor customer experience.—No </a:t>
            </a:r>
            <a:r>
              <a:rPr lang="en-US" dirty="0" smtClean="0"/>
              <a:t>Action</a:t>
            </a:r>
          </a:p>
          <a:p>
            <a:pPr marL="1371600" lvl="4" indent="-457200">
              <a:defRPr/>
            </a:pPr>
            <a:r>
              <a:rPr lang="en-US" dirty="0" smtClean="0"/>
              <a:t>2017_I146, Discuss </a:t>
            </a:r>
            <a:r>
              <a:rPr lang="en-US" dirty="0"/>
              <a:t>the timing around 814_PCs where the Customer name is present, but the telephone is </a:t>
            </a:r>
            <a:r>
              <a:rPr lang="en-US" dirty="0" smtClean="0"/>
              <a:t>not—No Action</a:t>
            </a:r>
          </a:p>
          <a:p>
            <a:pPr marL="1371600" lvl="4" indent="-457200">
              <a:defRPr/>
            </a:pPr>
            <a:r>
              <a:rPr lang="en-US" dirty="0" smtClean="0"/>
              <a:t>2017_I147, Original</a:t>
            </a:r>
            <a:r>
              <a:rPr lang="en-US" dirty="0"/>
              <a:t>, cancel, and replacement transactions are being handled differently between TDSPs which is causing exceptions for the </a:t>
            </a:r>
            <a:r>
              <a:rPr lang="en-US" dirty="0" smtClean="0"/>
              <a:t>CR—No Action</a:t>
            </a:r>
            <a:endParaRPr lang="en-US" dirty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2017 </a:t>
            </a:r>
            <a:r>
              <a:rPr lang="en-US" sz="4800" b="1" dirty="0"/>
              <a:t>Accomplishments (</a:t>
            </a:r>
            <a:r>
              <a:rPr lang="en-US" sz="4800" b="1" dirty="0" err="1"/>
              <a:t>Con’t</a:t>
            </a:r>
            <a:r>
              <a:rPr lang="en-US" sz="4800" b="1" dirty="0"/>
              <a:t>)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338784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Completed </a:t>
            </a:r>
            <a:r>
              <a:rPr lang="en-US" dirty="0" smtClean="0"/>
              <a:t>3 Regular Flight Tests </a:t>
            </a:r>
            <a:endParaRPr lang="en-US" dirty="0" smtClean="0"/>
          </a:p>
          <a:p>
            <a:pPr marL="914400" lvl="3" indent="-457200">
              <a:defRPr/>
            </a:pPr>
            <a:r>
              <a:rPr lang="en-US" dirty="0" smtClean="0"/>
              <a:t>Created </a:t>
            </a:r>
            <a:r>
              <a:rPr lang="en-US" dirty="0" smtClean="0"/>
              <a:t>Scripts and Coordinated With TDTMS for </a:t>
            </a:r>
            <a:r>
              <a:rPr lang="en-US" dirty="0"/>
              <a:t>A</a:t>
            </a:r>
            <a:r>
              <a:rPr lang="en-US" dirty="0" smtClean="0"/>
              <a:t>d </a:t>
            </a:r>
            <a:r>
              <a:rPr lang="en-US" dirty="0"/>
              <a:t>H</a:t>
            </a:r>
            <a:r>
              <a:rPr lang="en-US" dirty="0" smtClean="0"/>
              <a:t>oc </a:t>
            </a:r>
            <a:r>
              <a:rPr lang="en-US" dirty="0"/>
              <a:t>T</a:t>
            </a:r>
            <a:r>
              <a:rPr lang="en-US" dirty="0" smtClean="0"/>
              <a:t>est for NPRR778, Modifications to Date Change and Cancellation Evaluation Window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Updated Flight Testing Scripts </a:t>
            </a:r>
          </a:p>
          <a:p>
            <a:pPr marL="914400" lvl="3" indent="-457200">
              <a:defRPr/>
            </a:pPr>
            <a:r>
              <a:rPr lang="en-US" dirty="0"/>
              <a:t>Updated the Technical Work Sheet—Changed Certification to </a:t>
            </a:r>
            <a:r>
              <a:rPr lang="en-US" dirty="0" smtClean="0"/>
              <a:t>RMTE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Updated the </a:t>
            </a:r>
            <a:r>
              <a:rPr lang="en-US" sz="2500" dirty="0"/>
              <a:t>Transaction Names Inventory V4.0 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Created 2018 Flight </a:t>
            </a:r>
            <a:r>
              <a:rPr lang="en-US" dirty="0" smtClean="0"/>
              <a:t>Testing Schedule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Evaluated the need </a:t>
            </a:r>
            <a:r>
              <a:rPr lang="en-US" dirty="0" smtClean="0"/>
              <a:t>for a Texas SET Release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Updated the Texas </a:t>
            </a:r>
            <a:r>
              <a:rPr lang="en-US" dirty="0" smtClean="0"/>
              <a:t>SET </a:t>
            </a:r>
            <a:r>
              <a:rPr lang="en-US" dirty="0"/>
              <a:t>Swimlanes </a:t>
            </a:r>
            <a:endParaRPr lang="en-US" dirty="0" smtClean="0"/>
          </a:p>
          <a:p>
            <a:pPr marL="914400" lvl="3" indent="-457200">
              <a:defRPr/>
            </a:pPr>
            <a:r>
              <a:rPr lang="en-US" dirty="0" smtClean="0"/>
              <a:t>Billing Scenarios</a:t>
            </a:r>
          </a:p>
          <a:p>
            <a:pPr marL="914400" lvl="3" indent="-457200">
              <a:defRPr/>
            </a:pPr>
            <a:r>
              <a:rPr lang="en-US" dirty="0" smtClean="0"/>
              <a:t>Continuous Service Agreement Scenarios</a:t>
            </a:r>
          </a:p>
          <a:p>
            <a:pPr marL="914400" lvl="3" indent="-457200">
              <a:defRPr/>
            </a:pPr>
            <a:r>
              <a:rPr lang="en-US" dirty="0" smtClean="0"/>
              <a:t>Customer Move Out Scenarios</a:t>
            </a:r>
          </a:p>
          <a:p>
            <a:pPr marL="914400" lvl="3" indent="-457200">
              <a:defRPr/>
            </a:pPr>
            <a:r>
              <a:rPr lang="en-US" dirty="0" smtClean="0"/>
              <a:t>Disconnect Reconnect Non Pay Scenarios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Created a </a:t>
            </a:r>
            <a:r>
              <a:rPr lang="en-US" dirty="0" smtClean="0"/>
              <a:t>New Entrant </a:t>
            </a:r>
            <a:r>
              <a:rPr lang="en-US" dirty="0" smtClean="0"/>
              <a:t>Document and Worked with ERCOT to update the Opt In Checklist</a:t>
            </a: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2017 </a:t>
            </a:r>
            <a:r>
              <a:rPr lang="en-US" sz="4800" b="1" dirty="0"/>
              <a:t>Accomplishments (</a:t>
            </a:r>
            <a:r>
              <a:rPr lang="en-US" sz="4800" b="1" dirty="0" err="1"/>
              <a:t>Con’t</a:t>
            </a:r>
            <a:r>
              <a:rPr lang="en-US" sz="4800" b="1" dirty="0"/>
              <a:t>)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872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January 23, 2018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6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07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485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Update to RMS</vt:lpstr>
      <vt:lpstr>PowerPoint Presentation</vt:lpstr>
      <vt:lpstr>PowerPoint Presentation</vt:lpstr>
      <vt:lpstr>PowerPoint Presentation</vt:lpstr>
      <vt:lpstr>  Next Meeting January 23, 2018  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TXSET11142017</cp:lastModifiedBy>
  <cp:revision>77</cp:revision>
  <dcterms:created xsi:type="dcterms:W3CDTF">2015-12-11T22:27:18Z</dcterms:created>
  <dcterms:modified xsi:type="dcterms:W3CDTF">2017-11-22T21:27:10Z</dcterms:modified>
</cp:coreProperties>
</file>