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257" r:id="rId8"/>
    <p:sldId id="266" r:id="rId9"/>
    <p:sldId id="273" r:id="rId10"/>
    <p:sldId id="269" r:id="rId11"/>
    <p:sldId id="270" r:id="rId12"/>
    <p:sldId id="274" r:id="rId13"/>
    <p:sldId id="275" r:id="rId14"/>
    <p:sldId id="276" r:id="rId15"/>
    <p:sldId id="27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51" autoAdjust="0"/>
  </p:normalViewPr>
  <p:slideViewPr>
    <p:cSldViewPr showGuides="1">
      <p:cViewPr varScale="1">
        <p:scale>
          <a:sx n="115" d="100"/>
          <a:sy n="115" d="100"/>
        </p:scale>
        <p:origin x="1416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38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7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22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807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92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38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86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Market Update</a:t>
            </a:r>
            <a:endParaRPr lang="en-US" b="1" dirty="0"/>
          </a:p>
          <a:p>
            <a:r>
              <a:rPr lang="en-US" b="1" dirty="0" smtClean="0"/>
              <a:t>QSE Managers Working Group</a:t>
            </a:r>
          </a:p>
          <a:p>
            <a:endParaRPr lang="en-US" dirty="0"/>
          </a:p>
          <a:p>
            <a:r>
              <a:rPr lang="en-US" dirty="0" smtClean="0"/>
              <a:t>Market Analysis</a:t>
            </a:r>
            <a:endParaRPr lang="en-US" dirty="0"/>
          </a:p>
          <a:p>
            <a:r>
              <a:rPr lang="en-US" dirty="0" smtClean="0"/>
              <a:t>12/4/2017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Options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4319832"/>
          </a:xfrm>
        </p:spPr>
        <p:txBody>
          <a:bodyPr/>
          <a:lstStyle/>
          <a:p>
            <a:r>
              <a:rPr lang="en-US" sz="2400" dirty="0" smtClean="0"/>
              <a:t>Keep the configurable time delay parameter at 1 hour</a:t>
            </a:r>
          </a:p>
          <a:p>
            <a:r>
              <a:rPr lang="en-US" sz="2400" dirty="0" smtClean="0"/>
              <a:t>Reduce </a:t>
            </a:r>
            <a:r>
              <a:rPr lang="en-US" sz="2400" dirty="0" smtClean="0"/>
              <a:t>the time </a:t>
            </a:r>
            <a:r>
              <a:rPr lang="en-US" sz="2400" dirty="0" smtClean="0"/>
              <a:t>delay</a:t>
            </a:r>
            <a:endParaRPr lang="en-US" sz="2000" dirty="0" smtClean="0"/>
          </a:p>
          <a:p>
            <a:r>
              <a:rPr lang="en-US" sz="2400" dirty="0" smtClean="0"/>
              <a:t>ERCOT has no specific recommendations but suggests against changing </a:t>
            </a:r>
            <a:r>
              <a:rPr lang="en-US" sz="2400" dirty="0" smtClean="0"/>
              <a:t>the time </a:t>
            </a:r>
            <a:r>
              <a:rPr lang="en-US" sz="2400" dirty="0" smtClean="0"/>
              <a:t>delay to less than 10 minutes to give a buffer for execution time and receiving the notification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95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1585" y="32766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Insufficiency shown above and in MIS reports caused by rounding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85" y="1066800"/>
            <a:ext cx="8644445" cy="201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 smtClean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04800" y="1558131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 smtClean="0"/>
              <a:t>No manual overrides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92515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SASM Timeline Discussion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1432738"/>
          </a:xfrm>
        </p:spPr>
        <p:txBody>
          <a:bodyPr/>
          <a:lstStyle/>
          <a:p>
            <a:r>
              <a:rPr lang="en-US" sz="2400" dirty="0" smtClean="0"/>
              <a:t>System implementation can cause the first hour for offline units to be eligible for an award to be later than might be expected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" y="355305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276055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276055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276055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276055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0304" y="3276054"/>
            <a:ext cx="3830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Y </a:t>
            </a:r>
            <a:r>
              <a:rPr lang="en-US" dirty="0" smtClean="0">
                <a:solidFill>
                  <a:srgbClr val="00B0F0"/>
                </a:solidFill>
              </a:rPr>
              <a:t>hour start time to be eligible for an award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14255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22386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22386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22386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30474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30474"/>
            <a:ext cx="0" cy="129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30474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270265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270265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274487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762045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06124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356031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12:00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42651" y="5356031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12:30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427364" y="5356031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12:35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356031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12:45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4795890" y="5356031"/>
            <a:ext cx="3507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???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361801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1:00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0627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SASM Timeline Discussion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4319832"/>
          </a:xfrm>
        </p:spPr>
        <p:txBody>
          <a:bodyPr/>
          <a:lstStyle/>
          <a:p>
            <a:r>
              <a:rPr lang="en-US" sz="2400" dirty="0" smtClean="0"/>
              <a:t>First hour eligible = SASM Execution Time + </a:t>
            </a:r>
            <a:r>
              <a:rPr lang="en-US" sz="2400" i="1" dirty="0" smtClean="0"/>
              <a:t>1 Hour Time Delay</a:t>
            </a:r>
            <a:r>
              <a:rPr lang="en-US" sz="2400" dirty="0" smtClean="0"/>
              <a:t> + Start Up Time</a:t>
            </a:r>
          </a:p>
          <a:p>
            <a:r>
              <a:rPr lang="en-US" sz="2400" dirty="0" smtClean="0"/>
              <a:t>The 1 Hour Time Delay was a hardcoded parameter but changed to a configurable parameter in June 2017</a:t>
            </a:r>
          </a:p>
          <a:p>
            <a:r>
              <a:rPr lang="en-US" sz="2400" dirty="0" smtClean="0"/>
              <a:t>Delay is meant to account for execution time, award notification, and time to receive notification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" y="360275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63959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72090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80179"/>
            <a:ext cx="0" cy="12932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319969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319969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324191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811749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55828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12:00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4265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12:30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427364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12:35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12:45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5567234" y="5405735"/>
            <a:ext cx="1971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12:35 + 1 Hour Time Delay + Start Up Time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411505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1:00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4780304" y="3325758"/>
            <a:ext cx="3868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3 </a:t>
            </a:r>
            <a:r>
              <a:rPr lang="en-US" dirty="0">
                <a:solidFill>
                  <a:srgbClr val="00B0F0"/>
                </a:solidFill>
              </a:rPr>
              <a:t>hour start time to be eligible for an award</a:t>
            </a:r>
          </a:p>
        </p:txBody>
      </p:sp>
    </p:spTree>
    <p:extLst>
      <p:ext uri="{BB962C8B-B14F-4D97-AF65-F5344CB8AC3E}">
        <p14:creationId xmlns:p14="http://schemas.microsoft.com/office/powerpoint/2010/main" val="19603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SASM Timeline Discussion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1432738"/>
          </a:xfrm>
        </p:spPr>
        <p:txBody>
          <a:bodyPr/>
          <a:lstStyle/>
          <a:p>
            <a:r>
              <a:rPr lang="en-US" sz="2400" dirty="0" smtClean="0"/>
              <a:t>For example, a resource with a 3 hour start time in the following timeline cannot be awarded until 5 AM (HE 6) even if SASM executed at 12:35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53200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" y="361069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333696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333696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333696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333696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71896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80027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80027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80027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88115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88115"/>
            <a:ext cx="0" cy="129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88115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327906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327906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332128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819686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63765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413672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12:00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42651" y="5413672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12:30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427364" y="5413672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12:35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413672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12:45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4751233" y="5413672"/>
            <a:ext cx="3507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12:35 + 1 hour delay + 3 hour start time = 4:35 rounds up to 5:00 (HE 6)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419442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1:00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780304" y="3325758"/>
            <a:ext cx="3868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3 </a:t>
            </a:r>
            <a:r>
              <a:rPr lang="en-US" dirty="0">
                <a:solidFill>
                  <a:srgbClr val="00B0F0"/>
                </a:solidFill>
              </a:rPr>
              <a:t>hour start time to be eligible for an award</a:t>
            </a:r>
          </a:p>
        </p:txBody>
      </p:sp>
    </p:spTree>
    <p:extLst>
      <p:ext uri="{BB962C8B-B14F-4D97-AF65-F5344CB8AC3E}">
        <p14:creationId xmlns:p14="http://schemas.microsoft.com/office/powerpoint/2010/main" val="112114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Example with 30 Minute Delay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1432738"/>
          </a:xfrm>
        </p:spPr>
        <p:txBody>
          <a:bodyPr/>
          <a:lstStyle/>
          <a:p>
            <a:r>
              <a:rPr lang="en-US" sz="2400" dirty="0" smtClean="0"/>
              <a:t>For example, a resource with a 3 hour start time in the following timeline </a:t>
            </a:r>
            <a:r>
              <a:rPr lang="en-US" sz="2400" dirty="0" smtClean="0"/>
              <a:t>cannot </a:t>
            </a:r>
            <a:r>
              <a:rPr lang="en-US" sz="2400" dirty="0" smtClean="0"/>
              <a:t>be awarded until 5 AM (HE 6) even if SASM executed at 12:35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" y="360275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63959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72090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80178"/>
            <a:ext cx="0" cy="129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319969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319969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324191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811749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55828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12:00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4265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12:30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427364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12:35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12:45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4751233" y="5405735"/>
            <a:ext cx="3567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12:35 + 30 minute delay + 3 hour start time = </a:t>
            </a:r>
            <a:r>
              <a:rPr lang="en-US" sz="1200" smtClean="0">
                <a:solidFill>
                  <a:srgbClr val="685BC7"/>
                </a:solidFill>
              </a:rPr>
              <a:t>4:05 rounds </a:t>
            </a:r>
            <a:r>
              <a:rPr lang="en-US" sz="1200" dirty="0" smtClean="0">
                <a:solidFill>
                  <a:srgbClr val="685BC7"/>
                </a:solidFill>
              </a:rPr>
              <a:t>up to 5:00 (HE 6)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411505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1:00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780304" y="3325758"/>
            <a:ext cx="3868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3 </a:t>
            </a:r>
            <a:r>
              <a:rPr lang="en-US" dirty="0">
                <a:solidFill>
                  <a:srgbClr val="00B0F0"/>
                </a:solidFill>
              </a:rPr>
              <a:t>hour start time to be eligible for an award</a:t>
            </a:r>
          </a:p>
        </p:txBody>
      </p:sp>
    </p:spTree>
    <p:extLst>
      <p:ext uri="{BB962C8B-B14F-4D97-AF65-F5344CB8AC3E}">
        <p14:creationId xmlns:p14="http://schemas.microsoft.com/office/powerpoint/2010/main" val="10540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Example with 15 Minute </a:t>
            </a:r>
            <a:r>
              <a:rPr lang="en-US" dirty="0"/>
              <a:t>D</a:t>
            </a:r>
            <a:r>
              <a:rPr lang="en-US" b="1" dirty="0" smtClean="0">
                <a:solidFill>
                  <a:schemeClr val="accent1"/>
                </a:solidFill>
              </a:rPr>
              <a:t>elay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1432738"/>
          </a:xfrm>
        </p:spPr>
        <p:txBody>
          <a:bodyPr/>
          <a:lstStyle/>
          <a:p>
            <a:r>
              <a:rPr lang="en-US" sz="2400" dirty="0" smtClean="0"/>
              <a:t>For example, a resource with a 3 hour start time in the following timeline can be awarded for 4 AM (HE 5) even if SASM executed at 12:35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7700" y="360275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63959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72090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80178"/>
            <a:ext cx="0" cy="129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319969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319969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324191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811749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55828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12:00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74265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12:30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2427364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12:35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12:45</a:t>
            </a:r>
            <a:endParaRPr 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4751233" y="5405735"/>
            <a:ext cx="3567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12:35 + 15 minute delay + 3 hour start time = </a:t>
            </a:r>
            <a:r>
              <a:rPr lang="en-US" sz="1200" smtClean="0">
                <a:solidFill>
                  <a:srgbClr val="685BC7"/>
                </a:solidFill>
              </a:rPr>
              <a:t>3:50 rounds </a:t>
            </a:r>
            <a:r>
              <a:rPr lang="en-US" sz="1200" dirty="0" smtClean="0">
                <a:solidFill>
                  <a:srgbClr val="685BC7"/>
                </a:solidFill>
              </a:rPr>
              <a:t>up to 4:00 (HE 5)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411505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1:00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780304" y="3325758"/>
            <a:ext cx="3868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3 </a:t>
            </a:r>
            <a:r>
              <a:rPr lang="en-US" dirty="0">
                <a:solidFill>
                  <a:srgbClr val="00B0F0"/>
                </a:solidFill>
              </a:rPr>
              <a:t>hour start time to be eligible for an award</a:t>
            </a:r>
          </a:p>
        </p:txBody>
      </p:sp>
    </p:spTree>
    <p:extLst>
      <p:ext uri="{BB962C8B-B14F-4D97-AF65-F5344CB8AC3E}">
        <p14:creationId xmlns:p14="http://schemas.microsoft.com/office/powerpoint/2010/main" val="27495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15 Minute Delay May Not Solve All Issues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5182"/>
            <a:ext cx="8534400" cy="2005146"/>
          </a:xfrm>
        </p:spPr>
        <p:txBody>
          <a:bodyPr/>
          <a:lstStyle/>
          <a:p>
            <a:r>
              <a:rPr lang="en-US" sz="2400" dirty="0" smtClean="0"/>
              <a:t>Depending on timing, any amount of delay can still cause this issue to occur</a:t>
            </a:r>
          </a:p>
          <a:p>
            <a:r>
              <a:rPr lang="en-US" sz="2400" dirty="0" smtClean="0"/>
              <a:t>For example, a resource with a 3 hour start time in the following timeline cannot be awarded for 4 AM (HE 5) even if SASM executed at 12:50 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" y="360275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X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5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X+30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003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X+35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X+45 min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8100" y="332575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X+60 min</a:t>
            </a:r>
            <a:endParaRPr lang="en-US" dirty="0">
              <a:solidFill>
                <a:srgbClr val="00B0F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5800" y="4163959"/>
            <a:ext cx="75057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8" idx="2"/>
          </p:cNvCxnSpPr>
          <p:nvPr/>
        </p:nvCxnSpPr>
        <p:spPr>
          <a:xfrm flipV="1">
            <a:off x="27813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057400" y="3972090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429000" y="3972090"/>
            <a:ext cx="0" cy="8530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1910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53200" y="3980178"/>
            <a:ext cx="0" cy="12932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838200" y="3980178"/>
            <a:ext cx="0" cy="3675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74077" y="4319969"/>
            <a:ext cx="728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Notify Market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527524" y="4319969"/>
            <a:ext cx="1013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Determine AS amount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7602" y="4324191"/>
            <a:ext cx="755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Execute SASM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20915" y="4811749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Award Notification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690533" y="4355828"/>
            <a:ext cx="1011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COP Updated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52816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685BC7"/>
                </a:solidFill>
              </a:rPr>
              <a:t>12:15</a:t>
            </a:r>
            <a:endParaRPr lang="en-US" sz="1200" b="1" dirty="0">
              <a:solidFill>
                <a:srgbClr val="685BC7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42651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685BC7"/>
                </a:solidFill>
              </a:rPr>
              <a:t>12:45</a:t>
            </a:r>
            <a:endParaRPr lang="en-US" sz="1200" b="1" dirty="0">
              <a:solidFill>
                <a:srgbClr val="685BC7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27364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685BC7"/>
                </a:solidFill>
              </a:rPr>
              <a:t>12:50</a:t>
            </a:r>
            <a:endParaRPr lang="en-US" sz="1200" b="1" dirty="0">
              <a:solidFill>
                <a:srgbClr val="685BC7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12077" y="5405735"/>
            <a:ext cx="6294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685BC7"/>
                </a:solidFill>
              </a:rPr>
              <a:t>1:00</a:t>
            </a:r>
            <a:endParaRPr lang="en-US" sz="1200" b="1" dirty="0">
              <a:solidFill>
                <a:srgbClr val="685BC7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51233" y="5405735"/>
            <a:ext cx="3567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85BC7"/>
                </a:solidFill>
              </a:rPr>
              <a:t>12:50 + 15 minute delay + 3 hour start time = 4:05 rounds up to 5:00 (HE 6)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81400" y="5411505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685BC7"/>
                </a:solidFill>
              </a:rPr>
              <a:t>1:15</a:t>
            </a:r>
            <a:endParaRPr lang="en-US" sz="1200" b="1" dirty="0">
              <a:solidFill>
                <a:srgbClr val="685BC7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0304" y="3325758"/>
            <a:ext cx="3868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First hour for a resource with </a:t>
            </a:r>
            <a:r>
              <a:rPr lang="en-US" dirty="0" smtClean="0">
                <a:solidFill>
                  <a:srgbClr val="00B0F0"/>
                </a:solidFill>
              </a:rPr>
              <a:t>3 </a:t>
            </a:r>
            <a:r>
              <a:rPr lang="en-US" dirty="0">
                <a:solidFill>
                  <a:srgbClr val="00B0F0"/>
                </a:solidFill>
              </a:rPr>
              <a:t>hour start time to be eligible for an award</a:t>
            </a:r>
          </a:p>
        </p:txBody>
      </p:sp>
    </p:spTree>
    <p:extLst>
      <p:ext uri="{BB962C8B-B14F-4D97-AF65-F5344CB8AC3E}">
        <p14:creationId xmlns:p14="http://schemas.microsoft.com/office/powerpoint/2010/main" val="146862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c34af464-7aa1-4edd-9be4-83dffc1cb926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4001</TotalTime>
  <Words>673</Words>
  <Application>Microsoft Office PowerPoint</Application>
  <PresentationFormat>On-screen Show (4:3)</PresentationFormat>
  <Paragraphs>148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  <vt:lpstr>SASM Timeline Discussion</vt:lpstr>
      <vt:lpstr>SASM Timeline Discussion</vt:lpstr>
      <vt:lpstr>SASM Timeline Discussion</vt:lpstr>
      <vt:lpstr>Example with 30 Minute Delay</vt:lpstr>
      <vt:lpstr>Example with 15 Minute Delay</vt:lpstr>
      <vt:lpstr>15 Minute Delay May Not Solve All Issues</vt:lpstr>
      <vt:lpstr>Options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Townsend, Aaron</cp:lastModifiedBy>
  <cp:revision>135</cp:revision>
  <cp:lastPrinted>2016-01-21T20:53:15Z</cp:lastPrinted>
  <dcterms:created xsi:type="dcterms:W3CDTF">2016-01-21T15:20:31Z</dcterms:created>
  <dcterms:modified xsi:type="dcterms:W3CDTF">2017-11-29T22:31:15Z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