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60" r:id="rId3"/>
    <p:sldId id="292" r:id="rId4"/>
    <p:sldId id="290" r:id="rId5"/>
    <p:sldId id="289" r:id="rId6"/>
    <p:sldId id="288" r:id="rId7"/>
    <p:sldId id="277" r:id="rId8"/>
    <p:sldId id="285" r:id="rId9"/>
    <p:sldId id="295" r:id="rId10"/>
    <p:sldId id="29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5" autoAdjust="0"/>
    <p:restoredTop sz="94660"/>
  </p:normalViewPr>
  <p:slideViewPr>
    <p:cSldViewPr showGuides="1">
      <p:cViewPr varScale="1">
        <p:scale>
          <a:sx n="134" d="100"/>
          <a:sy n="134" d="100"/>
        </p:scale>
        <p:origin x="87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11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6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55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2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71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21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43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8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bpm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lists/89535/eip_external_interfaces_specification_v1_20I.zi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Summary of the Current Operating Plan (COP) Submittal Process and Uses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Market Analysis</a:t>
            </a:r>
          </a:p>
          <a:p>
            <a:endParaRPr lang="en-US" dirty="0" smtClean="0"/>
          </a:p>
          <a:p>
            <a:r>
              <a:rPr lang="en-US" dirty="0" smtClean="0"/>
              <a:t>QMWG</a:t>
            </a:r>
            <a:endParaRPr lang="en-US" dirty="0"/>
          </a:p>
          <a:p>
            <a:r>
              <a:rPr lang="en-US" dirty="0" smtClean="0"/>
              <a:t>12/4/2017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COP Content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Resource name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For each day and hour in the next seven Operating Days: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Expected Resource status (ON, OFF, OUT, etc.)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High and low sustainable and emergency limits (HSL, LSL, </a:t>
            </a:r>
            <a:r>
              <a:rPr lang="en-US" sz="1600" dirty="0"/>
              <a:t>HEL, </a:t>
            </a:r>
            <a:r>
              <a:rPr lang="en-US" sz="1600" dirty="0" smtClean="0"/>
              <a:t>and LEL)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AS Resource Responsibility capacity for </a:t>
            </a:r>
            <a:r>
              <a:rPr lang="en-US" sz="1600" dirty="0" err="1" smtClean="0"/>
              <a:t>Reg</a:t>
            </a:r>
            <a:r>
              <a:rPr lang="en-US" sz="1600" dirty="0" smtClean="0"/>
              <a:t>-Up, </a:t>
            </a:r>
            <a:r>
              <a:rPr lang="en-US" sz="1600" dirty="0" err="1" smtClean="0"/>
              <a:t>Reg</a:t>
            </a:r>
            <a:r>
              <a:rPr lang="en-US" sz="1600" dirty="0" smtClean="0"/>
              <a:t>-Down, RRS, and Non-Spin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Market Manager Submission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1005840"/>
            <a:ext cx="7110310" cy="5053013"/>
          </a:xfrm>
        </p:spPr>
      </p:pic>
    </p:spTree>
    <p:extLst>
      <p:ext uri="{BB962C8B-B14F-4D97-AF65-F5344CB8AC3E}">
        <p14:creationId xmlns:p14="http://schemas.microsoft.com/office/powerpoint/2010/main" val="38300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Market Manager Submission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1005840"/>
            <a:ext cx="7012919" cy="4876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3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API Submission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QSE can generate </a:t>
            </a:r>
            <a:r>
              <a:rPr lang="en-US" sz="2000" dirty="0" smtClean="0"/>
              <a:t>and </a:t>
            </a:r>
            <a:r>
              <a:rPr lang="en-US" sz="2000" dirty="0"/>
              <a:t>submit the XML messages </a:t>
            </a:r>
            <a:r>
              <a:rPr lang="en-US" sz="2000" dirty="0" smtClean="0"/>
              <a:t>through </a:t>
            </a:r>
            <a:r>
              <a:rPr lang="en-US" sz="2000" dirty="0"/>
              <a:t>an application programming interface (API)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Enables </a:t>
            </a:r>
            <a:r>
              <a:rPr lang="en-US" sz="2000" dirty="0" smtClean="0"/>
              <a:t>integration of COP submissions into QSE </a:t>
            </a:r>
            <a:r>
              <a:rPr lang="en-US" sz="2000" dirty="0"/>
              <a:t>computer systems </a:t>
            </a:r>
            <a:r>
              <a:rPr lang="en-US" sz="2000" dirty="0" smtClean="0"/>
              <a:t>to increase the efficiency and accuracy of submitting COPs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2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COP XML 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772400" cy="4876800"/>
          </a:xfrm>
        </p:spPr>
        <p:txBody>
          <a:bodyPr/>
          <a:lstStyle/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/>
              <a:t>&lt;</a:t>
            </a:r>
            <a:r>
              <a:rPr lang="en-US" sz="900" dirty="0" err="1"/>
              <a:t>BidSet</a:t>
            </a:r>
            <a:r>
              <a:rPr lang="en-US" sz="900" dirty="0"/>
              <a:t> </a:t>
            </a:r>
            <a:r>
              <a:rPr lang="en-US" sz="900" dirty="0" err="1"/>
              <a:t>xmlns</a:t>
            </a:r>
            <a:r>
              <a:rPr lang="en-US" sz="900" dirty="0"/>
              <a:t>="http://www.ercot.com/schema/2007-06/nodal/ews"&gt;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&lt;</a:t>
            </a:r>
            <a:r>
              <a:rPr lang="en-US" sz="900" dirty="0" err="1"/>
              <a:t>tradingDate</a:t>
            </a:r>
            <a:r>
              <a:rPr lang="en-US" sz="900" dirty="0"/>
              <a:t>&gt;2008-01-01&lt;/</a:t>
            </a:r>
            <a:r>
              <a:rPr lang="en-US" sz="900" dirty="0" err="1"/>
              <a:t>tradingDate</a:t>
            </a:r>
            <a:r>
              <a:rPr lang="en-US" sz="900" dirty="0" smtClean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&lt;</a:t>
            </a:r>
            <a:r>
              <a:rPr lang="en-US" sz="900" dirty="0"/>
              <a:t>COP&gt;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 err="1"/>
              <a:t>startTime</a:t>
            </a:r>
            <a:r>
              <a:rPr lang="en-US" sz="900" dirty="0"/>
              <a:t>&gt;2008-01-01T00:00:00-05:00&lt;/</a:t>
            </a:r>
            <a:r>
              <a:rPr lang="en-US" sz="900" dirty="0" err="1"/>
              <a:t>startTime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 err="1"/>
              <a:t>endTime</a:t>
            </a:r>
            <a:r>
              <a:rPr lang="en-US" sz="900" dirty="0"/>
              <a:t>&gt;2008-01-02T00:00:00-05:00&lt;/</a:t>
            </a:r>
            <a:r>
              <a:rPr lang="en-US" sz="900" dirty="0" err="1"/>
              <a:t>endTime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 err="1"/>
              <a:t>marketType</a:t>
            </a:r>
            <a:r>
              <a:rPr lang="en-US" sz="900" dirty="0"/>
              <a:t>&gt;DAM&lt;/</a:t>
            </a:r>
            <a:r>
              <a:rPr lang="en-US" sz="900" dirty="0" err="1"/>
              <a:t>marketType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/>
              <a:t>resource&gt;Resource123&lt;/resource&gt;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 err="1"/>
              <a:t>ResourceStatus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startTime</a:t>
            </a:r>
            <a:r>
              <a:rPr lang="en-US" sz="900" dirty="0"/>
              <a:t>&gt;2008-01-01T00:00:00-05:00&lt;/</a:t>
            </a:r>
            <a:r>
              <a:rPr lang="en-US" sz="900" dirty="0" err="1"/>
              <a:t>startTime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endTime</a:t>
            </a:r>
            <a:r>
              <a:rPr lang="en-US" sz="900" dirty="0"/>
              <a:t>&gt;2008-01-02T00:00:00-05:00&lt;/</a:t>
            </a:r>
            <a:r>
              <a:rPr lang="en-US" sz="900" dirty="0" err="1"/>
              <a:t>endTime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operatingMode</a:t>
            </a:r>
            <a:r>
              <a:rPr lang="en-US" sz="900" dirty="0"/>
              <a:t>&gt;ON&lt;/</a:t>
            </a:r>
            <a:r>
              <a:rPr lang="en-US" sz="900" dirty="0" err="1"/>
              <a:t>operatingMode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&lt;/</a:t>
            </a:r>
            <a:r>
              <a:rPr lang="en-US" sz="900" dirty="0" err="1"/>
              <a:t>ResourceStatus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/>
              <a:t>Limits&gt;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startTime</a:t>
            </a:r>
            <a:r>
              <a:rPr lang="en-US" sz="900" dirty="0"/>
              <a:t>&gt;2008-01-01T00:00:00-05:00&lt;/</a:t>
            </a:r>
            <a:r>
              <a:rPr lang="en-US" sz="900" dirty="0" err="1"/>
              <a:t>startTime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endTime</a:t>
            </a:r>
            <a:r>
              <a:rPr lang="en-US" sz="900" dirty="0"/>
              <a:t>&gt;2008-01-02T00:00:00-05:00&lt;/</a:t>
            </a:r>
            <a:r>
              <a:rPr lang="en-US" sz="900" dirty="0" err="1"/>
              <a:t>endTime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hsl</a:t>
            </a:r>
            <a:r>
              <a:rPr lang="en-US" sz="900" dirty="0"/>
              <a:t>&gt;45.50&lt;/</a:t>
            </a:r>
            <a:r>
              <a:rPr lang="en-US" sz="900" dirty="0" err="1"/>
              <a:t>hsl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lsl</a:t>
            </a:r>
            <a:r>
              <a:rPr lang="en-US" sz="900" dirty="0"/>
              <a:t>&gt;15.14&lt;/</a:t>
            </a:r>
            <a:r>
              <a:rPr lang="en-US" sz="900" dirty="0" err="1"/>
              <a:t>lsl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hel</a:t>
            </a:r>
            <a:r>
              <a:rPr lang="en-US" sz="900" dirty="0"/>
              <a:t>&gt;3.1&lt;/</a:t>
            </a:r>
            <a:r>
              <a:rPr lang="en-US" sz="900" dirty="0" err="1"/>
              <a:t>hel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lel</a:t>
            </a:r>
            <a:r>
              <a:rPr lang="en-US" sz="900" dirty="0"/>
              <a:t>&gt;3.1&lt;/</a:t>
            </a:r>
            <a:r>
              <a:rPr lang="en-US" sz="900" dirty="0" err="1"/>
              <a:t>lel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&lt;/</a:t>
            </a:r>
            <a:r>
              <a:rPr lang="en-US" sz="900" dirty="0"/>
              <a:t>Limits&gt;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</a:t>
            </a:r>
            <a:r>
              <a:rPr lang="en-US" sz="900" dirty="0" err="1"/>
              <a:t>ASCapacity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startTime</a:t>
            </a:r>
            <a:r>
              <a:rPr lang="en-US" sz="900" dirty="0"/>
              <a:t>&gt;2008-01-01T00:00:00-05:00&lt;/</a:t>
            </a:r>
            <a:r>
              <a:rPr lang="en-US" sz="900" dirty="0" err="1"/>
              <a:t>startTime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endTime</a:t>
            </a:r>
            <a:r>
              <a:rPr lang="en-US" sz="900" dirty="0"/>
              <a:t>&gt;2008-01-02T00:00:00-05:00&lt;/</a:t>
            </a:r>
            <a:r>
              <a:rPr lang="en-US" sz="900" dirty="0" err="1"/>
              <a:t>endTime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regUp</a:t>
            </a:r>
            <a:r>
              <a:rPr lang="en-US" sz="900" dirty="0"/>
              <a:t>&gt;3.1&lt;/</a:t>
            </a:r>
            <a:r>
              <a:rPr lang="en-US" sz="900" dirty="0" err="1"/>
              <a:t>regUp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regDown</a:t>
            </a:r>
            <a:r>
              <a:rPr lang="en-US" sz="900" dirty="0"/>
              <a:t>&gt;3.1&lt;/</a:t>
            </a:r>
            <a:r>
              <a:rPr lang="en-US" sz="900" dirty="0" err="1"/>
              <a:t>regDown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rrs</a:t>
            </a:r>
            <a:r>
              <a:rPr lang="en-US" sz="900" dirty="0"/>
              <a:t>&gt;3.1&lt;/</a:t>
            </a:r>
            <a:r>
              <a:rPr lang="en-US" sz="900" dirty="0" err="1"/>
              <a:t>rrs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	&lt;</a:t>
            </a:r>
            <a:r>
              <a:rPr lang="en-US" sz="900" dirty="0" err="1"/>
              <a:t>nonSpin</a:t>
            </a:r>
            <a:r>
              <a:rPr lang="en-US" sz="900" dirty="0"/>
              <a:t>&gt;3.1&lt;/</a:t>
            </a:r>
            <a:r>
              <a:rPr lang="en-US" sz="900" dirty="0" err="1"/>
              <a:t>nonSpin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	&lt;/</a:t>
            </a:r>
            <a:r>
              <a:rPr lang="en-US" sz="900" dirty="0" err="1"/>
              <a:t>ASCapacity</a:t>
            </a:r>
            <a:r>
              <a:rPr lang="en-US" sz="900" dirty="0"/>
              <a:t>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 smtClean="0"/>
              <a:t>	&lt;/</a:t>
            </a:r>
            <a:r>
              <a:rPr lang="en-US" sz="900" dirty="0"/>
              <a:t>COP&gt;</a:t>
            </a:r>
          </a:p>
          <a:p>
            <a:pPr marL="0" indent="0" defTabSz="346075">
              <a:spcBef>
                <a:spcPts val="0"/>
              </a:spcBef>
              <a:buNone/>
            </a:pPr>
            <a:r>
              <a:rPr lang="en-US" sz="900" dirty="0"/>
              <a:t>&lt;/</a:t>
            </a:r>
            <a:r>
              <a:rPr lang="en-US" sz="900" dirty="0" err="1"/>
              <a:t>BidSet</a:t>
            </a:r>
            <a:r>
              <a:rPr lang="en-US" sz="900" dirty="0" smtClean="0"/>
              <a:t>&gt;</a:t>
            </a: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COP </a:t>
            </a:r>
            <a:r>
              <a:rPr lang="en-US" dirty="0" smtClean="0"/>
              <a:t>References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Protocol Section 3.9, Current Operating Plan (COP)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Business </a:t>
            </a:r>
            <a:r>
              <a:rPr lang="en-US" sz="2000" dirty="0"/>
              <a:t>Practice Manual “Current Operating Plan Practices By </a:t>
            </a:r>
            <a:r>
              <a:rPr lang="en-US" sz="2000" dirty="0" smtClean="0"/>
              <a:t>QSE”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www.ercot.com/mktrules/bpm/index.html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Communicates </a:t>
            </a:r>
            <a:r>
              <a:rPr lang="en-US" sz="1600" dirty="0"/>
              <a:t>to the QSEs, ERCOT’s expectations regarding COP entries based on the usage of the COP data by the various ERCOT market and operations </a:t>
            </a:r>
            <a:r>
              <a:rPr lang="en-US" sz="1600" dirty="0" smtClean="0"/>
              <a:t>systems.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XML Message </a:t>
            </a:r>
            <a:r>
              <a:rPr lang="en-US" sz="2000" dirty="0" smtClean="0"/>
              <a:t>Specification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EIP </a:t>
            </a:r>
            <a:r>
              <a:rPr lang="en-US" sz="1600" dirty="0"/>
              <a:t>External Interfaces Specification </a:t>
            </a:r>
            <a:r>
              <a:rPr lang="en-US" sz="1600" dirty="0" smtClean="0"/>
              <a:t>v1.20I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hlinkClick r:id="rId4"/>
              </a:rPr>
              <a:t>http://www.ercot.com/content/wcm/lists/89535/eip_external_interfaces_specification_v1_20I.zip</a:t>
            </a:r>
            <a:endParaRPr lang="en-US" sz="1400" dirty="0"/>
          </a:p>
          <a:p>
            <a:pPr lvl="1"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General COP Requirements and Expectations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dirty="0" smtClean="0"/>
              <a:t>Summary from Protocol Section 3.9, Current Operating Plan (COP) </a:t>
            </a:r>
            <a:r>
              <a:rPr lang="en-US" sz="1600" dirty="0"/>
              <a:t>and </a:t>
            </a:r>
            <a:r>
              <a:rPr lang="en-US" sz="1600" dirty="0" smtClean="0"/>
              <a:t>the Business </a:t>
            </a:r>
            <a:r>
              <a:rPr lang="en-US" sz="1600" dirty="0"/>
              <a:t>Practice Manual “Current Operating Plan Practices By QSE”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Required from each </a:t>
            </a:r>
            <a:r>
              <a:rPr lang="en-US" sz="1600" dirty="0"/>
              <a:t>QSE </a:t>
            </a:r>
            <a:r>
              <a:rPr lang="en-US" sz="1600" dirty="0" smtClean="0"/>
              <a:t>for each Resource it represents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Reflects </a:t>
            </a:r>
            <a:r>
              <a:rPr lang="en-US" sz="1600" dirty="0"/>
              <a:t>expected operating conditions for each Resource for each hour in the next seven Operating </a:t>
            </a:r>
            <a:r>
              <a:rPr lang="en-US" sz="1600" dirty="0" smtClean="0"/>
              <a:t>Days.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Report changes to the COP for </a:t>
            </a:r>
            <a:r>
              <a:rPr lang="en-US" sz="1600" dirty="0"/>
              <a:t>all hours after the Operating Period through the rest of the Operating Day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Should be updated to reflect </a:t>
            </a:r>
            <a:r>
              <a:rPr lang="en-US" sz="1600" dirty="0"/>
              <a:t>changes in availability </a:t>
            </a:r>
            <a:r>
              <a:rPr lang="en-US" sz="1600" dirty="0" smtClean="0"/>
              <a:t>as </a:t>
            </a:r>
            <a:r>
              <a:rPr lang="en-US" sz="1600" dirty="0"/>
              <a:t>soon as reasonably practicable, but </a:t>
            </a:r>
            <a:r>
              <a:rPr lang="en-US" sz="1600" dirty="0" smtClean="0"/>
              <a:t>no later </a:t>
            </a:r>
            <a:r>
              <a:rPr lang="en-US" sz="1600" dirty="0"/>
              <a:t>than 60 minutes after the event that caused the change</a:t>
            </a:r>
            <a:r>
              <a:rPr lang="en-US" sz="16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The expectation is that the amount or level of uncertainty starts low and increases as the time horizon of the plan is </a:t>
            </a:r>
            <a:r>
              <a:rPr lang="en-US" sz="1600" dirty="0" smtClean="0"/>
              <a:t>extended.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200" dirty="0" smtClean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COP </a:t>
            </a:r>
            <a:r>
              <a:rPr lang="en-US" dirty="0" smtClean="0"/>
              <a:t>Uses and Snapshot Times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015317"/>
              </p:ext>
            </p:extLst>
          </p:nvPr>
        </p:nvGraphicFramePr>
        <p:xfrm>
          <a:off x="349703" y="1244600"/>
          <a:ext cx="8444594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706"/>
                <a:gridCol w="45238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of Snapshot or</a:t>
                      </a:r>
                      <a:r>
                        <a:rPr lang="en-US" baseline="0" dirty="0" smtClean="0"/>
                        <a:t> Snapshot Used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RUC execution time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DAM execution time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Look</a:t>
                      </a:r>
                      <a:r>
                        <a:rPr lang="en-US" sz="1600" baseline="0" dirty="0" smtClean="0"/>
                        <a:t> Ahead SCED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Look</a:t>
                      </a:r>
                      <a:r>
                        <a:rPr lang="en-US" sz="1600" baseline="0" dirty="0" smtClean="0"/>
                        <a:t> Ahead SCED</a:t>
                      </a:r>
                      <a:r>
                        <a:rPr lang="en-US" sz="1600" dirty="0" smtClean="0"/>
                        <a:t> execution time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SASM execution time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 deployment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 Deployment</a:t>
                      </a:r>
                      <a:r>
                        <a:rPr lang="en-US" sz="1600" baseline="0" dirty="0" smtClean="0"/>
                        <a:t> execution time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 responsibility</a:t>
                      </a:r>
                      <a:r>
                        <a:rPr lang="en-US" sz="1600" baseline="0" dirty="0" smtClean="0"/>
                        <a:t> check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Top of each hour and 14:30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 conditions displays and reports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Beginning of display</a:t>
                      </a:r>
                      <a:r>
                        <a:rPr lang="en-US" sz="1600" baseline="0" dirty="0" smtClean="0"/>
                        <a:t> or report generation process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Settlements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End of the Adjustment Period</a:t>
                      </a:r>
                      <a:r>
                        <a:rPr lang="en-US" sz="1600" baseline="0" dirty="0" smtClean="0"/>
                        <a:t> snapshot,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RUC snapshot,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DAM snapshot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</a:t>
                      </a:r>
                      <a:r>
                        <a:rPr lang="en-US" sz="1600" baseline="0" dirty="0" smtClean="0"/>
                        <a:t> operations future studies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RUC</a:t>
                      </a:r>
                      <a:r>
                        <a:rPr lang="en-US" sz="1600" baseline="0" dirty="0" smtClean="0"/>
                        <a:t> snapshot or study execution time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0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417</Words>
  <Application>Microsoft Office PowerPoint</Application>
  <PresentationFormat>On-screen Show (4:3)</PresentationFormat>
  <Paragraphs>110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COP Content</vt:lpstr>
      <vt:lpstr>Market Manager Submission</vt:lpstr>
      <vt:lpstr>Market Manager Submission</vt:lpstr>
      <vt:lpstr>API Submission</vt:lpstr>
      <vt:lpstr>COP XML Example</vt:lpstr>
      <vt:lpstr>COP References</vt:lpstr>
      <vt:lpstr>General COP Requirements and Expectations</vt:lpstr>
      <vt:lpstr>COP Uses and Snapshot Times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2017-11-30T21:43:47Z</dcterms:created>
  <dcterms:modified xsi:type="dcterms:W3CDTF">2017-11-30T21:50:03Z</dcterms:modified>
</cp:coreProperties>
</file>