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6"/>
  </p:notesMasterIdLst>
  <p:handoutMasterIdLst>
    <p:handoutMasterId r:id="rId17"/>
  </p:handoutMasterIdLst>
  <p:sldIdLst>
    <p:sldId id="260" r:id="rId7"/>
    <p:sldId id="292" r:id="rId8"/>
    <p:sldId id="293" r:id="rId9"/>
    <p:sldId id="294" r:id="rId10"/>
    <p:sldId id="295" r:id="rId11"/>
    <p:sldId id="299" r:id="rId12"/>
    <p:sldId id="297" r:id="rId13"/>
    <p:sldId id="296" r:id="rId14"/>
    <p:sldId id="298"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1" d="100"/>
          <a:sy n="101" d="100"/>
        </p:scale>
        <p:origin x="216"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cpw0028\Market%20Operations%20Support\Market%20Analysis\Reports%20&amp;%20KPI\BOD\2017\2017-10\month_summary_2013_201710_bod_with_outlier_bounds%20v2.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ercot.com\users\dmaggio\New%20BOD%20Price%20Convergence%20Slide%20Material%20v2.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2"/>
          <c:order val="0"/>
          <c:spPr>
            <a:ln w="28575" cap="rnd">
              <a:solidFill>
                <a:schemeClr val="accent1"/>
              </a:solidFill>
              <a:round/>
            </a:ln>
            <a:effectLst/>
          </c:spPr>
          <c:marker>
            <c:symbol val="diamond"/>
            <c:size val="5"/>
            <c:spPr>
              <a:solidFill>
                <a:srgbClr val="00B0F0">
                  <a:alpha val="99000"/>
                </a:srgbClr>
              </a:solidFill>
              <a:ln w="9525">
                <a:solidFill>
                  <a:schemeClr val="accent1"/>
                </a:solidFill>
              </a:ln>
              <a:effectLst/>
            </c:spPr>
          </c:marker>
          <c:cat>
            <c:strRef>
              <c:f>chart_data!$A$2:$A$59</c:f>
              <c:strCache>
                <c:ptCount val="58"/>
                <c:pt idx="0">
                  <c:v>Jan 13</c:v>
                </c:pt>
                <c:pt idx="1">
                  <c:v>Feb 13</c:v>
                </c:pt>
                <c:pt idx="2">
                  <c:v>Mar 13</c:v>
                </c:pt>
                <c:pt idx="3">
                  <c:v>Apr 13</c:v>
                </c:pt>
                <c:pt idx="4">
                  <c:v>May 13</c:v>
                </c:pt>
                <c:pt idx="5">
                  <c:v>Jun 13</c:v>
                </c:pt>
                <c:pt idx="6">
                  <c:v>Jul 13</c:v>
                </c:pt>
                <c:pt idx="7">
                  <c:v>Aug 13</c:v>
                </c:pt>
                <c:pt idx="8">
                  <c:v>Sep 13</c:v>
                </c:pt>
                <c:pt idx="9">
                  <c:v>Oct 13</c:v>
                </c:pt>
                <c:pt idx="10">
                  <c:v>Nov 13</c:v>
                </c:pt>
                <c:pt idx="11">
                  <c:v>Dec 13</c:v>
                </c:pt>
                <c:pt idx="12">
                  <c:v>Jan 14</c:v>
                </c:pt>
                <c:pt idx="13">
                  <c:v>Feb 14</c:v>
                </c:pt>
                <c:pt idx="14">
                  <c:v>Mar 14</c:v>
                </c:pt>
                <c:pt idx="15">
                  <c:v>Apr 14</c:v>
                </c:pt>
                <c:pt idx="16">
                  <c:v>May 14</c:v>
                </c:pt>
                <c:pt idx="17">
                  <c:v>Jun 14</c:v>
                </c:pt>
                <c:pt idx="18">
                  <c:v>Jul 14</c:v>
                </c:pt>
                <c:pt idx="19">
                  <c:v>Aug 14</c:v>
                </c:pt>
                <c:pt idx="20">
                  <c:v>Sep 14</c:v>
                </c:pt>
                <c:pt idx="21">
                  <c:v>Oct 14</c:v>
                </c:pt>
                <c:pt idx="22">
                  <c:v>Nov 14</c:v>
                </c:pt>
                <c:pt idx="23">
                  <c:v>Dec 14</c:v>
                </c:pt>
                <c:pt idx="24">
                  <c:v>Jan 15</c:v>
                </c:pt>
                <c:pt idx="25">
                  <c:v>Feb 15</c:v>
                </c:pt>
                <c:pt idx="26">
                  <c:v>Mar 15</c:v>
                </c:pt>
                <c:pt idx="27">
                  <c:v>Apr 15</c:v>
                </c:pt>
                <c:pt idx="28">
                  <c:v>May 15</c:v>
                </c:pt>
                <c:pt idx="29">
                  <c:v>Jun 15</c:v>
                </c:pt>
                <c:pt idx="30">
                  <c:v>Jul 15</c:v>
                </c:pt>
                <c:pt idx="31">
                  <c:v>Aug 15</c:v>
                </c:pt>
                <c:pt idx="32">
                  <c:v>Sep 15</c:v>
                </c:pt>
                <c:pt idx="33">
                  <c:v>Oct 15</c:v>
                </c:pt>
                <c:pt idx="34">
                  <c:v>Nov 15</c:v>
                </c:pt>
                <c:pt idx="35">
                  <c:v>Dec 15</c:v>
                </c:pt>
                <c:pt idx="36">
                  <c:v>Jan 16</c:v>
                </c:pt>
                <c:pt idx="37">
                  <c:v>Feb 16</c:v>
                </c:pt>
                <c:pt idx="38">
                  <c:v>Mar 16</c:v>
                </c:pt>
                <c:pt idx="39">
                  <c:v>Apr 16</c:v>
                </c:pt>
                <c:pt idx="40">
                  <c:v>May 16</c:v>
                </c:pt>
                <c:pt idx="41">
                  <c:v>Jun 16</c:v>
                </c:pt>
                <c:pt idx="42">
                  <c:v>Jul 16</c:v>
                </c:pt>
                <c:pt idx="43">
                  <c:v>Aug 16</c:v>
                </c:pt>
                <c:pt idx="44">
                  <c:v>Sep 16</c:v>
                </c:pt>
                <c:pt idx="45">
                  <c:v>Oct 16</c:v>
                </c:pt>
                <c:pt idx="46">
                  <c:v>Nov 16</c:v>
                </c:pt>
                <c:pt idx="47">
                  <c:v>Dec 16</c:v>
                </c:pt>
                <c:pt idx="48">
                  <c:v>Jan 17</c:v>
                </c:pt>
                <c:pt idx="49">
                  <c:v>Feb 17</c:v>
                </c:pt>
                <c:pt idx="50">
                  <c:v>Mar 17</c:v>
                </c:pt>
                <c:pt idx="51">
                  <c:v>Apr 17</c:v>
                </c:pt>
                <c:pt idx="52">
                  <c:v>May 17</c:v>
                </c:pt>
                <c:pt idx="53">
                  <c:v>Jun 17</c:v>
                </c:pt>
                <c:pt idx="54">
                  <c:v>Jul 17</c:v>
                </c:pt>
                <c:pt idx="55">
                  <c:v>Aug 17</c:v>
                </c:pt>
                <c:pt idx="56">
                  <c:v>Sep 17</c:v>
                </c:pt>
                <c:pt idx="57">
                  <c:v>Oct 17</c:v>
                </c:pt>
              </c:strCache>
            </c:strRef>
          </c:cat>
          <c:val>
            <c:numRef>
              <c:f>chart_data!$B$2:$B$59</c:f>
              <c:numCache>
                <c:formatCode>0.00%</c:formatCode>
                <c:ptCount val="58"/>
                <c:pt idx="0">
                  <c:v>0.82591765407185203</c:v>
                </c:pt>
                <c:pt idx="1">
                  <c:v>0.81898702117436095</c:v>
                </c:pt>
                <c:pt idx="2">
                  <c:v>0.82915689756269695</c:v>
                </c:pt>
                <c:pt idx="3">
                  <c:v>0.80832719533652198</c:v>
                </c:pt>
                <c:pt idx="4">
                  <c:v>0.83452250023413899</c:v>
                </c:pt>
                <c:pt idx="5">
                  <c:v>0.84664454574344905</c:v>
                </c:pt>
                <c:pt idx="6">
                  <c:v>0.84130114767872599</c:v>
                </c:pt>
                <c:pt idx="7">
                  <c:v>0.83987529704568897</c:v>
                </c:pt>
                <c:pt idx="8">
                  <c:v>0.82642900961988297</c:v>
                </c:pt>
                <c:pt idx="9">
                  <c:v>0.84269268664040997</c:v>
                </c:pt>
                <c:pt idx="10">
                  <c:v>0.84377589638754302</c:v>
                </c:pt>
                <c:pt idx="11">
                  <c:v>0.88059422742609095</c:v>
                </c:pt>
                <c:pt idx="12">
                  <c:v>0.87484206066830195</c:v>
                </c:pt>
                <c:pt idx="13">
                  <c:v>0.88103631824242301</c:v>
                </c:pt>
                <c:pt idx="14">
                  <c:v>0.86453283488376698</c:v>
                </c:pt>
                <c:pt idx="15">
                  <c:v>0.86810716553076706</c:v>
                </c:pt>
                <c:pt idx="16">
                  <c:v>0.858225989818581</c:v>
                </c:pt>
                <c:pt idx="17">
                  <c:v>0.85677503225095297</c:v>
                </c:pt>
                <c:pt idx="18">
                  <c:v>0.87867929129134703</c:v>
                </c:pt>
                <c:pt idx="19">
                  <c:v>0.86608154827178896</c:v>
                </c:pt>
                <c:pt idx="20">
                  <c:v>0.85101956621374097</c:v>
                </c:pt>
                <c:pt idx="21">
                  <c:v>0.860705219460696</c:v>
                </c:pt>
                <c:pt idx="22">
                  <c:v>0.85461510377161498</c:v>
                </c:pt>
                <c:pt idx="23">
                  <c:v>0.89807705572935004</c:v>
                </c:pt>
                <c:pt idx="24">
                  <c:v>0.87384867431767499</c:v>
                </c:pt>
                <c:pt idx="25">
                  <c:v>0.87125696854207002</c:v>
                </c:pt>
                <c:pt idx="26">
                  <c:v>0.88757877948521702</c:v>
                </c:pt>
                <c:pt idx="27">
                  <c:v>0.89334101405038302</c:v>
                </c:pt>
                <c:pt idx="28">
                  <c:v>0.85418336586833299</c:v>
                </c:pt>
                <c:pt idx="29">
                  <c:v>0.86929323507965095</c:v>
                </c:pt>
                <c:pt idx="30">
                  <c:v>0.82286168180797803</c:v>
                </c:pt>
                <c:pt idx="31">
                  <c:v>0.84672477400681601</c:v>
                </c:pt>
                <c:pt idx="32">
                  <c:v>0.85717903940887696</c:v>
                </c:pt>
                <c:pt idx="33">
                  <c:v>0.84215869964488599</c:v>
                </c:pt>
                <c:pt idx="34">
                  <c:v>0.829902688225713</c:v>
                </c:pt>
                <c:pt idx="35">
                  <c:v>0.817017252755736</c:v>
                </c:pt>
                <c:pt idx="36">
                  <c:v>0.84071912213605504</c:v>
                </c:pt>
                <c:pt idx="37">
                  <c:v>0.86062340605820498</c:v>
                </c:pt>
                <c:pt idx="38">
                  <c:v>0.862509988340592</c:v>
                </c:pt>
                <c:pt idx="39">
                  <c:v>0.83349862301047195</c:v>
                </c:pt>
                <c:pt idx="40">
                  <c:v>0.83456483997056496</c:v>
                </c:pt>
                <c:pt idx="41">
                  <c:v>0.82854459027448701</c:v>
                </c:pt>
                <c:pt idx="42">
                  <c:v>0.831477819501524</c:v>
                </c:pt>
                <c:pt idx="43">
                  <c:v>0.83603445871347004</c:v>
                </c:pt>
                <c:pt idx="44">
                  <c:v>0.82808299258669404</c:v>
                </c:pt>
                <c:pt idx="45">
                  <c:v>0.80374247592313797</c:v>
                </c:pt>
                <c:pt idx="46">
                  <c:v>0.81916005663166502</c:v>
                </c:pt>
                <c:pt idx="47">
                  <c:v>0.82199711984675705</c:v>
                </c:pt>
                <c:pt idx="48">
                  <c:v>0.84286250430820697</c:v>
                </c:pt>
                <c:pt idx="49">
                  <c:v>0.84244723285885903</c:v>
                </c:pt>
                <c:pt idx="50">
                  <c:v>0.80844486731217702</c:v>
                </c:pt>
                <c:pt idx="51">
                  <c:v>0.81367112146933696</c:v>
                </c:pt>
                <c:pt idx="52">
                  <c:v>0.79837102689704598</c:v>
                </c:pt>
                <c:pt idx="53">
                  <c:v>0.814891668841073</c:v>
                </c:pt>
                <c:pt idx="54">
                  <c:v>0.83379230159700202</c:v>
                </c:pt>
                <c:pt idx="55">
                  <c:v>0.84562891047925304</c:v>
                </c:pt>
                <c:pt idx="56">
                  <c:v>0.81820000000000004</c:v>
                </c:pt>
                <c:pt idx="57">
                  <c:v>0.79490000000000005</c:v>
                </c:pt>
              </c:numCache>
            </c:numRef>
          </c:val>
          <c:smooth val="0"/>
          <c:extLst xmlns:c16r2="http://schemas.microsoft.com/office/drawing/2015/06/chart">
            <c:ext xmlns:c16="http://schemas.microsoft.com/office/drawing/2014/chart" uri="{C3380CC4-5D6E-409C-BE32-E72D297353CC}">
              <c16:uniqueId val="{00000000-B38A-4BD5-9B93-9E04EE28EFB9}"/>
            </c:ext>
          </c:extLst>
        </c:ser>
        <c:ser>
          <c:idx val="0"/>
          <c:order val="1"/>
          <c:spPr>
            <a:ln w="28575" cap="rnd">
              <a:solidFill>
                <a:schemeClr val="tx2"/>
              </a:solidFill>
              <a:prstDash val="sysDot"/>
              <a:round/>
            </a:ln>
            <a:effectLst/>
          </c:spPr>
          <c:marker>
            <c:symbol val="none"/>
          </c:marker>
          <c:val>
            <c:numRef>
              <c:f>chart_data!$C$2:$C$59</c:f>
              <c:numCache>
                <c:formatCode>0.00%</c:formatCode>
                <c:ptCount val="58"/>
                <c:pt idx="0">
                  <c:v>0.9622115483555358</c:v>
                </c:pt>
                <c:pt idx="1">
                  <c:v>0.9622115483555358</c:v>
                </c:pt>
                <c:pt idx="2">
                  <c:v>0.9622115483555358</c:v>
                </c:pt>
                <c:pt idx="3">
                  <c:v>0.9622115483555358</c:v>
                </c:pt>
                <c:pt idx="4">
                  <c:v>0.9622115483555358</c:v>
                </c:pt>
                <c:pt idx="5">
                  <c:v>0.9622115483555358</c:v>
                </c:pt>
                <c:pt idx="6">
                  <c:v>0.9622115483555358</c:v>
                </c:pt>
                <c:pt idx="7">
                  <c:v>0.9622115483555358</c:v>
                </c:pt>
                <c:pt idx="8">
                  <c:v>0.9622115483555358</c:v>
                </c:pt>
                <c:pt idx="9">
                  <c:v>0.9622115483555358</c:v>
                </c:pt>
                <c:pt idx="10">
                  <c:v>0.9622115483555358</c:v>
                </c:pt>
                <c:pt idx="11">
                  <c:v>0.9622115483555358</c:v>
                </c:pt>
                <c:pt idx="12">
                  <c:v>0.9622115483555358</c:v>
                </c:pt>
                <c:pt idx="13">
                  <c:v>0.9622115483555358</c:v>
                </c:pt>
                <c:pt idx="14">
                  <c:v>0.9622115483555358</c:v>
                </c:pt>
                <c:pt idx="15">
                  <c:v>0.9622115483555358</c:v>
                </c:pt>
                <c:pt idx="16">
                  <c:v>0.9622115483555358</c:v>
                </c:pt>
                <c:pt idx="17">
                  <c:v>0.9622115483555358</c:v>
                </c:pt>
                <c:pt idx="18">
                  <c:v>0.9622115483555358</c:v>
                </c:pt>
                <c:pt idx="19">
                  <c:v>0.9622115483555358</c:v>
                </c:pt>
                <c:pt idx="20">
                  <c:v>0.9622115483555358</c:v>
                </c:pt>
                <c:pt idx="21">
                  <c:v>0.9622115483555358</c:v>
                </c:pt>
                <c:pt idx="22">
                  <c:v>0.9622115483555358</c:v>
                </c:pt>
                <c:pt idx="23">
                  <c:v>0.9622115483555358</c:v>
                </c:pt>
                <c:pt idx="24">
                  <c:v>0.9622115483555358</c:v>
                </c:pt>
                <c:pt idx="25">
                  <c:v>0.9622115483555358</c:v>
                </c:pt>
                <c:pt idx="26">
                  <c:v>0.9622115483555358</c:v>
                </c:pt>
                <c:pt idx="27">
                  <c:v>0.9622115483555358</c:v>
                </c:pt>
                <c:pt idx="28">
                  <c:v>0.9622115483555358</c:v>
                </c:pt>
                <c:pt idx="29">
                  <c:v>0.9622115483555358</c:v>
                </c:pt>
                <c:pt idx="30">
                  <c:v>0.9622115483555358</c:v>
                </c:pt>
                <c:pt idx="31">
                  <c:v>0.9622115483555358</c:v>
                </c:pt>
                <c:pt idx="32">
                  <c:v>0.9622115483555358</c:v>
                </c:pt>
                <c:pt idx="33">
                  <c:v>0.9622115483555358</c:v>
                </c:pt>
                <c:pt idx="34">
                  <c:v>0.9622115483555358</c:v>
                </c:pt>
                <c:pt idx="35">
                  <c:v>0.9622115483555358</c:v>
                </c:pt>
                <c:pt idx="36">
                  <c:v>0.9622115483555358</c:v>
                </c:pt>
                <c:pt idx="37">
                  <c:v>0.9622115483555358</c:v>
                </c:pt>
                <c:pt idx="38">
                  <c:v>0.9622115483555358</c:v>
                </c:pt>
                <c:pt idx="39">
                  <c:v>0.9622115483555358</c:v>
                </c:pt>
                <c:pt idx="40">
                  <c:v>0.9622115483555358</c:v>
                </c:pt>
                <c:pt idx="41">
                  <c:v>0.9622115483555358</c:v>
                </c:pt>
                <c:pt idx="42">
                  <c:v>0.9622115483555358</c:v>
                </c:pt>
                <c:pt idx="43">
                  <c:v>0.9622115483555358</c:v>
                </c:pt>
                <c:pt idx="44">
                  <c:v>0.9622115483555358</c:v>
                </c:pt>
                <c:pt idx="45">
                  <c:v>0.9622115483555358</c:v>
                </c:pt>
                <c:pt idx="46">
                  <c:v>0.9622115483555358</c:v>
                </c:pt>
                <c:pt idx="47">
                  <c:v>0.9622115483555358</c:v>
                </c:pt>
                <c:pt idx="48">
                  <c:v>0.9622115483555358</c:v>
                </c:pt>
                <c:pt idx="49">
                  <c:v>0.9622115483555358</c:v>
                </c:pt>
                <c:pt idx="50">
                  <c:v>0.9622115483555358</c:v>
                </c:pt>
                <c:pt idx="51">
                  <c:v>0.9622115483555358</c:v>
                </c:pt>
                <c:pt idx="52">
                  <c:v>0.9622115483555358</c:v>
                </c:pt>
                <c:pt idx="53">
                  <c:v>0.9622115483555358</c:v>
                </c:pt>
                <c:pt idx="54">
                  <c:v>0.9622115483555358</c:v>
                </c:pt>
                <c:pt idx="55">
                  <c:v>0.9622115483555358</c:v>
                </c:pt>
                <c:pt idx="56">
                  <c:v>0.9622115483555358</c:v>
                </c:pt>
                <c:pt idx="57">
                  <c:v>0.9622115483555358</c:v>
                </c:pt>
              </c:numCache>
            </c:numRef>
          </c:val>
          <c:smooth val="0"/>
          <c:extLst xmlns:c16r2="http://schemas.microsoft.com/office/drawing/2015/06/chart">
            <c:ext xmlns:c16="http://schemas.microsoft.com/office/drawing/2014/chart" uri="{C3380CC4-5D6E-409C-BE32-E72D297353CC}">
              <c16:uniqueId val="{00000001-B38A-4BD5-9B93-9E04EE28EFB9}"/>
            </c:ext>
          </c:extLst>
        </c:ser>
        <c:ser>
          <c:idx val="1"/>
          <c:order val="2"/>
          <c:spPr>
            <a:ln w="28575" cap="rnd">
              <a:solidFill>
                <a:schemeClr val="accent2"/>
              </a:solidFill>
              <a:prstDash val="sysDot"/>
              <a:round/>
            </a:ln>
            <a:effectLst/>
          </c:spPr>
          <c:marker>
            <c:symbol val="none"/>
          </c:marker>
          <c:val>
            <c:numRef>
              <c:f>chart_data!$D$2:$D$59</c:f>
              <c:numCache>
                <c:formatCode>0.00%</c:formatCode>
                <c:ptCount val="58"/>
                <c:pt idx="0">
                  <c:v>0.72531572311612325</c:v>
                </c:pt>
                <c:pt idx="1">
                  <c:v>0.72531572311612325</c:v>
                </c:pt>
                <c:pt idx="2">
                  <c:v>0.72531572311612325</c:v>
                </c:pt>
                <c:pt idx="3">
                  <c:v>0.72531572311612325</c:v>
                </c:pt>
                <c:pt idx="4">
                  <c:v>0.72531572311612325</c:v>
                </c:pt>
                <c:pt idx="5">
                  <c:v>0.72531572311612325</c:v>
                </c:pt>
                <c:pt idx="6">
                  <c:v>0.72531572311612325</c:v>
                </c:pt>
                <c:pt idx="7">
                  <c:v>0.72531572311612325</c:v>
                </c:pt>
                <c:pt idx="8">
                  <c:v>0.72531572311612325</c:v>
                </c:pt>
                <c:pt idx="9">
                  <c:v>0.72531572311612325</c:v>
                </c:pt>
                <c:pt idx="10">
                  <c:v>0.72531572311612325</c:v>
                </c:pt>
                <c:pt idx="11">
                  <c:v>0.72531572311612325</c:v>
                </c:pt>
                <c:pt idx="12">
                  <c:v>0.72531572311612325</c:v>
                </c:pt>
                <c:pt idx="13">
                  <c:v>0.72531572311612325</c:v>
                </c:pt>
                <c:pt idx="14">
                  <c:v>0.72531572311612325</c:v>
                </c:pt>
                <c:pt idx="15">
                  <c:v>0.72531572311612325</c:v>
                </c:pt>
                <c:pt idx="16">
                  <c:v>0.72531572311612325</c:v>
                </c:pt>
                <c:pt idx="17">
                  <c:v>0.72531572311612325</c:v>
                </c:pt>
                <c:pt idx="18">
                  <c:v>0.72531572311612325</c:v>
                </c:pt>
                <c:pt idx="19">
                  <c:v>0.72531572311612325</c:v>
                </c:pt>
                <c:pt idx="20">
                  <c:v>0.72531572311612325</c:v>
                </c:pt>
                <c:pt idx="21">
                  <c:v>0.72531572311612325</c:v>
                </c:pt>
                <c:pt idx="22">
                  <c:v>0.72531572311612325</c:v>
                </c:pt>
                <c:pt idx="23">
                  <c:v>0.72531572311612325</c:v>
                </c:pt>
                <c:pt idx="24">
                  <c:v>0.72531572311612325</c:v>
                </c:pt>
                <c:pt idx="25">
                  <c:v>0.72531572311612325</c:v>
                </c:pt>
                <c:pt idx="26">
                  <c:v>0.72531572311612325</c:v>
                </c:pt>
                <c:pt idx="27">
                  <c:v>0.72531572311612325</c:v>
                </c:pt>
                <c:pt idx="28">
                  <c:v>0.72531572311612325</c:v>
                </c:pt>
                <c:pt idx="29">
                  <c:v>0.72531572311612325</c:v>
                </c:pt>
                <c:pt idx="30">
                  <c:v>0.72531572311612325</c:v>
                </c:pt>
                <c:pt idx="31">
                  <c:v>0.72531572311612325</c:v>
                </c:pt>
                <c:pt idx="32">
                  <c:v>0.72531572311612325</c:v>
                </c:pt>
                <c:pt idx="33">
                  <c:v>0.72531572311612325</c:v>
                </c:pt>
                <c:pt idx="34">
                  <c:v>0.72531572311612325</c:v>
                </c:pt>
                <c:pt idx="35">
                  <c:v>0.72531572311612325</c:v>
                </c:pt>
                <c:pt idx="36">
                  <c:v>0.72531572311612325</c:v>
                </c:pt>
                <c:pt idx="37">
                  <c:v>0.72531572311612325</c:v>
                </c:pt>
                <c:pt idx="38">
                  <c:v>0.72531572311612325</c:v>
                </c:pt>
                <c:pt idx="39">
                  <c:v>0.72531572311612325</c:v>
                </c:pt>
                <c:pt idx="40">
                  <c:v>0.72531572311612325</c:v>
                </c:pt>
                <c:pt idx="41">
                  <c:v>0.72531572311612325</c:v>
                </c:pt>
                <c:pt idx="42">
                  <c:v>0.72531572311612325</c:v>
                </c:pt>
                <c:pt idx="43">
                  <c:v>0.72531572311612325</c:v>
                </c:pt>
                <c:pt idx="44">
                  <c:v>0.72531572311612325</c:v>
                </c:pt>
                <c:pt idx="45">
                  <c:v>0.72531572311612325</c:v>
                </c:pt>
                <c:pt idx="46">
                  <c:v>0.72531572311612325</c:v>
                </c:pt>
                <c:pt idx="47">
                  <c:v>0.72531572311612325</c:v>
                </c:pt>
                <c:pt idx="48">
                  <c:v>0.72531572311612325</c:v>
                </c:pt>
                <c:pt idx="49">
                  <c:v>0.72531572311612325</c:v>
                </c:pt>
                <c:pt idx="50">
                  <c:v>0.72531572311612325</c:v>
                </c:pt>
                <c:pt idx="51">
                  <c:v>0.72531572311612325</c:v>
                </c:pt>
                <c:pt idx="52">
                  <c:v>0.72531572311612325</c:v>
                </c:pt>
                <c:pt idx="53">
                  <c:v>0.72531572311612325</c:v>
                </c:pt>
                <c:pt idx="54">
                  <c:v>0.72531572311612325</c:v>
                </c:pt>
                <c:pt idx="55">
                  <c:v>0.72531572311612325</c:v>
                </c:pt>
                <c:pt idx="56">
                  <c:v>0.72531572311612325</c:v>
                </c:pt>
                <c:pt idx="57">
                  <c:v>0.72531572311612325</c:v>
                </c:pt>
              </c:numCache>
            </c:numRef>
          </c:val>
          <c:smooth val="0"/>
          <c:extLst xmlns:c16r2="http://schemas.microsoft.com/office/drawing/2015/06/chart">
            <c:ext xmlns:c16="http://schemas.microsoft.com/office/drawing/2014/chart" uri="{C3380CC4-5D6E-409C-BE32-E72D297353CC}">
              <c16:uniqueId val="{00000002-B38A-4BD5-9B93-9E04EE28EFB9}"/>
            </c:ext>
          </c:extLst>
        </c:ser>
        <c:dLbls>
          <c:showLegendKey val="0"/>
          <c:showVal val="0"/>
          <c:showCatName val="0"/>
          <c:showSerName val="0"/>
          <c:showPercent val="0"/>
          <c:showBubbleSize val="0"/>
        </c:dLbls>
        <c:marker val="1"/>
        <c:smooth val="0"/>
        <c:axId val="317223824"/>
        <c:axId val="317224216"/>
      </c:lineChart>
      <c:catAx>
        <c:axId val="317223824"/>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17224216"/>
        <c:crosses val="autoZero"/>
        <c:auto val="1"/>
        <c:lblAlgn val="ctr"/>
        <c:lblOffset val="100"/>
        <c:noMultiLvlLbl val="0"/>
      </c:catAx>
      <c:valAx>
        <c:axId val="317224216"/>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17223824"/>
        <c:crosses val="autoZero"/>
        <c:crossBetween val="between"/>
        <c:majorUnit val="0.1"/>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dirty="0"/>
              <a:t>Comparison</a:t>
            </a:r>
            <a:r>
              <a:rPr lang="en-US" sz="2000" baseline="0" dirty="0"/>
              <a:t> of DAM and Real-Time Average ERCOT Hub Average Settlement Point Prices</a:t>
            </a:r>
            <a:endParaRPr lang="en-US" sz="2000" dirty="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2"/>
          <c:order val="0"/>
          <c:tx>
            <c:strRef>
              <c:f>Sheet1!$E$1</c:f>
              <c:strCache>
                <c:ptCount val="1"/>
                <c:pt idx="0">
                  <c:v>DAM-RT</c:v>
                </c:pt>
              </c:strCache>
            </c:strRef>
          </c:tx>
          <c:spPr>
            <a:solidFill>
              <a:schemeClr val="accent1"/>
            </a:solidFill>
            <a:ln>
              <a:solidFill>
                <a:schemeClr val="accent1"/>
              </a:solidFill>
            </a:ln>
            <a:effectLst/>
          </c:spPr>
          <c:invertIfNegative val="0"/>
          <c:cat>
            <c:numRef>
              <c:f>Sheet1!$A$2:$A$57</c:f>
              <c:numCache>
                <c:formatCode>mmm\ yy</c:formatCode>
                <c:ptCount val="56"/>
                <c:pt idx="0">
                  <c:v>41275</c:v>
                </c:pt>
                <c:pt idx="1">
                  <c:v>41306</c:v>
                </c:pt>
                <c:pt idx="2">
                  <c:v>41334</c:v>
                </c:pt>
                <c:pt idx="3">
                  <c:v>41365</c:v>
                </c:pt>
                <c:pt idx="4">
                  <c:v>41395</c:v>
                </c:pt>
                <c:pt idx="5">
                  <c:v>41426</c:v>
                </c:pt>
                <c:pt idx="6">
                  <c:v>41456</c:v>
                </c:pt>
                <c:pt idx="7">
                  <c:v>41487</c:v>
                </c:pt>
                <c:pt idx="8">
                  <c:v>41518</c:v>
                </c:pt>
                <c:pt idx="9">
                  <c:v>41548</c:v>
                </c:pt>
                <c:pt idx="10">
                  <c:v>41579</c:v>
                </c:pt>
                <c:pt idx="11">
                  <c:v>41609</c:v>
                </c:pt>
                <c:pt idx="12">
                  <c:v>41640</c:v>
                </c:pt>
                <c:pt idx="13">
                  <c:v>41671</c:v>
                </c:pt>
                <c:pt idx="14">
                  <c:v>41699</c:v>
                </c:pt>
                <c:pt idx="15">
                  <c:v>41730</c:v>
                </c:pt>
                <c:pt idx="16">
                  <c:v>41760</c:v>
                </c:pt>
                <c:pt idx="17">
                  <c:v>41791</c:v>
                </c:pt>
                <c:pt idx="18">
                  <c:v>41821</c:v>
                </c:pt>
                <c:pt idx="19">
                  <c:v>41852</c:v>
                </c:pt>
                <c:pt idx="20">
                  <c:v>41883</c:v>
                </c:pt>
                <c:pt idx="21">
                  <c:v>41913</c:v>
                </c:pt>
                <c:pt idx="22">
                  <c:v>41944</c:v>
                </c:pt>
                <c:pt idx="23">
                  <c:v>41974</c:v>
                </c:pt>
                <c:pt idx="24">
                  <c:v>42005</c:v>
                </c:pt>
                <c:pt idx="25">
                  <c:v>42036</c:v>
                </c:pt>
                <c:pt idx="26">
                  <c:v>42064</c:v>
                </c:pt>
                <c:pt idx="27">
                  <c:v>42095</c:v>
                </c:pt>
                <c:pt idx="28">
                  <c:v>42125</c:v>
                </c:pt>
                <c:pt idx="29">
                  <c:v>42156</c:v>
                </c:pt>
                <c:pt idx="30">
                  <c:v>42186</c:v>
                </c:pt>
                <c:pt idx="31">
                  <c:v>42217</c:v>
                </c:pt>
                <c:pt idx="32">
                  <c:v>42248</c:v>
                </c:pt>
                <c:pt idx="33">
                  <c:v>42278</c:v>
                </c:pt>
                <c:pt idx="34">
                  <c:v>42309</c:v>
                </c:pt>
                <c:pt idx="35">
                  <c:v>42339</c:v>
                </c:pt>
                <c:pt idx="36">
                  <c:v>42370</c:v>
                </c:pt>
                <c:pt idx="37">
                  <c:v>42401</c:v>
                </c:pt>
                <c:pt idx="38">
                  <c:v>42430</c:v>
                </c:pt>
                <c:pt idx="39">
                  <c:v>42461</c:v>
                </c:pt>
                <c:pt idx="40">
                  <c:v>42491</c:v>
                </c:pt>
                <c:pt idx="41">
                  <c:v>42522</c:v>
                </c:pt>
                <c:pt idx="42">
                  <c:v>42552</c:v>
                </c:pt>
                <c:pt idx="43">
                  <c:v>42583</c:v>
                </c:pt>
                <c:pt idx="44">
                  <c:v>42614</c:v>
                </c:pt>
                <c:pt idx="45">
                  <c:v>42644</c:v>
                </c:pt>
                <c:pt idx="46">
                  <c:v>42675</c:v>
                </c:pt>
                <c:pt idx="47">
                  <c:v>42705</c:v>
                </c:pt>
                <c:pt idx="48">
                  <c:v>42736</c:v>
                </c:pt>
                <c:pt idx="49">
                  <c:v>42767</c:v>
                </c:pt>
                <c:pt idx="50">
                  <c:v>42795</c:v>
                </c:pt>
                <c:pt idx="51">
                  <c:v>42826</c:v>
                </c:pt>
                <c:pt idx="52">
                  <c:v>42856</c:v>
                </c:pt>
                <c:pt idx="53">
                  <c:v>42887</c:v>
                </c:pt>
                <c:pt idx="54">
                  <c:v>42917</c:v>
                </c:pt>
                <c:pt idx="55">
                  <c:v>42948</c:v>
                </c:pt>
              </c:numCache>
            </c:numRef>
          </c:cat>
          <c:val>
            <c:numRef>
              <c:f>Sheet1!$E$2:$E$57</c:f>
              <c:numCache>
                <c:formatCode>General</c:formatCode>
                <c:ptCount val="56"/>
                <c:pt idx="0">
                  <c:v>1.370000000000001</c:v>
                </c:pt>
                <c:pt idx="1">
                  <c:v>0.83000000000000185</c:v>
                </c:pt>
                <c:pt idx="2">
                  <c:v>0.99000000000000199</c:v>
                </c:pt>
                <c:pt idx="3">
                  <c:v>-0.87000000000000455</c:v>
                </c:pt>
                <c:pt idx="4">
                  <c:v>4.7600000000000016</c:v>
                </c:pt>
                <c:pt idx="5">
                  <c:v>6.3900000000000006</c:v>
                </c:pt>
                <c:pt idx="6">
                  <c:v>2.4099999999999966</c:v>
                </c:pt>
                <c:pt idx="7">
                  <c:v>5.8799999999999955</c:v>
                </c:pt>
                <c:pt idx="8">
                  <c:v>-4.009999999999998</c:v>
                </c:pt>
                <c:pt idx="9">
                  <c:v>-3.5100000000000051</c:v>
                </c:pt>
                <c:pt idx="10">
                  <c:v>0.31000000000000227</c:v>
                </c:pt>
                <c:pt idx="11">
                  <c:v>3.0499999999999972</c:v>
                </c:pt>
                <c:pt idx="12">
                  <c:v>-8.4099999999999966</c:v>
                </c:pt>
                <c:pt idx="13">
                  <c:v>5.7800000000000011</c:v>
                </c:pt>
                <c:pt idx="14">
                  <c:v>0</c:v>
                </c:pt>
                <c:pt idx="15">
                  <c:v>1.2199999999999989</c:v>
                </c:pt>
                <c:pt idx="16">
                  <c:v>0.29999999999999716</c:v>
                </c:pt>
                <c:pt idx="17">
                  <c:v>4.8800000000000026</c:v>
                </c:pt>
                <c:pt idx="18">
                  <c:v>3.7299999999999969</c:v>
                </c:pt>
                <c:pt idx="19">
                  <c:v>5.68</c:v>
                </c:pt>
                <c:pt idx="20">
                  <c:v>1.4699999999999989</c:v>
                </c:pt>
                <c:pt idx="21">
                  <c:v>2.980000000000004</c:v>
                </c:pt>
                <c:pt idx="22">
                  <c:v>2.6299999999999955</c:v>
                </c:pt>
                <c:pt idx="23">
                  <c:v>1.3200000000000003</c:v>
                </c:pt>
                <c:pt idx="24">
                  <c:v>1.4600000000000009</c:v>
                </c:pt>
                <c:pt idx="25">
                  <c:v>-2.1199999999999974</c:v>
                </c:pt>
                <c:pt idx="26">
                  <c:v>-1.25</c:v>
                </c:pt>
                <c:pt idx="27">
                  <c:v>0.32999999999999829</c:v>
                </c:pt>
                <c:pt idx="28">
                  <c:v>-4.3599999999999994</c:v>
                </c:pt>
                <c:pt idx="29">
                  <c:v>2.4199999999999982</c:v>
                </c:pt>
                <c:pt idx="30">
                  <c:v>3.09</c:v>
                </c:pt>
                <c:pt idx="31">
                  <c:v>17.28</c:v>
                </c:pt>
                <c:pt idx="32">
                  <c:v>1.6699999999999982</c:v>
                </c:pt>
                <c:pt idx="33">
                  <c:v>1.1400000000000006</c:v>
                </c:pt>
                <c:pt idx="34">
                  <c:v>0.60999999999999943</c:v>
                </c:pt>
                <c:pt idx="35">
                  <c:v>1.3699999999999974</c:v>
                </c:pt>
                <c:pt idx="36">
                  <c:v>1.2099999999999973</c:v>
                </c:pt>
                <c:pt idx="37">
                  <c:v>0.66999999999999993</c:v>
                </c:pt>
                <c:pt idx="38">
                  <c:v>-1.5499999999999972</c:v>
                </c:pt>
                <c:pt idx="39">
                  <c:v>0.99000000000000199</c:v>
                </c:pt>
                <c:pt idx="40">
                  <c:v>1.3699999999999974</c:v>
                </c:pt>
                <c:pt idx="41">
                  <c:v>2.3599999999999994</c:v>
                </c:pt>
                <c:pt idx="42">
                  <c:v>2</c:v>
                </c:pt>
                <c:pt idx="43">
                  <c:v>2.1400000000000006</c:v>
                </c:pt>
                <c:pt idx="44">
                  <c:v>-0.78000000000000114</c:v>
                </c:pt>
                <c:pt idx="45">
                  <c:v>2.3599999999999994</c:v>
                </c:pt>
                <c:pt idx="46">
                  <c:v>-2.16</c:v>
                </c:pt>
                <c:pt idx="47">
                  <c:v>2.4899999999999984</c:v>
                </c:pt>
                <c:pt idx="48">
                  <c:v>-0.78000000000000114</c:v>
                </c:pt>
                <c:pt idx="49">
                  <c:v>0.41999999999999815</c:v>
                </c:pt>
                <c:pt idx="50">
                  <c:v>2.66</c:v>
                </c:pt>
                <c:pt idx="51">
                  <c:v>-2</c:v>
                </c:pt>
                <c:pt idx="52">
                  <c:v>-5.6099999999999959</c:v>
                </c:pt>
                <c:pt idx="53">
                  <c:v>1.5399999999999991</c:v>
                </c:pt>
                <c:pt idx="54">
                  <c:v>3.3400000000000034</c:v>
                </c:pt>
                <c:pt idx="55">
                  <c:v>1.0199999999999996</c:v>
                </c:pt>
              </c:numCache>
            </c:numRef>
          </c:val>
          <c:extLst xmlns:c16r2="http://schemas.microsoft.com/office/drawing/2015/06/chart">
            <c:ext xmlns:c16="http://schemas.microsoft.com/office/drawing/2014/chart" uri="{C3380CC4-5D6E-409C-BE32-E72D297353CC}">
              <c16:uniqueId val="{00000000-5792-425D-9552-E84FCD103770}"/>
            </c:ext>
          </c:extLst>
        </c:ser>
        <c:dLbls>
          <c:showLegendKey val="0"/>
          <c:showVal val="0"/>
          <c:showCatName val="0"/>
          <c:showSerName val="0"/>
          <c:showPercent val="0"/>
          <c:showBubbleSize val="0"/>
        </c:dLbls>
        <c:gapWidth val="150"/>
        <c:axId val="317225000"/>
        <c:axId val="317225392"/>
      </c:barChart>
      <c:lineChart>
        <c:grouping val="standard"/>
        <c:varyColors val="0"/>
        <c:ser>
          <c:idx val="0"/>
          <c:order val="1"/>
          <c:tx>
            <c:strRef>
              <c:f>Sheet1!$H$1</c:f>
              <c:strCache>
                <c:ptCount val="1"/>
                <c:pt idx="0">
                  <c:v>DAM-RT Upper Outer Fence</c:v>
                </c:pt>
              </c:strCache>
            </c:strRef>
          </c:tx>
          <c:spPr>
            <a:ln w="28575" cap="rnd">
              <a:solidFill>
                <a:schemeClr val="tx2"/>
              </a:solidFill>
              <a:prstDash val="sysDot"/>
              <a:round/>
            </a:ln>
            <a:effectLst/>
          </c:spPr>
          <c:marker>
            <c:symbol val="none"/>
          </c:marker>
          <c:val>
            <c:numRef>
              <c:f>Sheet1!$H$2:$H$57</c:f>
              <c:numCache>
                <c:formatCode>General</c:formatCode>
                <c:ptCount val="56"/>
                <c:pt idx="0">
                  <c:v>9.4249999999999972</c:v>
                </c:pt>
                <c:pt idx="1">
                  <c:v>9.4249999999999972</c:v>
                </c:pt>
                <c:pt idx="2">
                  <c:v>9.4249999999999972</c:v>
                </c:pt>
                <c:pt idx="3">
                  <c:v>9.4249999999999972</c:v>
                </c:pt>
                <c:pt idx="4">
                  <c:v>9.4249999999999972</c:v>
                </c:pt>
                <c:pt idx="5">
                  <c:v>9.4249999999999972</c:v>
                </c:pt>
                <c:pt idx="6">
                  <c:v>9.4249999999999972</c:v>
                </c:pt>
                <c:pt idx="7">
                  <c:v>9.4249999999999972</c:v>
                </c:pt>
                <c:pt idx="8">
                  <c:v>9.4249999999999972</c:v>
                </c:pt>
                <c:pt idx="9">
                  <c:v>9.4249999999999972</c:v>
                </c:pt>
                <c:pt idx="10">
                  <c:v>9.4249999999999972</c:v>
                </c:pt>
                <c:pt idx="11">
                  <c:v>9.4249999999999972</c:v>
                </c:pt>
                <c:pt idx="12">
                  <c:v>9.4249999999999972</c:v>
                </c:pt>
                <c:pt idx="13">
                  <c:v>9.4249999999999972</c:v>
                </c:pt>
                <c:pt idx="14">
                  <c:v>9.4249999999999972</c:v>
                </c:pt>
                <c:pt idx="15">
                  <c:v>9.4249999999999972</c:v>
                </c:pt>
                <c:pt idx="16">
                  <c:v>9.4249999999999972</c:v>
                </c:pt>
                <c:pt idx="17">
                  <c:v>9.4249999999999972</c:v>
                </c:pt>
                <c:pt idx="18">
                  <c:v>9.4249999999999972</c:v>
                </c:pt>
                <c:pt idx="19">
                  <c:v>9.4249999999999972</c:v>
                </c:pt>
                <c:pt idx="20">
                  <c:v>9.4249999999999972</c:v>
                </c:pt>
                <c:pt idx="21">
                  <c:v>9.4249999999999972</c:v>
                </c:pt>
                <c:pt idx="22">
                  <c:v>9.4249999999999972</c:v>
                </c:pt>
                <c:pt idx="23">
                  <c:v>9.4249999999999972</c:v>
                </c:pt>
                <c:pt idx="24">
                  <c:v>9.4249999999999972</c:v>
                </c:pt>
                <c:pt idx="25">
                  <c:v>9.4249999999999972</c:v>
                </c:pt>
                <c:pt idx="26">
                  <c:v>9.4249999999999972</c:v>
                </c:pt>
                <c:pt idx="27">
                  <c:v>9.4249999999999972</c:v>
                </c:pt>
                <c:pt idx="28">
                  <c:v>9.4249999999999972</c:v>
                </c:pt>
                <c:pt idx="29">
                  <c:v>9.4249999999999972</c:v>
                </c:pt>
                <c:pt idx="30">
                  <c:v>9.4249999999999972</c:v>
                </c:pt>
                <c:pt idx="31">
                  <c:v>9.4249999999999972</c:v>
                </c:pt>
                <c:pt idx="32">
                  <c:v>9.4249999999999972</c:v>
                </c:pt>
                <c:pt idx="33">
                  <c:v>9.4249999999999972</c:v>
                </c:pt>
                <c:pt idx="34">
                  <c:v>9.4249999999999972</c:v>
                </c:pt>
                <c:pt idx="35">
                  <c:v>9.4249999999999972</c:v>
                </c:pt>
                <c:pt idx="36">
                  <c:v>9.4249999999999972</c:v>
                </c:pt>
                <c:pt idx="37">
                  <c:v>9.4249999999999972</c:v>
                </c:pt>
                <c:pt idx="38">
                  <c:v>9.4249999999999972</c:v>
                </c:pt>
                <c:pt idx="39">
                  <c:v>9.4249999999999972</c:v>
                </c:pt>
                <c:pt idx="40">
                  <c:v>9.4249999999999972</c:v>
                </c:pt>
                <c:pt idx="41">
                  <c:v>9.4249999999999972</c:v>
                </c:pt>
                <c:pt idx="42">
                  <c:v>9.4249999999999972</c:v>
                </c:pt>
                <c:pt idx="43">
                  <c:v>9.4249999999999972</c:v>
                </c:pt>
                <c:pt idx="44">
                  <c:v>9.4249999999999972</c:v>
                </c:pt>
                <c:pt idx="45">
                  <c:v>9.4249999999999972</c:v>
                </c:pt>
                <c:pt idx="46">
                  <c:v>9.4249999999999972</c:v>
                </c:pt>
                <c:pt idx="47">
                  <c:v>9.4249999999999972</c:v>
                </c:pt>
                <c:pt idx="48">
                  <c:v>9.4249999999999972</c:v>
                </c:pt>
                <c:pt idx="49">
                  <c:v>9.4249999999999972</c:v>
                </c:pt>
                <c:pt idx="50">
                  <c:v>9.4249999999999972</c:v>
                </c:pt>
                <c:pt idx="51">
                  <c:v>9.4249999999999972</c:v>
                </c:pt>
                <c:pt idx="52">
                  <c:v>9.4249999999999972</c:v>
                </c:pt>
                <c:pt idx="53">
                  <c:v>9.4249999999999972</c:v>
                </c:pt>
                <c:pt idx="54">
                  <c:v>9.4249999999999972</c:v>
                </c:pt>
                <c:pt idx="55">
                  <c:v>9.4249999999999972</c:v>
                </c:pt>
              </c:numCache>
            </c:numRef>
          </c:val>
          <c:smooth val="0"/>
          <c:extLst xmlns:c16r2="http://schemas.microsoft.com/office/drawing/2015/06/chart">
            <c:ext xmlns:c16="http://schemas.microsoft.com/office/drawing/2014/chart" uri="{C3380CC4-5D6E-409C-BE32-E72D297353CC}">
              <c16:uniqueId val="{00000001-5792-425D-9552-E84FCD103770}"/>
            </c:ext>
          </c:extLst>
        </c:ser>
        <c:ser>
          <c:idx val="1"/>
          <c:order val="2"/>
          <c:tx>
            <c:strRef>
              <c:f>Sheet1!$I$1</c:f>
              <c:strCache>
                <c:ptCount val="1"/>
                <c:pt idx="0">
                  <c:v>DAM-RT Lower Outer Fence</c:v>
                </c:pt>
              </c:strCache>
            </c:strRef>
          </c:tx>
          <c:spPr>
            <a:ln w="28575" cap="rnd">
              <a:solidFill>
                <a:schemeClr val="accent2"/>
              </a:solidFill>
              <a:prstDash val="sysDot"/>
              <a:round/>
            </a:ln>
            <a:effectLst/>
          </c:spPr>
          <c:marker>
            <c:symbol val="none"/>
          </c:marker>
          <c:val>
            <c:numRef>
              <c:f>Sheet1!$I$2:$I$57</c:f>
              <c:numCache>
                <c:formatCode>General</c:formatCode>
                <c:ptCount val="56"/>
                <c:pt idx="0">
                  <c:v>-6.6750000000000016</c:v>
                </c:pt>
                <c:pt idx="1">
                  <c:v>-6.6750000000000016</c:v>
                </c:pt>
                <c:pt idx="2">
                  <c:v>-6.6750000000000016</c:v>
                </c:pt>
                <c:pt idx="3">
                  <c:v>-6.6750000000000016</c:v>
                </c:pt>
                <c:pt idx="4">
                  <c:v>-6.6750000000000016</c:v>
                </c:pt>
                <c:pt idx="5">
                  <c:v>-6.6750000000000016</c:v>
                </c:pt>
                <c:pt idx="6">
                  <c:v>-6.6750000000000016</c:v>
                </c:pt>
                <c:pt idx="7">
                  <c:v>-6.6750000000000016</c:v>
                </c:pt>
                <c:pt idx="8">
                  <c:v>-6.6750000000000016</c:v>
                </c:pt>
                <c:pt idx="9">
                  <c:v>-6.6750000000000016</c:v>
                </c:pt>
                <c:pt idx="10">
                  <c:v>-6.6750000000000016</c:v>
                </c:pt>
                <c:pt idx="11">
                  <c:v>-6.6750000000000016</c:v>
                </c:pt>
                <c:pt idx="12">
                  <c:v>-6.6750000000000016</c:v>
                </c:pt>
                <c:pt idx="13">
                  <c:v>-6.6750000000000016</c:v>
                </c:pt>
                <c:pt idx="14">
                  <c:v>-6.6750000000000016</c:v>
                </c:pt>
                <c:pt idx="15">
                  <c:v>-6.6750000000000016</c:v>
                </c:pt>
                <c:pt idx="16">
                  <c:v>-6.6750000000000016</c:v>
                </c:pt>
                <c:pt idx="17">
                  <c:v>-6.6750000000000016</c:v>
                </c:pt>
                <c:pt idx="18">
                  <c:v>-6.6750000000000016</c:v>
                </c:pt>
                <c:pt idx="19">
                  <c:v>-6.6750000000000016</c:v>
                </c:pt>
                <c:pt idx="20">
                  <c:v>-6.6750000000000016</c:v>
                </c:pt>
                <c:pt idx="21">
                  <c:v>-6.6750000000000016</c:v>
                </c:pt>
                <c:pt idx="22">
                  <c:v>-6.6750000000000016</c:v>
                </c:pt>
                <c:pt idx="23">
                  <c:v>-6.6750000000000016</c:v>
                </c:pt>
                <c:pt idx="24">
                  <c:v>-6.6750000000000016</c:v>
                </c:pt>
                <c:pt idx="25">
                  <c:v>-6.6750000000000016</c:v>
                </c:pt>
                <c:pt idx="26">
                  <c:v>-6.6750000000000016</c:v>
                </c:pt>
                <c:pt idx="27">
                  <c:v>-6.6750000000000016</c:v>
                </c:pt>
                <c:pt idx="28">
                  <c:v>-6.6750000000000016</c:v>
                </c:pt>
                <c:pt idx="29">
                  <c:v>-6.6750000000000016</c:v>
                </c:pt>
                <c:pt idx="30">
                  <c:v>-6.6750000000000016</c:v>
                </c:pt>
                <c:pt idx="31">
                  <c:v>-6.6750000000000016</c:v>
                </c:pt>
                <c:pt idx="32">
                  <c:v>-6.6750000000000016</c:v>
                </c:pt>
                <c:pt idx="33">
                  <c:v>-6.6750000000000016</c:v>
                </c:pt>
                <c:pt idx="34">
                  <c:v>-6.6750000000000016</c:v>
                </c:pt>
                <c:pt idx="35">
                  <c:v>-6.6750000000000016</c:v>
                </c:pt>
                <c:pt idx="36">
                  <c:v>-6.6750000000000016</c:v>
                </c:pt>
                <c:pt idx="37">
                  <c:v>-6.6750000000000016</c:v>
                </c:pt>
                <c:pt idx="38">
                  <c:v>-6.6750000000000016</c:v>
                </c:pt>
                <c:pt idx="39">
                  <c:v>-6.6750000000000016</c:v>
                </c:pt>
                <c:pt idx="40">
                  <c:v>-6.6750000000000016</c:v>
                </c:pt>
                <c:pt idx="41">
                  <c:v>-6.6750000000000016</c:v>
                </c:pt>
                <c:pt idx="42">
                  <c:v>-6.6750000000000016</c:v>
                </c:pt>
                <c:pt idx="43">
                  <c:v>-6.6750000000000016</c:v>
                </c:pt>
                <c:pt idx="44">
                  <c:v>-6.6750000000000016</c:v>
                </c:pt>
                <c:pt idx="45">
                  <c:v>-6.6750000000000016</c:v>
                </c:pt>
                <c:pt idx="46">
                  <c:v>-6.6750000000000016</c:v>
                </c:pt>
                <c:pt idx="47">
                  <c:v>-6.6750000000000016</c:v>
                </c:pt>
                <c:pt idx="48">
                  <c:v>-6.6750000000000016</c:v>
                </c:pt>
                <c:pt idx="49">
                  <c:v>-6.6750000000000016</c:v>
                </c:pt>
                <c:pt idx="50">
                  <c:v>-6.6750000000000016</c:v>
                </c:pt>
                <c:pt idx="51">
                  <c:v>-6.6750000000000016</c:v>
                </c:pt>
                <c:pt idx="52">
                  <c:v>-6.6750000000000016</c:v>
                </c:pt>
                <c:pt idx="53">
                  <c:v>-6.6750000000000016</c:v>
                </c:pt>
                <c:pt idx="54">
                  <c:v>-6.6750000000000016</c:v>
                </c:pt>
                <c:pt idx="55">
                  <c:v>-6.6750000000000016</c:v>
                </c:pt>
              </c:numCache>
            </c:numRef>
          </c:val>
          <c:smooth val="0"/>
          <c:extLst xmlns:c16r2="http://schemas.microsoft.com/office/drawing/2015/06/chart">
            <c:ext xmlns:c16="http://schemas.microsoft.com/office/drawing/2014/chart" uri="{C3380CC4-5D6E-409C-BE32-E72D297353CC}">
              <c16:uniqueId val="{00000002-5792-425D-9552-E84FCD103770}"/>
            </c:ext>
          </c:extLst>
        </c:ser>
        <c:dLbls>
          <c:showLegendKey val="0"/>
          <c:showVal val="0"/>
          <c:showCatName val="0"/>
          <c:showSerName val="0"/>
          <c:showPercent val="0"/>
          <c:showBubbleSize val="0"/>
        </c:dLbls>
        <c:marker val="1"/>
        <c:smooth val="0"/>
        <c:axId val="317225000"/>
        <c:axId val="317225392"/>
      </c:lineChart>
      <c:dateAx>
        <c:axId val="317225000"/>
        <c:scaling>
          <c:orientation val="minMax"/>
          <c:min val="1"/>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b="1"/>
                  <a:t>Month</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mmm\ yy" sourceLinked="1"/>
        <c:majorTickMark val="out"/>
        <c:minorTickMark val="none"/>
        <c:tickLblPos val="low"/>
        <c:spPr>
          <a:noFill/>
          <a:ln w="9525" cap="flat" cmpd="sng" algn="ctr">
            <a:solidFill>
              <a:schemeClr val="tx1">
                <a:lumMod val="15000"/>
                <a:lumOff val="85000"/>
              </a:schemeClr>
            </a:solidFill>
            <a:round/>
          </a:ln>
          <a:effectLst/>
        </c:spPr>
        <c:txPr>
          <a:bodyPr rot="-270000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17225392"/>
        <c:crosses val="autoZero"/>
        <c:auto val="0"/>
        <c:lblOffset val="100"/>
        <c:baseTimeUnit val="months"/>
        <c:majorUnit val="4"/>
        <c:majorTimeUnit val="months"/>
      </c:dateAx>
      <c:valAx>
        <c:axId val="317225392"/>
        <c:scaling>
          <c:orientation val="minMax"/>
          <c:max val="20"/>
          <c:min val="-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r>
                  <a:rPr lang="en-US" b="1"/>
                  <a:t>DAM -</a:t>
                </a:r>
                <a:r>
                  <a:rPr lang="en-US" b="1" baseline="0"/>
                  <a:t> </a:t>
                </a:r>
                <a:r>
                  <a:rPr lang="en-US" b="1"/>
                  <a:t>Real-Time ($/MWh)</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17225000"/>
        <c:crosses val="autoZero"/>
        <c:crossBetween val="between"/>
        <c:majorUnit val="5"/>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0.21429</cdr:x>
      <cdr:y>0.26154</cdr:y>
    </cdr:from>
    <cdr:to>
      <cdr:x>0.83418</cdr:x>
      <cdr:y>0.36409</cdr:y>
    </cdr:to>
    <cdr:sp macro="" textlink="">
      <cdr:nvSpPr>
        <cdr:cNvPr id="2" name="TextBox 1"/>
        <cdr:cNvSpPr txBox="1"/>
      </cdr:nvSpPr>
      <cdr:spPr>
        <a:xfrm xmlns:a="http://schemas.openxmlformats.org/drawingml/2006/main">
          <a:off x="1828800" y="1295400"/>
          <a:ext cx="5290389" cy="507955"/>
        </a:xfrm>
        <a:prstGeom xmlns:a="http://schemas.openxmlformats.org/drawingml/2006/main" prst="rect">
          <a:avLst/>
        </a:prstGeom>
        <a:noFill xmlns:a="http://schemas.openxmlformats.org/drawingml/2006/main"/>
      </cdr:spPr>
      <cdr:txBody>
        <a:bodyPr xmlns:a="http://schemas.openxmlformats.org/drawingml/2006/main" vertOverflow="clip" wrap="square" rtlCol="0"/>
        <a:lstStyle xmlns:a="http://schemas.openxmlformats.org/drawingml/2006/main"/>
        <a:p xmlns:a="http://schemas.openxmlformats.org/drawingml/2006/main">
          <a:r>
            <a:rPr lang="en-US" sz="1600" dirty="0">
              <a:solidFill>
                <a:schemeClr val="tx2"/>
              </a:solidFill>
            </a:rPr>
            <a:t>The dotted</a:t>
          </a:r>
          <a:r>
            <a:rPr lang="en-US" sz="1600" baseline="0" dirty="0">
              <a:solidFill>
                <a:schemeClr val="tx2"/>
              </a:solidFill>
            </a:rPr>
            <a:t> lines represent the bounds for major outliers</a:t>
          </a:r>
          <a:endParaRPr lang="en-US" sz="1600" dirty="0">
            <a:solidFill>
              <a:schemeClr val="tx2"/>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0.23214</cdr:x>
      <cdr:y>0.64706</cdr:y>
    </cdr:from>
    <cdr:to>
      <cdr:x>0.86607</cdr:x>
      <cdr:y>0.70588</cdr:y>
    </cdr:to>
    <cdr:sp macro="" textlink="">
      <cdr:nvSpPr>
        <cdr:cNvPr id="2" name="TextBox 1"/>
        <cdr:cNvSpPr txBox="1"/>
      </cdr:nvSpPr>
      <cdr:spPr>
        <a:xfrm xmlns:a="http://schemas.openxmlformats.org/drawingml/2006/main">
          <a:off x="1981200" y="3352800"/>
          <a:ext cx="54102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solidFill>
                <a:schemeClr val="tx2"/>
              </a:solidFill>
            </a:rPr>
            <a:t>The dotted lines represent the bounds of major outliers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11/21/2017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11553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619348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752600"/>
            <a:ext cx="5181600" cy="3970318"/>
          </a:xfrm>
          <a:prstGeom prst="rect">
            <a:avLst/>
          </a:prstGeom>
          <a:noFill/>
        </p:spPr>
        <p:txBody>
          <a:bodyPr wrap="square" rtlCol="0">
            <a:spAutoFit/>
          </a:bodyPr>
          <a:lstStyle/>
          <a:p>
            <a:r>
              <a:rPr lang="en-US" b="1" dirty="0"/>
              <a:t>Proposed Updates to the Monthly BOD Material on DAM Net Flow vs. Real-Time Load</a:t>
            </a:r>
          </a:p>
          <a:p>
            <a:endParaRPr lang="en-US" dirty="0"/>
          </a:p>
          <a:p>
            <a:endParaRPr lang="en-US" dirty="0"/>
          </a:p>
          <a:p>
            <a:r>
              <a:rPr lang="en-US" i="1" dirty="0"/>
              <a:t>Kenan </a:t>
            </a:r>
            <a:r>
              <a:rPr lang="en-US" i="1" dirty="0" err="1" smtClean="0"/>
              <a:t>Ögelman</a:t>
            </a:r>
            <a:endParaRPr lang="en-US" i="1" dirty="0"/>
          </a:p>
          <a:p>
            <a:r>
              <a:rPr lang="en-US" dirty="0"/>
              <a:t>Vice President, Commercial </a:t>
            </a:r>
            <a:r>
              <a:rPr lang="en-US" dirty="0" smtClean="0"/>
              <a:t>Operations</a:t>
            </a:r>
          </a:p>
          <a:p>
            <a:endParaRPr lang="en-US" dirty="0"/>
          </a:p>
          <a:p>
            <a:r>
              <a:rPr lang="en-US" i="1" dirty="0" smtClean="0"/>
              <a:t>David Maggio</a:t>
            </a:r>
          </a:p>
          <a:p>
            <a:r>
              <a:rPr lang="en-US" dirty="0" smtClean="0"/>
              <a:t>Manager, Market Analysis &amp; Validation</a:t>
            </a:r>
            <a:endParaRPr lang="en-US" dirty="0"/>
          </a:p>
          <a:p>
            <a:endParaRPr lang="en-US" dirty="0"/>
          </a:p>
          <a:p>
            <a:r>
              <a:rPr lang="en-US" dirty="0"/>
              <a:t>TAC</a:t>
            </a:r>
          </a:p>
          <a:p>
            <a:endParaRPr lang="en-US" dirty="0"/>
          </a:p>
          <a:p>
            <a:r>
              <a:rPr lang="en-US" dirty="0"/>
              <a:t>ERCOT Public</a:t>
            </a:r>
          </a:p>
          <a:p>
            <a:r>
              <a:rPr lang="en-US" dirty="0"/>
              <a:t>November 30, 2017</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a:t>Day-Ahead Schedule (Hourly Average) – BOD Report</a:t>
            </a:r>
            <a:endParaRPr lang="en-US" b="1" dirty="0">
              <a:solidFill>
                <a:srgbClr val="C00000"/>
              </a:solidFill>
            </a:endParaRPr>
          </a:p>
        </p:txBody>
      </p:sp>
      <p:sp>
        <p:nvSpPr>
          <p:cNvPr id="3" name="Slide Number Placeholder 2"/>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a:spLocks noGrp="1"/>
          </p:cNvSpPr>
          <p:nvPr>
            <p:ph idx="1"/>
          </p:nvPr>
        </p:nvSpPr>
        <p:spPr>
          <a:xfrm>
            <a:off x="228600" y="1295400"/>
            <a:ext cx="3276600" cy="4319832"/>
          </a:xfrm>
        </p:spPr>
        <p:txBody>
          <a:bodyPr/>
          <a:lstStyle/>
          <a:p>
            <a:r>
              <a:rPr lang="en-US" sz="1400" dirty="0">
                <a:solidFill>
                  <a:schemeClr val="tx2"/>
                </a:solidFill>
              </a:rPr>
              <a:t>Since the inception of the nodal market, the data in the chart to the right has been presented to inform the “Percentage of Real-Time Load Hedged in the Day- Ahead Market” </a:t>
            </a:r>
          </a:p>
          <a:p>
            <a:endParaRPr lang="en-US" sz="1400" dirty="0">
              <a:solidFill>
                <a:schemeClr val="tx2"/>
              </a:solidFill>
            </a:endParaRPr>
          </a:p>
          <a:p>
            <a:r>
              <a:rPr lang="en-US" sz="1400" dirty="0">
                <a:solidFill>
                  <a:schemeClr val="tx2"/>
                </a:solidFill>
              </a:rPr>
              <a:t>This label implies that the metric includes only DAM activity to hedge RT load, and gives the appearance of persistent, significant over-hedging in the DAM </a:t>
            </a:r>
          </a:p>
          <a:p>
            <a:endParaRPr lang="en-US" sz="1400" dirty="0">
              <a:solidFill>
                <a:schemeClr val="tx2"/>
              </a:solidFill>
            </a:endParaRPr>
          </a:p>
          <a:p>
            <a:r>
              <a:rPr lang="en-US" sz="1400" dirty="0">
                <a:solidFill>
                  <a:schemeClr val="tx2"/>
                </a:solidFill>
              </a:rPr>
              <a:t>This metric is based on total DAM net flow at all Resource Nodes, Hubs and Load Zones, which includes transactions made for hedging physical load positions as well as speculative trading </a:t>
            </a:r>
          </a:p>
        </p:txBody>
      </p:sp>
      <p:pic>
        <p:nvPicPr>
          <p:cNvPr id="4" name="Picture 3"/>
          <p:cNvPicPr>
            <a:picLocks noChangeAspect="1"/>
          </p:cNvPicPr>
          <p:nvPr/>
        </p:nvPicPr>
        <p:blipFill rotWithShape="1">
          <a:blip r:embed="rId3"/>
          <a:srcRect r="5724"/>
          <a:stretch/>
        </p:blipFill>
        <p:spPr>
          <a:xfrm>
            <a:off x="3429000" y="1371600"/>
            <a:ext cx="5591175" cy="4405833"/>
          </a:xfrm>
          <a:prstGeom prst="rect">
            <a:avLst/>
          </a:prstGeom>
        </p:spPr>
      </p:pic>
    </p:spTree>
    <p:extLst>
      <p:ext uri="{BB962C8B-B14F-4D97-AF65-F5344CB8AC3E}">
        <p14:creationId xmlns:p14="http://schemas.microsoft.com/office/powerpoint/2010/main" val="3644039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DAM Net Flow Only at Load Zone</a:t>
            </a:r>
          </a:p>
        </p:txBody>
      </p:sp>
      <p:sp>
        <p:nvSpPr>
          <p:cNvPr id="3" name="Content Placeholder 2"/>
          <p:cNvSpPr>
            <a:spLocks noGrp="1"/>
          </p:cNvSpPr>
          <p:nvPr>
            <p:ph idx="1"/>
          </p:nvPr>
        </p:nvSpPr>
        <p:spPr>
          <a:xfrm>
            <a:off x="304800" y="1386683"/>
            <a:ext cx="8534400" cy="4480718"/>
          </a:xfrm>
        </p:spPr>
        <p:txBody>
          <a:bodyPr/>
          <a:lstStyle/>
          <a:p>
            <a:r>
              <a:rPr lang="en-US" sz="2400" dirty="0">
                <a:solidFill>
                  <a:schemeClr val="tx2"/>
                </a:solidFill>
              </a:rPr>
              <a:t>A better estimation of the “percentage of RT load hedged in the DAM”</a:t>
            </a:r>
          </a:p>
          <a:p>
            <a:pPr lvl="1"/>
            <a:r>
              <a:rPr lang="en-US" sz="2000" dirty="0">
                <a:solidFill>
                  <a:schemeClr val="tx2"/>
                </a:solidFill>
              </a:rPr>
              <a:t>Include only the DAM net flow at Load Zones</a:t>
            </a:r>
          </a:p>
          <a:p>
            <a:pPr lvl="1"/>
            <a:r>
              <a:rPr lang="en-US" sz="2000" dirty="0">
                <a:solidFill>
                  <a:schemeClr val="tx2"/>
                </a:solidFill>
              </a:rPr>
              <a:t>Include only the DAM net flow for QSEs with real-time load</a:t>
            </a:r>
          </a:p>
          <a:p>
            <a:pPr lvl="1"/>
            <a:r>
              <a:rPr lang="en-US" sz="2000" dirty="0">
                <a:solidFill>
                  <a:schemeClr val="tx2"/>
                </a:solidFill>
              </a:rPr>
              <a:t>Calculate the ratio of DAM net flow at Load Zones for QSEs with real-time load compared to real-time load </a:t>
            </a:r>
            <a:endParaRPr lang="en-US" sz="2000" dirty="0" smtClean="0">
              <a:solidFill>
                <a:schemeClr val="tx2"/>
              </a:solidFill>
            </a:endParaRPr>
          </a:p>
          <a:p>
            <a:pPr lvl="1"/>
            <a:endParaRPr lang="en-US" sz="2000" dirty="0">
              <a:solidFill>
                <a:schemeClr val="tx2"/>
              </a:solidFill>
            </a:endParaRPr>
          </a:p>
          <a:p>
            <a:r>
              <a:rPr lang="en-US" sz="2400" dirty="0" smtClean="0">
                <a:solidFill>
                  <a:schemeClr val="tx2"/>
                </a:solidFill>
              </a:rPr>
              <a:t>An additional change could be to further restrict the DAM net flow to only those specific Load Zones in which a QSE has real-time load</a:t>
            </a:r>
          </a:p>
          <a:p>
            <a:pPr lvl="1"/>
            <a:endParaRPr lang="en-US" sz="2000" dirty="0">
              <a:solidFill>
                <a:schemeClr val="tx2"/>
              </a:solidFill>
            </a:endParaRPr>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25145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of Current and Modified DAM Net Flow Metrics</a:t>
            </a:r>
          </a:p>
        </p:txBody>
      </p:sp>
      <p:sp>
        <p:nvSpPr>
          <p:cNvPr id="3" name="Content Placeholder 2"/>
          <p:cNvSpPr>
            <a:spLocks noGrp="1"/>
          </p:cNvSpPr>
          <p:nvPr>
            <p:ph idx="1"/>
          </p:nvPr>
        </p:nvSpPr>
        <p:spPr>
          <a:xfrm>
            <a:off x="308020" y="1386682"/>
            <a:ext cx="8534400" cy="1219199"/>
          </a:xfrm>
        </p:spPr>
        <p:txBody>
          <a:bodyPr/>
          <a:lstStyle/>
          <a:p>
            <a:pPr marL="0" indent="0">
              <a:buNone/>
            </a:pPr>
            <a:r>
              <a:rPr lang="en-US" sz="2000" dirty="0">
                <a:solidFill>
                  <a:schemeClr val="tx2"/>
                </a:solidFill>
              </a:rPr>
              <a:t>QSE A: Serves real-time load </a:t>
            </a:r>
            <a:r>
              <a:rPr lang="en-US" sz="2000" dirty="0" smtClean="0">
                <a:solidFill>
                  <a:schemeClr val="tx2"/>
                </a:solidFill>
              </a:rPr>
              <a:t>at a </a:t>
            </a:r>
            <a:r>
              <a:rPr lang="en-US" sz="2000" dirty="0">
                <a:solidFill>
                  <a:schemeClr val="tx2"/>
                </a:solidFill>
              </a:rPr>
              <a:t>Load </a:t>
            </a:r>
            <a:r>
              <a:rPr lang="en-US" sz="2000" dirty="0" smtClean="0">
                <a:solidFill>
                  <a:schemeClr val="tx2"/>
                </a:solidFill>
              </a:rPr>
              <a:t>Zone</a:t>
            </a:r>
            <a:endParaRPr lang="en-US" sz="2000" dirty="0">
              <a:solidFill>
                <a:schemeClr val="tx2"/>
              </a:solidFill>
            </a:endParaRPr>
          </a:p>
          <a:p>
            <a:pPr marL="0" indent="0">
              <a:buNone/>
            </a:pPr>
            <a:r>
              <a:rPr lang="en-US" sz="2000" dirty="0">
                <a:solidFill>
                  <a:schemeClr val="tx2"/>
                </a:solidFill>
              </a:rPr>
              <a:t>QSE B: Financial only (no real-time load)</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6" name="Content Placeholder 3"/>
          <p:cNvGraphicFramePr>
            <a:graphicFrameLocks/>
          </p:cNvGraphicFramePr>
          <p:nvPr>
            <p:extLst>
              <p:ext uri="{D42A27DB-BD31-4B8C-83A1-F6EECF244321}">
                <p14:modId xmlns:p14="http://schemas.microsoft.com/office/powerpoint/2010/main" val="3843364830"/>
              </p:ext>
            </p:extLst>
          </p:nvPr>
        </p:nvGraphicFramePr>
        <p:xfrm>
          <a:off x="495300" y="2362200"/>
          <a:ext cx="8229600" cy="3515360"/>
        </p:xfrm>
        <a:graphic>
          <a:graphicData uri="http://schemas.openxmlformats.org/drawingml/2006/table">
            <a:tbl>
              <a:tblPr firstRow="1" bandRow="1">
                <a:tableStyleId>{5C22544A-7EE6-4342-B048-85BDC9FD1C3A}</a:tableStyleId>
              </a:tblPr>
              <a:tblGrid>
                <a:gridCol w="5593916">
                  <a:extLst>
                    <a:ext uri="{9D8B030D-6E8A-4147-A177-3AD203B41FA5}">
                      <a16:colId xmlns:a16="http://schemas.microsoft.com/office/drawing/2014/main" xmlns="" val="20000"/>
                    </a:ext>
                  </a:extLst>
                </a:gridCol>
                <a:gridCol w="1319135">
                  <a:extLst>
                    <a:ext uri="{9D8B030D-6E8A-4147-A177-3AD203B41FA5}">
                      <a16:colId xmlns:a16="http://schemas.microsoft.com/office/drawing/2014/main" xmlns="" val="20001"/>
                    </a:ext>
                  </a:extLst>
                </a:gridCol>
                <a:gridCol w="1316549">
                  <a:extLst>
                    <a:ext uri="{9D8B030D-6E8A-4147-A177-3AD203B41FA5}">
                      <a16:colId xmlns:a16="http://schemas.microsoft.com/office/drawing/2014/main" xmlns="" val="20002"/>
                    </a:ext>
                  </a:extLst>
                </a:gridCol>
              </a:tblGrid>
              <a:tr h="370840">
                <a:tc>
                  <a:txBody>
                    <a:bodyPr/>
                    <a:lstStyle/>
                    <a:p>
                      <a:r>
                        <a:rPr lang="en-US" sz="1600" dirty="0">
                          <a:solidFill>
                            <a:schemeClr val="bg1"/>
                          </a:solidFill>
                        </a:rPr>
                        <a:t>Scenario</a:t>
                      </a:r>
                    </a:p>
                  </a:txBody>
                  <a:tcPr/>
                </a:tc>
                <a:tc>
                  <a:txBody>
                    <a:bodyPr/>
                    <a:lstStyle/>
                    <a:p>
                      <a:pPr algn="ctr"/>
                      <a:r>
                        <a:rPr lang="en-US" sz="1600" dirty="0">
                          <a:solidFill>
                            <a:schemeClr val="bg1"/>
                          </a:solidFill>
                        </a:rPr>
                        <a:t>Included in Current</a:t>
                      </a:r>
                      <a:r>
                        <a:rPr lang="en-US" sz="1600" baseline="0" dirty="0">
                          <a:solidFill>
                            <a:schemeClr val="bg1"/>
                          </a:solidFill>
                        </a:rPr>
                        <a:t> Metric?</a:t>
                      </a:r>
                      <a:endParaRPr lang="en-US" sz="1600" dirty="0">
                        <a:solidFill>
                          <a:schemeClr val="bg1"/>
                        </a:solidFill>
                      </a:endParaRPr>
                    </a:p>
                  </a:txBody>
                  <a:tcPr/>
                </a:tc>
                <a:tc>
                  <a:txBody>
                    <a:bodyPr/>
                    <a:lstStyle/>
                    <a:p>
                      <a:pPr algn="ctr"/>
                      <a:r>
                        <a:rPr lang="en-US" sz="1600" dirty="0">
                          <a:solidFill>
                            <a:schemeClr val="bg1"/>
                          </a:solidFill>
                        </a:rPr>
                        <a:t>Included in Modified Metric?</a:t>
                      </a:r>
                    </a:p>
                  </a:txBody>
                  <a:tcPr/>
                </a:tc>
                <a:extLst>
                  <a:ext uri="{0D108BD9-81ED-4DB2-BD59-A6C34878D82A}">
                    <a16:rowId xmlns:a16="http://schemas.microsoft.com/office/drawing/2014/main" xmlns="" val="10000"/>
                  </a:ext>
                </a:extLst>
              </a:tr>
              <a:tr h="370840">
                <a:tc>
                  <a:txBody>
                    <a:bodyPr/>
                    <a:lstStyle/>
                    <a:p>
                      <a:r>
                        <a:rPr lang="en-US" sz="1400" dirty="0">
                          <a:solidFill>
                            <a:schemeClr val="tx2"/>
                          </a:solidFill>
                        </a:rPr>
                        <a:t>QSE A buys X MW at LZ in DAM</a:t>
                      </a:r>
                    </a:p>
                  </a:txBody>
                  <a:tcPr/>
                </a:tc>
                <a:tc>
                  <a:txBody>
                    <a:bodyPr/>
                    <a:lstStyle/>
                    <a:p>
                      <a:pPr algn="ctr"/>
                      <a:r>
                        <a:rPr lang="en-US" sz="2000" b="1" dirty="0">
                          <a:solidFill>
                            <a:schemeClr val="accent3"/>
                          </a:solidFill>
                          <a:sym typeface="Wingdings" panose="05000000000000000000" pitchFamily="2" charset="2"/>
                        </a:rPr>
                        <a:t></a:t>
                      </a:r>
                      <a:endParaRPr lang="en-US" sz="2000" b="1" dirty="0">
                        <a:solidFill>
                          <a:schemeClr val="accent3"/>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extLst>
                  <a:ext uri="{0D108BD9-81ED-4DB2-BD59-A6C34878D82A}">
                    <a16:rowId xmlns:a16="http://schemas.microsoft.com/office/drawing/2014/main" xmlns="" val="10001"/>
                  </a:ext>
                </a:extLst>
              </a:tr>
              <a:tr h="370840">
                <a:tc>
                  <a:txBody>
                    <a:bodyPr/>
                    <a:lstStyle/>
                    <a:p>
                      <a:r>
                        <a:rPr lang="en-US" sz="1400" dirty="0">
                          <a:solidFill>
                            <a:schemeClr val="tx2"/>
                          </a:solidFill>
                        </a:rPr>
                        <a:t>QSE A has X MW Energy Trade Purchase</a:t>
                      </a:r>
                      <a:r>
                        <a:rPr lang="en-US" sz="1400" baseline="0" dirty="0">
                          <a:solidFill>
                            <a:schemeClr val="tx2"/>
                          </a:solidFill>
                        </a:rPr>
                        <a:t> with QSE B at HUB;</a:t>
                      </a:r>
                    </a:p>
                    <a:p>
                      <a:r>
                        <a:rPr lang="en-US" sz="1400" baseline="0" dirty="0">
                          <a:solidFill>
                            <a:schemeClr val="tx2"/>
                          </a:solidFill>
                        </a:rPr>
                        <a:t>QSE A buys X MW point-to-point obligation from HUB to LZ in DAM</a:t>
                      </a:r>
                      <a:endParaRPr lang="en-US" sz="1400" dirty="0">
                        <a:solidFill>
                          <a:schemeClr val="tx2"/>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extLst>
                  <a:ext uri="{0D108BD9-81ED-4DB2-BD59-A6C34878D82A}">
                    <a16:rowId xmlns:a16="http://schemas.microsoft.com/office/drawing/2014/main" xmlns="" val="10002"/>
                  </a:ext>
                </a:extLst>
              </a:tr>
              <a:tr h="370840">
                <a:tc>
                  <a:txBody>
                    <a:bodyPr/>
                    <a:lstStyle/>
                    <a:p>
                      <a:r>
                        <a:rPr lang="en-US" sz="1400" dirty="0">
                          <a:solidFill>
                            <a:schemeClr val="tx2"/>
                          </a:solidFill>
                        </a:rPr>
                        <a:t>QSE A has X MW Energy Trade</a:t>
                      </a:r>
                      <a:r>
                        <a:rPr lang="en-US" sz="1400" baseline="0" dirty="0">
                          <a:solidFill>
                            <a:schemeClr val="tx2"/>
                          </a:solidFill>
                        </a:rPr>
                        <a:t> Purchase with QSE B at LZ;</a:t>
                      </a:r>
                    </a:p>
                    <a:p>
                      <a:r>
                        <a:rPr lang="en-US" sz="1400" baseline="0" dirty="0">
                          <a:solidFill>
                            <a:schemeClr val="tx2"/>
                          </a:solidFill>
                        </a:rPr>
                        <a:t>QSE B buys X MW at LZ in DAM</a:t>
                      </a:r>
                      <a:endParaRPr lang="en-US" sz="1400" dirty="0">
                        <a:solidFill>
                          <a:schemeClr val="tx2"/>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b="1" dirty="0">
                          <a:solidFill>
                            <a:schemeClr val="accent6"/>
                          </a:solidFill>
                          <a:sym typeface="Wingdings" panose="05000000000000000000" pitchFamily="2" charset="2"/>
                        </a:rPr>
                        <a:t></a:t>
                      </a:r>
                      <a:endParaRPr lang="en-US" sz="2000" b="1" dirty="0">
                        <a:solidFill>
                          <a:schemeClr val="accent6"/>
                        </a:solidFill>
                      </a:endParaRPr>
                    </a:p>
                  </a:txBody>
                  <a:tcPr/>
                </a:tc>
                <a:extLst>
                  <a:ext uri="{0D108BD9-81ED-4DB2-BD59-A6C34878D82A}">
                    <a16:rowId xmlns:a16="http://schemas.microsoft.com/office/drawing/2014/main" xmlns="" val="10003"/>
                  </a:ext>
                </a:extLst>
              </a:tr>
              <a:tr h="370840">
                <a:tc>
                  <a:txBody>
                    <a:bodyPr/>
                    <a:lstStyle/>
                    <a:p>
                      <a:r>
                        <a:rPr lang="en-US" sz="1400" dirty="0">
                          <a:solidFill>
                            <a:schemeClr val="tx2"/>
                          </a:solidFill>
                        </a:rPr>
                        <a:t>QSE B buys X MW at LZ in DAM</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tc>
                  <a:txBody>
                    <a:bodyPr/>
                    <a:lstStyle/>
                    <a:p>
                      <a:pPr algn="ctr"/>
                      <a:r>
                        <a:rPr lang="en-US" sz="1800" b="1" dirty="0">
                          <a:solidFill>
                            <a:schemeClr val="accent6"/>
                          </a:solidFill>
                          <a:sym typeface="Wingdings" panose="05000000000000000000" pitchFamily="2" charset="2"/>
                        </a:rPr>
                        <a:t></a:t>
                      </a:r>
                      <a:endParaRPr lang="en-US" b="1" dirty="0">
                        <a:solidFill>
                          <a:schemeClr val="accent6"/>
                        </a:solidFill>
                      </a:endParaRPr>
                    </a:p>
                  </a:txBody>
                  <a:tcPr/>
                </a:tc>
                <a:extLst>
                  <a:ext uri="{0D108BD9-81ED-4DB2-BD59-A6C34878D82A}">
                    <a16:rowId xmlns:a16="http://schemas.microsoft.com/office/drawing/2014/main" xmlns="" val="10004"/>
                  </a:ext>
                </a:extLst>
              </a:tr>
              <a:tr h="370840">
                <a:tc>
                  <a:txBody>
                    <a:bodyPr/>
                    <a:lstStyle/>
                    <a:p>
                      <a:r>
                        <a:rPr lang="en-US" sz="1400" dirty="0">
                          <a:solidFill>
                            <a:schemeClr val="tx2"/>
                          </a:solidFill>
                        </a:rPr>
                        <a:t>QSE B buys X MW point-to-point obligation from Resource Node to HUB in DAM</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tc>
                  <a:txBody>
                    <a:bodyPr/>
                    <a:lstStyle/>
                    <a:p>
                      <a:pPr algn="ctr"/>
                      <a:r>
                        <a:rPr lang="en-US" sz="1800" b="1" dirty="0">
                          <a:solidFill>
                            <a:schemeClr val="accent6"/>
                          </a:solidFill>
                          <a:sym typeface="Wingdings" panose="05000000000000000000" pitchFamily="2" charset="2"/>
                        </a:rPr>
                        <a:t></a:t>
                      </a:r>
                      <a:endParaRPr lang="en-US" b="1" dirty="0">
                        <a:solidFill>
                          <a:schemeClr val="accent6"/>
                        </a:solidFill>
                      </a:endParaRPr>
                    </a:p>
                  </a:txBody>
                  <a:tcPr/>
                </a:tc>
                <a:extLst>
                  <a:ext uri="{0D108BD9-81ED-4DB2-BD59-A6C34878D82A}">
                    <a16:rowId xmlns:a16="http://schemas.microsoft.com/office/drawing/2014/main" xmlns="" val="10005"/>
                  </a:ext>
                </a:extLst>
              </a:tr>
              <a:tr h="370840">
                <a:tc>
                  <a:txBody>
                    <a:bodyPr/>
                    <a:lstStyle/>
                    <a:p>
                      <a:r>
                        <a:rPr lang="en-US" sz="1400" dirty="0">
                          <a:solidFill>
                            <a:schemeClr val="tx2"/>
                          </a:solidFill>
                        </a:rPr>
                        <a:t>QSE A</a:t>
                      </a:r>
                      <a:r>
                        <a:rPr lang="en-US" sz="1400" baseline="0" dirty="0">
                          <a:solidFill>
                            <a:schemeClr val="tx2"/>
                          </a:solidFill>
                        </a:rPr>
                        <a:t> buys X MW at HUB in DAM</a:t>
                      </a:r>
                      <a:endParaRPr lang="en-US" sz="1400" dirty="0">
                        <a:solidFill>
                          <a:schemeClr val="tx2"/>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chemeClr val="accent3"/>
                          </a:solidFill>
                          <a:sym typeface="Wingdings" panose="05000000000000000000" pitchFamily="2" charset="2"/>
                        </a:rPr>
                        <a:t></a:t>
                      </a:r>
                      <a:endParaRPr lang="en-US" sz="1800" b="1" dirty="0">
                        <a:solidFill>
                          <a:schemeClr val="accent3"/>
                        </a:solidFill>
                      </a:endParaRPr>
                    </a:p>
                  </a:txBody>
                  <a:tcPr/>
                </a:tc>
                <a:tc>
                  <a:txBody>
                    <a:bodyPr/>
                    <a:lstStyle/>
                    <a:p>
                      <a:pPr algn="ctr"/>
                      <a:r>
                        <a:rPr lang="en-US" sz="1800" b="1" dirty="0">
                          <a:solidFill>
                            <a:schemeClr val="accent6"/>
                          </a:solidFill>
                          <a:sym typeface="Wingdings" panose="05000000000000000000" pitchFamily="2" charset="2"/>
                        </a:rPr>
                        <a:t></a:t>
                      </a:r>
                      <a:endParaRPr lang="en-US" b="1" dirty="0">
                        <a:solidFill>
                          <a:schemeClr val="accent6"/>
                        </a:solidFill>
                      </a:endParaRPr>
                    </a:p>
                  </a:txBody>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68706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Percentage of Real-Time Load Hedged in the DAM - October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038441027"/>
              </p:ext>
            </p:extLst>
          </p:nvPr>
        </p:nvGraphicFramePr>
        <p:xfrm>
          <a:off x="304800" y="1295400"/>
          <a:ext cx="8534400" cy="4953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5061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Percentage of Real-Time Load Hedged in the DAM - October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Content Placeholder 2"/>
          <p:cNvSpPr>
            <a:spLocks noGrp="1"/>
          </p:cNvSpPr>
          <p:nvPr>
            <p:ph idx="1"/>
          </p:nvPr>
        </p:nvSpPr>
        <p:spPr>
          <a:xfrm>
            <a:off x="152400" y="1683941"/>
            <a:ext cx="3048000" cy="2270918"/>
          </a:xfrm>
        </p:spPr>
        <p:txBody>
          <a:bodyPr/>
          <a:lstStyle/>
          <a:p>
            <a:r>
              <a:rPr lang="en-US" sz="1800" dirty="0" smtClean="0">
                <a:solidFill>
                  <a:schemeClr val="tx2"/>
                </a:solidFill>
              </a:rPr>
              <a:t>In addition to adding the new graph,  the “Market Statistics” slide in the  monthly operations report </a:t>
            </a:r>
            <a:r>
              <a:rPr lang="en-US" sz="1800" smtClean="0">
                <a:solidFill>
                  <a:schemeClr val="tx2"/>
                </a:solidFill>
              </a:rPr>
              <a:t>would be </a:t>
            </a:r>
            <a:r>
              <a:rPr lang="en-US" sz="1800" dirty="0" smtClean="0">
                <a:solidFill>
                  <a:schemeClr val="tx2"/>
                </a:solidFill>
              </a:rPr>
              <a:t>updated to reflect the new methodology.</a:t>
            </a:r>
            <a:endParaRPr lang="en-US" sz="1800" dirty="0">
              <a:solidFill>
                <a:schemeClr val="tx2"/>
              </a:solidFill>
            </a:endParaRPr>
          </a:p>
        </p:txBody>
      </p:sp>
      <p:pic>
        <p:nvPicPr>
          <p:cNvPr id="6" name="Picture 5"/>
          <p:cNvPicPr>
            <a:picLocks noChangeAspect="1"/>
          </p:cNvPicPr>
          <p:nvPr/>
        </p:nvPicPr>
        <p:blipFill>
          <a:blip r:embed="rId2"/>
          <a:stretch>
            <a:fillRect/>
          </a:stretch>
        </p:blipFill>
        <p:spPr>
          <a:xfrm>
            <a:off x="3200400" y="1600200"/>
            <a:ext cx="5802188" cy="4343400"/>
          </a:xfrm>
          <a:prstGeom prst="rect">
            <a:avLst/>
          </a:prstGeom>
        </p:spPr>
      </p:pic>
      <p:sp>
        <p:nvSpPr>
          <p:cNvPr id="7" name="Rounded Rectangle 6"/>
          <p:cNvSpPr/>
          <p:nvPr/>
        </p:nvSpPr>
        <p:spPr>
          <a:xfrm>
            <a:off x="3505200" y="2819400"/>
            <a:ext cx="5105400" cy="381000"/>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ular Callout 7"/>
          <p:cNvSpPr/>
          <p:nvPr/>
        </p:nvSpPr>
        <p:spPr>
          <a:xfrm>
            <a:off x="838200" y="4168377"/>
            <a:ext cx="2362200" cy="685800"/>
          </a:xfrm>
          <a:prstGeom prst="wedgeRectCallout">
            <a:avLst>
              <a:gd name="adj1" fmla="val 63441"/>
              <a:gd name="adj2" fmla="val -191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Numbers reflecting the new methodology</a:t>
            </a:r>
            <a:endParaRPr lang="en-US" dirty="0"/>
          </a:p>
        </p:txBody>
      </p:sp>
    </p:spTree>
    <p:extLst>
      <p:ext uri="{BB962C8B-B14F-4D97-AF65-F5344CB8AC3E}">
        <p14:creationId xmlns:p14="http://schemas.microsoft.com/office/powerpoint/2010/main" val="3291203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Price Convergence Graph</a:t>
            </a:r>
          </a:p>
        </p:txBody>
      </p:sp>
      <p:sp>
        <p:nvSpPr>
          <p:cNvPr id="3" name="Content Placeholder 2"/>
          <p:cNvSpPr>
            <a:spLocks noGrp="1"/>
          </p:cNvSpPr>
          <p:nvPr>
            <p:ph idx="1"/>
          </p:nvPr>
        </p:nvSpPr>
        <p:spPr>
          <a:xfrm>
            <a:off x="304800" y="1295400"/>
            <a:ext cx="8534400" cy="4533351"/>
          </a:xfrm>
        </p:spPr>
        <p:txBody>
          <a:bodyPr/>
          <a:lstStyle/>
          <a:p>
            <a:r>
              <a:rPr lang="en-US" sz="2000" dirty="0">
                <a:solidFill>
                  <a:schemeClr val="tx2"/>
                </a:solidFill>
              </a:rPr>
              <a:t>There was also a request to include a new price convergence graph comparing prices in the Day-Ahead and Real-Time Markets</a:t>
            </a:r>
          </a:p>
          <a:p>
            <a:r>
              <a:rPr lang="en-US" sz="2000" dirty="0">
                <a:solidFill>
                  <a:schemeClr val="tx2"/>
                </a:solidFill>
              </a:rPr>
              <a:t>This was done using the ERCOT Hub Average Settlement Point Prices that are currently reported monthly to the BOD as part of the Operations Report</a:t>
            </a:r>
          </a:p>
          <a:p>
            <a:pPr lvl="1"/>
            <a:r>
              <a:rPr lang="en-US" sz="1800" dirty="0">
                <a:solidFill>
                  <a:schemeClr val="tx2"/>
                </a:solidFill>
              </a:rPr>
              <a:t>The graph looks at the monthly price in the Day-Ahead Market minus the monthly price in the Real-Time Market</a:t>
            </a:r>
          </a:p>
          <a:p>
            <a:pPr lvl="1"/>
            <a:r>
              <a:rPr lang="en-US" sz="1800" dirty="0">
                <a:solidFill>
                  <a:schemeClr val="tx2"/>
                </a:solidFill>
              </a:rPr>
              <a:t>For both of the new graphs, there are dotted lines representing the bounds of major outliers</a:t>
            </a:r>
          </a:p>
          <a:p>
            <a:pPr lvl="1"/>
            <a:r>
              <a:rPr lang="en-US" sz="1800" dirty="0">
                <a:solidFill>
                  <a:schemeClr val="tx2"/>
                </a:solidFill>
              </a:rPr>
              <a:t>A “major outlier” is defined as a value that is less than the first quartile or greater than the third quartile by more than 3 times the interquartile range</a:t>
            </a:r>
          </a:p>
          <a:p>
            <a:pPr lvl="1"/>
            <a:r>
              <a:rPr lang="en-US" sz="1800" dirty="0">
                <a:solidFill>
                  <a:schemeClr val="tx2"/>
                </a:solidFill>
              </a:rPr>
              <a:t>These bounds would incrementally adjust with time as market behavior changes</a:t>
            </a:r>
          </a:p>
          <a:p>
            <a:pPr lvl="1"/>
            <a:endParaRPr lang="en-US" sz="1800" dirty="0">
              <a:solidFill>
                <a:schemeClr val="tx2"/>
              </a:solidFill>
            </a:endParaRPr>
          </a:p>
          <a:p>
            <a:endParaRPr lang="en-US" sz="2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780811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DAM and Real-Time Price Convergence</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1892577744"/>
              </p:ext>
            </p:extLst>
          </p:nvPr>
        </p:nvGraphicFramePr>
        <p:xfrm>
          <a:off x="304800" y="990600"/>
          <a:ext cx="8534400" cy="5181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556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0"/>
            <a:ext cx="7772400" cy="933450"/>
          </a:xfrm>
        </p:spPr>
        <p:txBody>
          <a:bodyPr/>
          <a:lstStyle/>
          <a:p>
            <a:r>
              <a:rPr lang="en-US" dirty="0">
                <a:solidFill>
                  <a:schemeClr val="tx2"/>
                </a:solidFill>
              </a:rPr>
              <a:t>Questions?</a:t>
            </a:r>
          </a:p>
        </p:txBody>
      </p:sp>
    </p:spTree>
    <p:extLst>
      <p:ext uri="{BB962C8B-B14F-4D97-AF65-F5344CB8AC3E}">
        <p14:creationId xmlns:p14="http://schemas.microsoft.com/office/powerpoint/2010/main" val="345045770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term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1227</TotalTime>
  <Words>605</Words>
  <Application>Microsoft Office PowerPoint</Application>
  <PresentationFormat>On-screen Show (4:3)</PresentationFormat>
  <Paragraphs>81</Paragraphs>
  <Slides>9</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Wingdings</vt:lpstr>
      <vt:lpstr>1_Custom Design</vt:lpstr>
      <vt:lpstr>Office Theme</vt:lpstr>
      <vt:lpstr>Custom Design</vt:lpstr>
      <vt:lpstr>PowerPoint Presentation</vt:lpstr>
      <vt:lpstr>Day-Ahead Schedule (Hourly Average) – BOD Report</vt:lpstr>
      <vt:lpstr>DAM Net Flow Only at Load Zone</vt:lpstr>
      <vt:lpstr>Comparison of Current and Modified DAM Net Flow Metrics</vt:lpstr>
      <vt:lpstr>Percentage of Real-Time Load Hedged in the DAM - October 2017</vt:lpstr>
      <vt:lpstr>Percentage of Real-Time Load Hedged in the DAM - October 2017</vt:lpstr>
      <vt:lpstr>New Price Convergence Graph</vt:lpstr>
      <vt:lpstr>DAM and Real-Time Price Convergence</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dmaggio</cp:lastModifiedBy>
  <cp:revision>150</cp:revision>
  <cp:lastPrinted>2016-01-21T20:53:15Z</cp:lastPrinted>
  <dcterms:created xsi:type="dcterms:W3CDTF">2016-01-21T15:20:31Z</dcterms:created>
  <dcterms:modified xsi:type="dcterms:W3CDTF">2017-11-21T22:36:47Z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