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355" r:id="rId8"/>
    <p:sldId id="303" r:id="rId9"/>
    <p:sldId id="358" r:id="rId10"/>
    <p:sldId id="351" r:id="rId11"/>
    <p:sldId id="337" r:id="rId12"/>
    <p:sldId id="356" r:id="rId13"/>
    <p:sldId id="293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0742359-91D9-428B-9D45-B16091FF240E}">
          <p14:sldIdLst>
            <p14:sldId id="260"/>
            <p14:sldId id="355"/>
            <p14:sldId id="303"/>
            <p14:sldId id="358"/>
            <p14:sldId id="351"/>
            <p14:sldId id="337"/>
            <p14:sldId id="356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nanam, Gnanaprabhu" initials="GG" lastIdx="1" clrIdx="0">
    <p:extLst>
      <p:ext uri="{19B8F6BF-5375-455C-9EA6-DF929625EA0E}">
        <p15:presenceInfo xmlns:p15="http://schemas.microsoft.com/office/powerpoint/2012/main" userId="S-1-5-21-639947351-343809578-3807592339-275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C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01" autoAdjust="0"/>
  </p:normalViewPr>
  <p:slideViewPr>
    <p:cSldViewPr showGuides="1">
      <p:cViewPr varScale="1">
        <p:scale>
          <a:sx n="125" d="100"/>
          <a:sy n="125" d="100"/>
        </p:scale>
        <p:origin x="81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025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08872/CNP_Freeport_Masterplan_Study_Scope_-_RPG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ercot.com/content/wcm/key_documents_lists/108892/CNP_Freeport_Master_RPG_11_04_2017_.pdf" TargetMode="External"/><Relationship Id="rId5" Type="http://schemas.openxmlformats.org/officeDocument/2006/relationships/hyperlink" Target="http://www.ercot.com/content/wcm/key_documents_lists/108888/CNPFP_EIR_StatusUpdate_RPG_10192017.pdf" TargetMode="External"/><Relationship Id="rId4" Type="http://schemas.openxmlformats.org/officeDocument/2006/relationships/hyperlink" Target="http://www.ercot.com/calendar/2017/8/22/108879-R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33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>
                <a:solidFill>
                  <a:schemeClr val="tx2"/>
                </a:solidFill>
              </a:rPr>
              <a:t>Freeport Area Master Plan Project - </a:t>
            </a:r>
          </a:p>
          <a:p>
            <a:r>
              <a:rPr lang="en-US" altLang="en-US" sz="2000" b="1" dirty="0">
                <a:solidFill>
                  <a:schemeClr val="tx2"/>
                </a:solidFill>
              </a:rPr>
              <a:t>ERCOT Independent </a:t>
            </a:r>
            <a:r>
              <a:rPr lang="en-US" altLang="en-US" sz="2000" b="1" dirty="0" smtClean="0">
                <a:solidFill>
                  <a:schemeClr val="tx2"/>
                </a:solidFill>
              </a:rPr>
              <a:t>Review</a:t>
            </a:r>
          </a:p>
          <a:p>
            <a:endParaRPr lang="en-US" sz="2400" dirty="0" smtClean="0"/>
          </a:p>
          <a:p>
            <a:r>
              <a:rPr lang="en-US" sz="2000" b="1" dirty="0" smtClean="0">
                <a:solidFill>
                  <a:schemeClr val="tx2"/>
                </a:solidFill>
              </a:rPr>
              <a:t>TAC</a:t>
            </a: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November </a:t>
            </a:r>
            <a:r>
              <a:rPr lang="en-US" sz="2000" b="1" dirty="0" smtClean="0">
                <a:solidFill>
                  <a:schemeClr val="tx2"/>
                </a:solidFill>
              </a:rPr>
              <a:t>30, </a:t>
            </a:r>
            <a:r>
              <a:rPr lang="en-US" sz="2000" b="1" dirty="0">
                <a:solidFill>
                  <a:schemeClr val="tx2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990600"/>
            <a:ext cx="8534400" cy="4319832"/>
          </a:xfrm>
        </p:spPr>
        <p:txBody>
          <a:bodyPr/>
          <a:lstStyle/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2"/>
                </a:solidFill>
              </a:rPr>
              <a:t>CenterPoint Energy submitted the Freeport Master Plan RPG Project to solve identified reliability criteria violations due to new committed industrial loads in the Freeport area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2"/>
                </a:solidFill>
              </a:rPr>
              <a:t>$246.7 Million</a:t>
            </a: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2"/>
                </a:solidFill>
              </a:rPr>
              <a:t>Tier 1 project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2"/>
                </a:solidFill>
              </a:rPr>
              <a:t>ERCOT studied 2019, 2020, and 2022 cases and found multiple reliability criteria violations in 2020 and 2022</a:t>
            </a:r>
          </a:p>
          <a:p>
            <a:pPr lv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No reliability criteria violations found for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209800"/>
            <a:ext cx="5184736" cy="257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8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dirty="0" smtClean="0"/>
              <a:t>2020 Needs - Bridge The Gap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04263"/>
            <a:ext cx="8534400" cy="4853233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To resolve the base case violations CNP’s ‘Bridge The Gap Upgrades’ are recommended.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The list of these upgrades include -&gt;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Loop </a:t>
            </a:r>
            <a:r>
              <a:rPr lang="en-US" sz="1600" dirty="0">
                <a:solidFill>
                  <a:schemeClr val="tx2"/>
                </a:solidFill>
              </a:rPr>
              <a:t>345 kV South Texas Project (STP) – Dow-Velasco circuit 27 into the Jones Creek Substation (approximately 0.9 mile) 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Install </a:t>
            </a:r>
            <a:r>
              <a:rPr lang="en-US" sz="1600" dirty="0">
                <a:solidFill>
                  <a:schemeClr val="tx2"/>
                </a:solidFill>
              </a:rPr>
              <a:t>7-ohm in-line reactors at the Jones Creek Substation on 345 kV STP – Jones Creek circuits 18 and 27 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Install </a:t>
            </a:r>
            <a:r>
              <a:rPr lang="en-US" sz="1600" dirty="0">
                <a:solidFill>
                  <a:schemeClr val="tx2"/>
                </a:solidFill>
              </a:rPr>
              <a:t>3</a:t>
            </a:r>
            <a:r>
              <a:rPr lang="en-US" sz="1600" baseline="30000" dirty="0">
                <a:solidFill>
                  <a:schemeClr val="tx2"/>
                </a:solidFill>
              </a:rPr>
              <a:t>rd </a:t>
            </a:r>
            <a:r>
              <a:rPr lang="en-US" sz="1600" dirty="0">
                <a:solidFill>
                  <a:schemeClr val="tx2"/>
                </a:solidFill>
              </a:rPr>
              <a:t>345/138 kV 800/1000 MVA Autotransformer at the Jones Creek Substation 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Install </a:t>
            </a:r>
            <a:r>
              <a:rPr lang="en-US" sz="1600" dirty="0">
                <a:solidFill>
                  <a:schemeClr val="tx2"/>
                </a:solidFill>
              </a:rPr>
              <a:t>4</a:t>
            </a:r>
            <a:r>
              <a:rPr lang="en-US" sz="1600" baseline="30000" dirty="0">
                <a:solidFill>
                  <a:schemeClr val="tx2"/>
                </a:solidFill>
              </a:rPr>
              <a:t>th </a:t>
            </a:r>
            <a:r>
              <a:rPr lang="en-US" sz="1600" dirty="0">
                <a:solidFill>
                  <a:schemeClr val="tx2"/>
                </a:solidFill>
              </a:rPr>
              <a:t>138 kV Capacitor Bank (120 MVAr) at Jones Creek Substation 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Install </a:t>
            </a:r>
            <a:r>
              <a:rPr lang="en-US" sz="1600" dirty="0">
                <a:solidFill>
                  <a:schemeClr val="tx2"/>
                </a:solidFill>
              </a:rPr>
              <a:t>1</a:t>
            </a:r>
            <a:r>
              <a:rPr lang="en-US" sz="1600" baseline="30000" dirty="0">
                <a:solidFill>
                  <a:schemeClr val="tx2"/>
                </a:solidFill>
              </a:rPr>
              <a:t>st </a:t>
            </a:r>
            <a:r>
              <a:rPr lang="en-US" sz="1600" dirty="0">
                <a:solidFill>
                  <a:schemeClr val="tx2"/>
                </a:solidFill>
              </a:rPr>
              <a:t>138 kV Automatically Switchable Capacitor Bank (140 MVAr) at Jones Creek Substation 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Install </a:t>
            </a:r>
            <a:r>
              <a:rPr lang="en-US" sz="1600" dirty="0">
                <a:solidFill>
                  <a:schemeClr val="tx2"/>
                </a:solidFill>
              </a:rPr>
              <a:t>2</a:t>
            </a:r>
            <a:r>
              <a:rPr lang="en-US" sz="1600" baseline="30000" dirty="0">
                <a:solidFill>
                  <a:schemeClr val="tx2"/>
                </a:solidFill>
              </a:rPr>
              <a:t>nd </a:t>
            </a:r>
            <a:r>
              <a:rPr lang="en-US" sz="1600" dirty="0">
                <a:solidFill>
                  <a:schemeClr val="tx2"/>
                </a:solidFill>
              </a:rPr>
              <a:t>138 kV Automatically Switchable Capacitor Bank (140 MVAr) at Jones Creek Substation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Total cost estimate for all these upgrades is $32.3M.</a:t>
            </a:r>
            <a:endParaRPr lang="en-US" sz="2000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dirty="0" smtClean="0"/>
              <a:t>2022 Needs – Project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04263"/>
            <a:ext cx="8534400" cy="5139337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Reliability </a:t>
            </a:r>
            <a:r>
              <a:rPr lang="en-US" sz="2000" dirty="0">
                <a:solidFill>
                  <a:schemeClr val="tx2"/>
                </a:solidFill>
              </a:rPr>
              <a:t>criteria violations in </a:t>
            </a:r>
            <a:r>
              <a:rPr lang="en-US" sz="2000" dirty="0" smtClean="0">
                <a:solidFill>
                  <a:schemeClr val="tx2"/>
                </a:solidFill>
              </a:rPr>
              <a:t>2022 after the CNP’s ‘Bridge The Gap Upgrades’: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NERC P3 (G-1+N-1)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Maintenance Outage conditions (N-1-1)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Project Options considered: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Four options - each with new 345 kV line (on new ROW)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One option included existing 345 kV system upgrades</a:t>
            </a:r>
          </a:p>
          <a:p>
            <a:pPr marL="457200" lvl="1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Project </a:t>
            </a:r>
            <a:r>
              <a:rPr lang="en-US" sz="2000" dirty="0">
                <a:solidFill>
                  <a:schemeClr val="tx2"/>
                </a:solidFill>
              </a:rPr>
              <a:t>Options </a:t>
            </a:r>
            <a:r>
              <a:rPr lang="en-US" sz="2000" dirty="0" smtClean="0">
                <a:solidFill>
                  <a:schemeClr val="tx2"/>
                </a:solidFill>
              </a:rPr>
              <a:t>evaluation: 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Steady State and Dynamic Stability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V</a:t>
            </a:r>
            <a:r>
              <a:rPr lang="en-US" sz="1600" dirty="0" smtClean="0">
                <a:solidFill>
                  <a:schemeClr val="tx2"/>
                </a:solidFill>
              </a:rPr>
              <a:t>oltage Stability Transfer limit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Extreme </a:t>
            </a:r>
            <a:r>
              <a:rPr lang="en-US" sz="1600" dirty="0">
                <a:solidFill>
                  <a:schemeClr val="tx2"/>
                </a:solidFill>
              </a:rPr>
              <a:t>Event </a:t>
            </a:r>
            <a:r>
              <a:rPr lang="en-US" sz="1600" dirty="0" smtClean="0">
                <a:solidFill>
                  <a:schemeClr val="tx2"/>
                </a:solidFill>
              </a:rPr>
              <a:t>contingency limitations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High Load Sensitivity with </a:t>
            </a:r>
            <a:r>
              <a:rPr lang="en-US" sz="1600" dirty="0" smtClean="0">
                <a:solidFill>
                  <a:schemeClr val="tx2"/>
                </a:solidFill>
              </a:rPr>
              <a:t>657 MW </a:t>
            </a:r>
            <a:r>
              <a:rPr lang="en-US" sz="1600" dirty="0">
                <a:solidFill>
                  <a:schemeClr val="tx2"/>
                </a:solidFill>
              </a:rPr>
              <a:t>(uncommitted load) added to the Freeport </a:t>
            </a:r>
            <a:r>
              <a:rPr lang="en-US" sz="1600" dirty="0" smtClean="0">
                <a:solidFill>
                  <a:schemeClr val="tx2"/>
                </a:solidFill>
              </a:rPr>
              <a:t>Area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16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2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2022 Project Options – Summary of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814334"/>
              </p:ext>
            </p:extLst>
          </p:nvPr>
        </p:nvGraphicFramePr>
        <p:xfrm>
          <a:off x="428624" y="1219200"/>
          <a:ext cx="8362951" cy="4219776"/>
        </p:xfrm>
        <a:graphic>
          <a:graphicData uri="http://schemas.openxmlformats.org/drawingml/2006/table">
            <a:tbl>
              <a:tblPr firstRow="1" firstCol="1">
                <a:tableStyleId>{B301B821-A1FF-4177-AEE7-76D212191A09}</a:tableStyleId>
              </a:tblPr>
              <a:tblGrid>
                <a:gridCol w="2382581"/>
                <a:gridCol w="1196074"/>
                <a:gridCol w="1196074"/>
                <a:gridCol w="1196074"/>
                <a:gridCol w="1196074"/>
                <a:gridCol w="1196074"/>
              </a:tblGrid>
              <a:tr h="4656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Option #</a:t>
                      </a:r>
                      <a:endParaRPr lang="en-US" sz="1800" b="1" i="0" u="none" strike="noStrike" dirty="0">
                        <a:solidFill>
                          <a:srgbClr val="44546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Option 1</a:t>
                      </a:r>
                      <a:endParaRPr lang="en-US" sz="18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Option 2</a:t>
                      </a:r>
                      <a:endParaRPr lang="en-US" sz="18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Option 3</a:t>
                      </a:r>
                      <a:endParaRPr lang="en-US" sz="18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Option 4</a:t>
                      </a:r>
                      <a:endParaRPr lang="en-US" sz="18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Option 5</a:t>
                      </a:r>
                      <a:endParaRPr lang="en-US" sz="18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effectLst/>
                        </a:rPr>
                        <a:t>STP-JC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effectLst/>
                        </a:rPr>
                        <a:t>HILLJE-JC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effectLst/>
                        </a:rPr>
                        <a:t>BAILEY-JC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effectLst/>
                        </a:rPr>
                        <a:t>PHR-JC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u="none" strike="noStrike" dirty="0">
                          <a:effectLst/>
                        </a:rPr>
                        <a:t>Only line upgrades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Extreme </a:t>
                      </a:r>
                      <a:r>
                        <a:rPr lang="en-US" sz="1400" u="none" strike="noStrike" dirty="0" smtClean="0">
                          <a:effectLst/>
                        </a:rPr>
                        <a:t>Event Contingency </a:t>
                      </a:r>
                      <a:r>
                        <a:rPr lang="en-US" sz="1400" u="none" strike="noStrike" dirty="0">
                          <a:effectLst/>
                        </a:rPr>
                        <a:t>Limitation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</a:rPr>
                        <a:t>Voltage Stability Transfer Limit (MW)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2240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2160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2080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1560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360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Dynamic Stability </a:t>
                      </a:r>
                      <a:r>
                        <a:rPr lang="en-US" sz="1400" u="none" strike="noStrike" dirty="0" smtClean="0">
                          <a:effectLst/>
                        </a:rPr>
                        <a:t>Criteria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Violations?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Not studied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Not studied</a:t>
                      </a:r>
                      <a:endParaRPr lang="en-US" sz="1600" b="0" i="0" u="none" strike="noStrike" dirty="0" smtClean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Not studied</a:t>
                      </a:r>
                      <a:endParaRPr lang="en-US" sz="1600" b="0" i="0" u="none" strike="noStrike" dirty="0" smtClean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</a:rPr>
                        <a:t>Projected Load for 2022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Criteria Violations?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</a:rPr>
                        <a:t>Projected Load for 2022 + </a:t>
                      </a:r>
                      <a:r>
                        <a:rPr lang="en-US" sz="1400" u="none" strike="noStrike" dirty="0">
                          <a:effectLst/>
                        </a:rPr>
                        <a:t>High </a:t>
                      </a:r>
                      <a:r>
                        <a:rPr lang="en-US" sz="1400" u="none" strike="noStrike" dirty="0" smtClean="0">
                          <a:effectLst/>
                        </a:rPr>
                        <a:t>Load Sensitivity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None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P6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P3/P6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Not studied</a:t>
                      </a:r>
                      <a:endParaRPr lang="en-US" sz="1600" b="0" i="0" u="none" strike="noStrike" dirty="0" smtClean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Not studied</a:t>
                      </a:r>
                      <a:endParaRPr lang="en-US" sz="1600" b="0" i="0" u="none" strike="noStrike" dirty="0" smtClean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</a:rPr>
                        <a:t>New ROW Distance </a:t>
                      </a:r>
                      <a:r>
                        <a:rPr lang="en-US" sz="1400" u="none" strike="noStrike" dirty="0">
                          <a:effectLst/>
                        </a:rPr>
                        <a:t>(miles)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50.4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62.4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48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60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</a:rPr>
                        <a:t>Estimated Cost </a:t>
                      </a:r>
                      <a:r>
                        <a:rPr lang="en-US" sz="1400" u="none" strike="noStrike" dirty="0">
                          <a:effectLst/>
                        </a:rPr>
                        <a:t>(</a:t>
                      </a:r>
                      <a:r>
                        <a:rPr lang="en-US" sz="1400" u="none" strike="noStrike" dirty="0" smtClean="0">
                          <a:effectLst/>
                        </a:rPr>
                        <a:t>Million)</a:t>
                      </a:r>
                      <a:endParaRPr lang="en-US" sz="1400" b="1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$223.2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$272.5</a:t>
                      </a:r>
                      <a:endParaRPr lang="en-US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$214.4</a:t>
                      </a:r>
                      <a:endParaRPr lang="en-US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$220.0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</a:rPr>
                        <a:t>$281.8</a:t>
                      </a:r>
                      <a:endParaRPr lang="en-US" sz="1600" b="0" i="0" u="none" strike="noStrike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60" marR="6760" marT="676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3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Recommendation -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724400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1800" dirty="0" smtClean="0"/>
              <a:t>‘</a:t>
            </a:r>
            <a:r>
              <a:rPr lang="en-US" sz="1800" dirty="0">
                <a:solidFill>
                  <a:schemeClr val="tx2"/>
                </a:solidFill>
              </a:rPr>
              <a:t>Bridge the Gap Upgrades’ are required to meet the </a:t>
            </a:r>
            <a:r>
              <a:rPr lang="en-US" sz="1800" dirty="0" smtClean="0">
                <a:solidFill>
                  <a:schemeClr val="tx2"/>
                </a:solidFill>
              </a:rPr>
              <a:t>near-term reliability needs, have a </a:t>
            </a:r>
            <a:r>
              <a:rPr lang="en-US" sz="1800" dirty="0">
                <a:solidFill>
                  <a:schemeClr val="tx2"/>
                </a:solidFill>
              </a:rPr>
              <a:t>c</a:t>
            </a:r>
            <a:r>
              <a:rPr lang="en-US" sz="1800" dirty="0" smtClean="0">
                <a:solidFill>
                  <a:schemeClr val="tx2"/>
                </a:solidFill>
              </a:rPr>
              <a:t>ost estimate: </a:t>
            </a:r>
            <a:r>
              <a:rPr lang="en-US" sz="1800" u="sng" dirty="0">
                <a:solidFill>
                  <a:schemeClr val="accent6"/>
                </a:solidFill>
              </a:rPr>
              <a:t>$</a:t>
            </a:r>
            <a:r>
              <a:rPr lang="en-US" sz="1800" u="sng" dirty="0" smtClean="0">
                <a:solidFill>
                  <a:schemeClr val="accent6"/>
                </a:solidFill>
              </a:rPr>
              <a:t>32,340,000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and are described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Loop </a:t>
            </a:r>
            <a:r>
              <a:rPr lang="en-US" sz="1500" dirty="0">
                <a:solidFill>
                  <a:schemeClr val="tx2"/>
                </a:solidFill>
              </a:rPr>
              <a:t>345 kV South Texas Project (STP) – Dow-Velasco circuit 27 into the Jones Creek Substation (approximately 0.9 mile)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Install 7-ohm in-line reactors at the Jones Creek Substation on 345 kV STP – Jones Creek circuits 18 and 27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Install 3rd 345/138 kV 800/1000 MVA Autotransformer at the Jones Creek Substation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Install 4th 138 kV Capacitor Bank (120 MVAr) at Jones Creek Substation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Install 1st 138 kV Automatically Switchable Capacitor Bank (140 MVAr) at Jones Creek Substation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Install 2nd 138 kV Automatically Switchable Capacitor Bank (140 MVAr) at Jones Creek </a:t>
            </a:r>
            <a:r>
              <a:rPr lang="en-US" sz="1500" dirty="0" smtClean="0">
                <a:solidFill>
                  <a:schemeClr val="tx2"/>
                </a:solidFill>
              </a:rPr>
              <a:t>Substation</a:t>
            </a:r>
          </a:p>
          <a:p>
            <a:pPr marL="457200" lvl="1" indent="0">
              <a:buNone/>
            </a:pPr>
            <a:endParaRPr lang="en-US" sz="600" dirty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chemeClr val="tx2"/>
                </a:solidFill>
              </a:rPr>
              <a:t>Option </a:t>
            </a:r>
            <a:r>
              <a:rPr lang="en-US" sz="1800" dirty="0">
                <a:solidFill>
                  <a:schemeClr val="tx2"/>
                </a:solidFill>
              </a:rPr>
              <a:t>3 </a:t>
            </a:r>
            <a:r>
              <a:rPr lang="en-US" sz="1800" dirty="0" smtClean="0">
                <a:solidFill>
                  <a:schemeClr val="tx2"/>
                </a:solidFill>
              </a:rPr>
              <a:t>meets the long-term </a:t>
            </a:r>
            <a:r>
              <a:rPr lang="en-US" sz="1800" dirty="0">
                <a:solidFill>
                  <a:schemeClr val="tx2"/>
                </a:solidFill>
              </a:rPr>
              <a:t>reliability criteria </a:t>
            </a:r>
            <a:r>
              <a:rPr lang="en-US" sz="1800" dirty="0" smtClean="0">
                <a:solidFill>
                  <a:schemeClr val="tx2"/>
                </a:solidFill>
              </a:rPr>
              <a:t>needs in </a:t>
            </a:r>
            <a:r>
              <a:rPr lang="en-US" sz="1800" dirty="0">
                <a:solidFill>
                  <a:schemeClr val="tx2"/>
                </a:solidFill>
              </a:rPr>
              <a:t>the most cost effective manner. Option 3 has a cost estimate of </a:t>
            </a:r>
            <a:r>
              <a:rPr lang="en-US" sz="1800" u="sng" dirty="0">
                <a:solidFill>
                  <a:schemeClr val="accent6"/>
                </a:solidFill>
              </a:rPr>
              <a:t>$214,400,000</a:t>
            </a:r>
            <a:r>
              <a:rPr lang="en-US" sz="1800" dirty="0">
                <a:solidFill>
                  <a:schemeClr val="accent6"/>
                </a:solidFill>
              </a:rPr>
              <a:t> </a:t>
            </a:r>
            <a:r>
              <a:rPr lang="en-US" sz="1800" dirty="0">
                <a:solidFill>
                  <a:schemeClr val="tx2"/>
                </a:solidFill>
              </a:rPr>
              <a:t>and is described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Construct a new approximately 48 mile 345 kV double circuit transmission line from Bailey </a:t>
            </a:r>
            <a:r>
              <a:rPr lang="en-US" sz="1500" dirty="0" smtClean="0">
                <a:solidFill>
                  <a:schemeClr val="tx2"/>
                </a:solidFill>
              </a:rPr>
              <a:t>Substation </a:t>
            </a:r>
            <a:r>
              <a:rPr lang="en-US" sz="1500" dirty="0">
                <a:solidFill>
                  <a:schemeClr val="tx2"/>
                </a:solidFill>
              </a:rPr>
              <a:t>to Jones Creek Substation (2988 MVA emergency rating)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Upgrade </a:t>
            </a:r>
            <a:r>
              <a:rPr lang="en-US" sz="1500" dirty="0" smtClean="0">
                <a:solidFill>
                  <a:schemeClr val="tx2"/>
                </a:solidFill>
              </a:rPr>
              <a:t>345 kV </a:t>
            </a:r>
            <a:r>
              <a:rPr lang="en-US" sz="1500" dirty="0">
                <a:solidFill>
                  <a:schemeClr val="tx2"/>
                </a:solidFill>
              </a:rPr>
              <a:t>Dow-Velasco to Jones Creek circuits 18 and 27 which is approximately 3 </a:t>
            </a:r>
            <a:r>
              <a:rPr lang="en-US" sz="1500" dirty="0" smtClean="0">
                <a:solidFill>
                  <a:schemeClr val="tx2"/>
                </a:solidFill>
              </a:rPr>
              <a:t>miles </a:t>
            </a:r>
            <a:r>
              <a:rPr lang="en-US" sz="1500" dirty="0">
                <a:solidFill>
                  <a:schemeClr val="tx2"/>
                </a:solidFill>
              </a:rPr>
              <a:t>(minimum 1700 MVA emergency rating)</a:t>
            </a:r>
          </a:p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30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04263"/>
            <a:ext cx="8534400" cy="4853233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The estimated capital cost of the recommended upgrades is $246.7 million.  Based on this estimate the project is classified as a Tier 1 project per Protocol Section 3.11.4.7.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Pursuant to Protocol Section 3.11.4.9(2) ERCOT will present the project to the Board for endorsement.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chemeClr val="tx2"/>
                </a:solidFill>
              </a:rPr>
              <a:t>ERCOT requests that TAC recommends the Board endorse the project.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chemeClr val="tx2"/>
                </a:solidFill>
              </a:rPr>
              <a:t>Questions?</a:t>
            </a:r>
            <a:r>
              <a:rPr lang="en-US" sz="2000" dirty="0" smtClean="0">
                <a:solidFill>
                  <a:schemeClr val="tx2"/>
                </a:solidFill>
              </a:rPr>
              <a:t>  </a:t>
            </a:r>
            <a:endParaRPr lang="en-US" sz="2000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5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839200" cy="518318"/>
          </a:xfrm>
        </p:spPr>
        <p:txBody>
          <a:bodyPr>
            <a:noAutofit/>
          </a:bodyPr>
          <a:lstStyle/>
          <a:p>
            <a:r>
              <a:rPr lang="en-US" dirty="0" smtClean="0"/>
              <a:t>Appendix: Past RPG Presentations on Freeport Master Plan Project</a:t>
            </a:r>
            <a:endParaRPr lang="en-US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304800" y="1389404"/>
            <a:ext cx="8229600" cy="554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ERCOT presented the study scope in June 2017 RPG</a:t>
            </a:r>
          </a:p>
          <a:p>
            <a:pPr marL="400050" lvl="2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://www.ercot.com/content/wcm/key_documents_lists/108872/CNP_Freeport_Masterplan_Study_Scope_-_</a:t>
            </a:r>
            <a:r>
              <a:rPr lang="en-US" dirty="0" smtClean="0">
                <a:hlinkClick r:id="rId3"/>
              </a:rPr>
              <a:t>RPG.pdf</a:t>
            </a:r>
            <a:endParaRPr lang="en-US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ERCOT presented a status update during August 2017 RPG </a:t>
            </a:r>
            <a:r>
              <a:rPr lang="en-US" dirty="0">
                <a:solidFill>
                  <a:schemeClr val="tx2"/>
                </a:solidFill>
                <a:hlinkClick r:id="rId4"/>
              </a:rPr>
              <a:t>http://</a:t>
            </a:r>
            <a:r>
              <a:rPr lang="en-US" dirty="0" smtClean="0">
                <a:solidFill>
                  <a:schemeClr val="tx2"/>
                </a:solidFill>
                <a:hlinkClick r:id="rId4"/>
              </a:rPr>
              <a:t>www.ercot.com/calendar/2017/8/22/108879-RPG</a:t>
            </a:r>
            <a:endParaRPr lang="en-US" dirty="0" smtClean="0">
              <a:solidFill>
                <a:schemeClr val="tx2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  <a:hlinkClick r:id="rId5"/>
            </a:endParaRP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ERCOT presented last status updates during October 2017 RPG </a:t>
            </a:r>
            <a:r>
              <a:rPr lang="en-US" dirty="0">
                <a:solidFill>
                  <a:schemeClr val="tx2"/>
                </a:solidFill>
                <a:hlinkClick r:id="rId5"/>
              </a:rPr>
              <a:t>http://</a:t>
            </a:r>
            <a:r>
              <a:rPr lang="en-US" dirty="0" smtClean="0">
                <a:solidFill>
                  <a:schemeClr val="tx2"/>
                </a:solidFill>
                <a:hlinkClick r:id="rId5"/>
              </a:rPr>
              <a:t>www.ercot.com/content/wcm/key_documents_lists/108888/CNPFP_EIR_StatusUpdate_RPG_10192017.pdf</a:t>
            </a:r>
            <a:endParaRPr lang="en-US" dirty="0" smtClean="0">
              <a:solidFill>
                <a:schemeClr val="tx2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ERCOT presented final update to RPG during November 2017 RPG </a:t>
            </a:r>
            <a:r>
              <a:rPr lang="en-US" dirty="0">
                <a:solidFill>
                  <a:schemeClr val="tx2"/>
                </a:solidFill>
                <a:hlinkClick r:id="rId6"/>
              </a:rPr>
              <a:t>http://www.ercot.com/content/wcm/key_documents_lists/108892/CNP_Freeport_Master_RPG_11_04_2017</a:t>
            </a:r>
            <a:r>
              <a:rPr lang="en-US" dirty="0">
                <a:hlinkClick r:id="rId6"/>
              </a:rPr>
              <a:t>_.</a:t>
            </a:r>
            <a:r>
              <a:rPr lang="en-US" dirty="0" smtClean="0">
                <a:hlinkClick r:id="rId6"/>
              </a:rPr>
              <a:t>pdf</a:t>
            </a:r>
            <a:endParaRPr lang="en-US" dirty="0" smtClean="0"/>
          </a:p>
          <a:p>
            <a:pPr marL="285750" lvl="1" indent="0">
              <a:spcBef>
                <a:spcPts val="0"/>
              </a:spcBef>
              <a:spcAft>
                <a:spcPts val="2400"/>
              </a:spcAft>
              <a:buNone/>
            </a:pPr>
            <a:endParaRPr lang="en-US" dirty="0" smtClean="0"/>
          </a:p>
          <a:p>
            <a:pPr marL="342900" lvl="1" indent="-342900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dirty="0"/>
          </a:p>
          <a:p>
            <a:pPr marL="457200" lvl="1" indent="0">
              <a:spcBef>
                <a:spcPts val="600"/>
              </a:spcBef>
              <a:buNone/>
            </a:pPr>
            <a:endParaRPr lang="en-US" kern="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2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c34af464-7aa1-4edd-9be4-83dffc1cb926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11031</TotalTime>
  <Words>760</Words>
  <Application>Microsoft Office PowerPoint</Application>
  <PresentationFormat>On-screen Show (4:3)</PresentationFormat>
  <Paragraphs>139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Background</vt:lpstr>
      <vt:lpstr>2020 Needs - Bridge The Gap Upgrades</vt:lpstr>
      <vt:lpstr>2022 Needs – Project Options</vt:lpstr>
      <vt:lpstr>2022 Project Options – Summary of Results</vt:lpstr>
      <vt:lpstr>Final Recommendation - Description</vt:lpstr>
      <vt:lpstr>Conclusion</vt:lpstr>
      <vt:lpstr>Appendix: Past RPG Presentations on Freeport Master Plan Project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Gnanam, Gnanaprabhu</cp:lastModifiedBy>
  <cp:revision>379</cp:revision>
  <cp:lastPrinted>2016-01-21T20:53:15Z</cp:lastPrinted>
  <dcterms:created xsi:type="dcterms:W3CDTF">2016-01-21T15:20:31Z</dcterms:created>
  <dcterms:modified xsi:type="dcterms:W3CDTF">2017-11-21T16:54:34Z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