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19"/>
  </p:notesMasterIdLst>
  <p:handoutMasterIdLst>
    <p:handoutMasterId r:id="rId20"/>
  </p:handoutMasterIdLst>
  <p:sldIdLst>
    <p:sldId id="270" r:id="rId5"/>
    <p:sldId id="793" r:id="rId6"/>
    <p:sldId id="735" r:id="rId7"/>
    <p:sldId id="613" r:id="rId8"/>
    <p:sldId id="863" r:id="rId9"/>
    <p:sldId id="762" r:id="rId10"/>
    <p:sldId id="877" r:id="rId11"/>
    <p:sldId id="810" r:id="rId12"/>
    <p:sldId id="871" r:id="rId13"/>
    <p:sldId id="751" r:id="rId14"/>
    <p:sldId id="753" r:id="rId15"/>
    <p:sldId id="758" r:id="rId16"/>
    <p:sldId id="878" r:id="rId17"/>
    <p:sldId id="8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793"/>
            <p14:sldId id="735"/>
            <p14:sldId id="613"/>
            <p14:sldId id="863"/>
            <p14:sldId id="762"/>
            <p14:sldId id="877"/>
            <p14:sldId id="810"/>
            <p14:sldId id="871"/>
            <p14:sldId id="751"/>
            <p14:sldId id="753"/>
            <p14:sldId id="758"/>
            <p14:sldId id="878"/>
            <p14:sldId id="876"/>
          </p14:sldIdLst>
        </p14:section>
        <p14:section name="The End" id="{DFF51345-AEAC-4B04-B61F-B055434BCA9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C32"/>
    <a:srgbClr val="73C8FD"/>
    <a:srgbClr val="C0504D"/>
    <a:srgbClr val="FFE89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4833" autoAdjust="0"/>
  </p:normalViewPr>
  <p:slideViewPr>
    <p:cSldViewPr snapToGrid="0">
      <p:cViewPr varScale="1">
        <p:scale>
          <a:sx n="74" d="100"/>
          <a:sy n="74" d="100"/>
        </p:scale>
        <p:origin x="176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nmago\Documents\_Documents\OA-EMS\10_Projects\2017_25_2018_AS_Methodology\15_TAC_11302017\AS%20Charts\2018_regulation_v5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nmago\Documents\_Documents\OA-EMS\10_Projects\2017_25_2018_AS_Methodology\15_TAC_11302017\AS%20Charts\2018_regulation_v5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nmago\Documents\_Documents\OA-EMS\10_Projects\2017_25_2018_AS_Methodology\15_TAC_11302017\AS%20Charts\RRS_plot_2018_3options_0824_v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nmago\Documents\_Documents\OA-EMS\10_Projects\2017_25_2018_AS_Methodology\09_QMWG_10092017\AS%20Charts\2018_NSRS_final_plot_v3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nmago\Documents\_Documents\OA-EMS\10_Projects\2017_25_2018_AS_Methodology\09_QMWG_10092017\AS%20Charts\2018_NSRS_final_plot_v3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nmago\Documents\_Documents\OA-EMS\10_Projects\2017_25_2018_AS_Methodology\09_QMWG_10092017\AS%20Charts\2018_NSRS_final_plot_v3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nmago\Documents\_Documents\OA-EMS\10_Projects\2017_25_2018_AS_Methodology\15_TAC_11302017\AS%20Charts\2018_NSRS_final_plot_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Average!$A$4</c:f>
              <c:strCache>
                <c:ptCount val="1"/>
                <c:pt idx="0">
                  <c:v>2017 Reg Down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Average!$B$4:$K$4</c:f>
              <c:numCache>
                <c:formatCode>General</c:formatCode>
                <c:ptCount val="10"/>
                <c:pt idx="0">
                  <c:v>279</c:v>
                </c:pt>
                <c:pt idx="1">
                  <c:v>291</c:v>
                </c:pt>
                <c:pt idx="2">
                  <c:v>277</c:v>
                </c:pt>
                <c:pt idx="3">
                  <c:v>298</c:v>
                </c:pt>
                <c:pt idx="4">
                  <c:v>322</c:v>
                </c:pt>
                <c:pt idx="5">
                  <c:v>312</c:v>
                </c:pt>
                <c:pt idx="6">
                  <c:v>314</c:v>
                </c:pt>
                <c:pt idx="7" formatCode="0">
                  <c:v>312.5</c:v>
                </c:pt>
                <c:pt idx="8" formatCode="0">
                  <c:v>308.95833333333331</c:v>
                </c:pt>
                <c:pt idx="9" formatCode="0">
                  <c:v>302.95833333333331</c:v>
                </c:pt>
              </c:numCache>
            </c:numRef>
          </c:val>
        </c:ser>
        <c:ser>
          <c:idx val="1"/>
          <c:order val="1"/>
          <c:tx>
            <c:strRef>
              <c:f>Average!$A$5</c:f>
              <c:strCache>
                <c:ptCount val="1"/>
                <c:pt idx="0">
                  <c:v>2018 Reg Down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Average!$B$5:$K$5</c:f>
              <c:numCache>
                <c:formatCode>General</c:formatCode>
                <c:ptCount val="10"/>
                <c:pt idx="0">
                  <c:v>283</c:v>
                </c:pt>
                <c:pt idx="1">
                  <c:v>292</c:v>
                </c:pt>
                <c:pt idx="2">
                  <c:v>295</c:v>
                </c:pt>
                <c:pt idx="3">
                  <c:v>296</c:v>
                </c:pt>
                <c:pt idx="4">
                  <c:v>320</c:v>
                </c:pt>
                <c:pt idx="5">
                  <c:v>301</c:v>
                </c:pt>
                <c:pt idx="6">
                  <c:v>304</c:v>
                </c:pt>
                <c:pt idx="7" formatCode="0">
                  <c:v>301.70833333333331</c:v>
                </c:pt>
                <c:pt idx="8" formatCode="0">
                  <c:v>308.79166666666669</c:v>
                </c:pt>
                <c:pt idx="9" formatCode="0">
                  <c:v>293.83333333333331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6254920"/>
        <c:axId val="141616480"/>
      </c:barChart>
      <c:catAx>
        <c:axId val="226254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16480"/>
        <c:crosses val="autoZero"/>
        <c:auto val="1"/>
        <c:lblAlgn val="ctr"/>
        <c:lblOffset val="100"/>
        <c:noMultiLvlLbl val="0"/>
      </c:catAx>
      <c:valAx>
        <c:axId val="141616480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25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Average!$A$2</c:f>
              <c:strCache>
                <c:ptCount val="1"/>
                <c:pt idx="0">
                  <c:v>2017 Reg Up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Average!$B$2:$K$2</c:f>
              <c:numCache>
                <c:formatCode>General</c:formatCode>
                <c:ptCount val="10"/>
                <c:pt idx="0">
                  <c:v>309</c:v>
                </c:pt>
                <c:pt idx="1">
                  <c:v>315</c:v>
                </c:pt>
                <c:pt idx="2">
                  <c:v>302</c:v>
                </c:pt>
                <c:pt idx="3">
                  <c:v>318</c:v>
                </c:pt>
                <c:pt idx="4">
                  <c:v>340</c:v>
                </c:pt>
                <c:pt idx="5">
                  <c:v>332</c:v>
                </c:pt>
                <c:pt idx="6">
                  <c:v>335</c:v>
                </c:pt>
                <c:pt idx="7" formatCode="0">
                  <c:v>343.125</c:v>
                </c:pt>
                <c:pt idx="8" formatCode="0">
                  <c:v>332.58333333333331</c:v>
                </c:pt>
                <c:pt idx="9" formatCode="0">
                  <c:v>315.95833333333331</c:v>
                </c:pt>
              </c:numCache>
            </c:numRef>
          </c:val>
        </c:ser>
        <c:ser>
          <c:idx val="1"/>
          <c:order val="1"/>
          <c:tx>
            <c:strRef>
              <c:f>Average!$A$3</c:f>
              <c:strCache>
                <c:ptCount val="1"/>
                <c:pt idx="0">
                  <c:v>2018 Reg Up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Average!$B$3:$K$3</c:f>
              <c:numCache>
                <c:formatCode>General</c:formatCode>
                <c:ptCount val="10"/>
                <c:pt idx="0">
                  <c:v>299</c:v>
                </c:pt>
                <c:pt idx="1">
                  <c:v>309</c:v>
                </c:pt>
                <c:pt idx="2">
                  <c:v>306</c:v>
                </c:pt>
                <c:pt idx="3">
                  <c:v>316</c:v>
                </c:pt>
                <c:pt idx="4">
                  <c:v>339</c:v>
                </c:pt>
                <c:pt idx="5">
                  <c:v>330</c:v>
                </c:pt>
                <c:pt idx="6">
                  <c:v>333</c:v>
                </c:pt>
                <c:pt idx="7" formatCode="0">
                  <c:v>331.04166666666669</c:v>
                </c:pt>
                <c:pt idx="8" formatCode="0">
                  <c:v>326.375</c:v>
                </c:pt>
                <c:pt idx="9" formatCode="0">
                  <c:v>308.58333333333331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72408"/>
        <c:axId val="141678256"/>
      </c:barChart>
      <c:catAx>
        <c:axId val="141472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78256"/>
        <c:crosses val="autoZero"/>
        <c:auto val="1"/>
        <c:lblAlgn val="ctr"/>
        <c:lblOffset val="100"/>
        <c:noMultiLvlLbl val="0"/>
      </c:catAx>
      <c:valAx>
        <c:axId val="141678256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72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RRS Hourly Average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'hourly average'!$A$2</c:f>
              <c:strCache>
                <c:ptCount val="1"/>
                <c:pt idx="0">
                  <c:v>2017 RRS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'hourly average'!$B$1:$K$1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'hourly average'!$B$2:$K$2</c:f>
              <c:numCache>
                <c:formatCode>General</c:formatCode>
                <c:ptCount val="10"/>
                <c:pt idx="0">
                  <c:v>2700</c:v>
                </c:pt>
                <c:pt idx="1">
                  <c:v>2733.3333333333335</c:v>
                </c:pt>
                <c:pt idx="2">
                  <c:v>2734.3333333333335</c:v>
                </c:pt>
                <c:pt idx="3">
                  <c:v>2734.3333333333335</c:v>
                </c:pt>
                <c:pt idx="4">
                  <c:v>2625.6666666666665</c:v>
                </c:pt>
                <c:pt idx="5">
                  <c:v>2493.6666666666665</c:v>
                </c:pt>
                <c:pt idx="6">
                  <c:v>2369.5</c:v>
                </c:pt>
                <c:pt idx="7">
                  <c:v>2379.3333333333335</c:v>
                </c:pt>
                <c:pt idx="8">
                  <c:v>2503.5</c:v>
                </c:pt>
                <c:pt idx="9">
                  <c:v>2662</c:v>
                </c:pt>
              </c:numCache>
            </c:numRef>
          </c:val>
        </c:ser>
        <c:ser>
          <c:idx val="1"/>
          <c:order val="1"/>
          <c:tx>
            <c:strRef>
              <c:f>'hourly average'!$A$3</c:f>
              <c:strCache>
                <c:ptCount val="1"/>
                <c:pt idx="0">
                  <c:v>2018 RRS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'hourly average'!$B$1:$K$1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'hourly average'!$B$3:$K$3</c:f>
              <c:numCache>
                <c:formatCode>General</c:formatCode>
                <c:ptCount val="10"/>
                <c:pt idx="0">
                  <c:v>2828.7603571399359</c:v>
                </c:pt>
                <c:pt idx="1">
                  <c:v>2880.9016696721992</c:v>
                </c:pt>
                <c:pt idx="2">
                  <c:v>2849.9906569981249</c:v>
                </c:pt>
                <c:pt idx="3">
                  <c:v>2858.7325240348605</c:v>
                </c:pt>
                <c:pt idx="4">
                  <c:v>2715.2891885460945</c:v>
                </c:pt>
                <c:pt idx="5">
                  <c:v>2502.7574206395275</c:v>
                </c:pt>
                <c:pt idx="6">
                  <c:v>2410.1652157694539</c:v>
                </c:pt>
                <c:pt idx="7">
                  <c:v>2440.3750291634101</c:v>
                </c:pt>
                <c:pt idx="8">
                  <c:v>2554.2262279635138</c:v>
                </c:pt>
                <c:pt idx="9">
                  <c:v>2783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713712"/>
        <c:axId val="141853904"/>
      </c:barChart>
      <c:catAx>
        <c:axId val="138713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3904"/>
        <c:crosses val="autoZero"/>
        <c:auto val="1"/>
        <c:lblAlgn val="ctr"/>
        <c:lblOffset val="100"/>
        <c:noMultiLvlLbl val="0"/>
      </c:catAx>
      <c:valAx>
        <c:axId val="141853904"/>
        <c:scaling>
          <c:orientation val="minMax"/>
          <c:max val="32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713712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NSRS Requirement</a:t>
            </a:r>
            <a:r>
              <a:rPr lang="en-US" sz="1800" b="1" baseline="0"/>
              <a:t> - </a:t>
            </a:r>
            <a:r>
              <a:rPr lang="en-US" sz="1800" b="1"/>
              <a:t>Jan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Jan!$B$1</c:f>
              <c:strCache>
                <c:ptCount val="1"/>
                <c:pt idx="0">
                  <c:v>Jan-17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/>
              </a:solidFill>
            </a:ln>
            <a:effectLst/>
          </c:spPr>
          <c:invertIfNegative val="0"/>
          <c:val>
            <c:numRef>
              <c:f>Jan!$B$2:$B$7</c:f>
              <c:numCache>
                <c:formatCode>General</c:formatCode>
                <c:ptCount val="6"/>
                <c:pt idx="0">
                  <c:v>925</c:v>
                </c:pt>
                <c:pt idx="1">
                  <c:v>1231</c:v>
                </c:pt>
                <c:pt idx="2">
                  <c:v>1910</c:v>
                </c:pt>
                <c:pt idx="3">
                  <c:v>1792</c:v>
                </c:pt>
                <c:pt idx="4">
                  <c:v>1503</c:v>
                </c:pt>
                <c:pt idx="5">
                  <c:v>1511</c:v>
                </c:pt>
              </c:numCache>
            </c:numRef>
          </c:val>
        </c:ser>
        <c:ser>
          <c:idx val="0"/>
          <c:order val="1"/>
          <c:tx>
            <c:strRef>
              <c:f>Jan!$C$1</c:f>
              <c:strCache>
                <c:ptCount val="1"/>
                <c:pt idx="0">
                  <c:v>A - Current Methodology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c:spPr>
          <c:invertIfNegative val="0"/>
          <c:cat>
            <c:strRef>
              <c:f>Jan!$A$2:$A$7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Jan!$C$2:$C$7</c:f>
              <c:numCache>
                <c:formatCode>General</c:formatCode>
                <c:ptCount val="6"/>
                <c:pt idx="0">
                  <c:v>981.37579812499996</c:v>
                </c:pt>
                <c:pt idx="1">
                  <c:v>1276.8589157500001</c:v>
                </c:pt>
                <c:pt idx="2">
                  <c:v>1982.886556492</c:v>
                </c:pt>
                <c:pt idx="3">
                  <c:v>1561.4997281999999</c:v>
                </c:pt>
                <c:pt idx="4">
                  <c:v>1566.0122295000001</c:v>
                </c:pt>
                <c:pt idx="5">
                  <c:v>1471.615275416</c:v>
                </c:pt>
              </c:numCache>
            </c:numRef>
          </c:val>
        </c:ser>
        <c:ser>
          <c:idx val="2"/>
          <c:order val="2"/>
          <c:tx>
            <c:strRef>
              <c:f>Jan!$E$1</c:f>
              <c:strCache>
                <c:ptCount val="1"/>
                <c:pt idx="0">
                  <c:v>C - Proposed Methodology (Jan-18)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Jan!$A$2:$A$7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Jan!$E$2:$E$7</c:f>
              <c:numCache>
                <c:formatCode>General</c:formatCode>
                <c:ptCount val="6"/>
                <c:pt idx="0">
                  <c:v>1103.1610781249999</c:v>
                </c:pt>
                <c:pt idx="1">
                  <c:v>1409.3312357499999</c:v>
                </c:pt>
                <c:pt idx="2">
                  <c:v>2130.7141564919998</c:v>
                </c:pt>
                <c:pt idx="3">
                  <c:v>1683.4318082</c:v>
                </c:pt>
                <c:pt idx="4">
                  <c:v>1673.5285495000001</c:v>
                </c:pt>
                <c:pt idx="5">
                  <c:v>1605.203275416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854688"/>
        <c:axId val="141855080"/>
      </c:barChart>
      <c:catAx>
        <c:axId val="141854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5080"/>
        <c:crosses val="autoZero"/>
        <c:auto val="1"/>
        <c:lblAlgn val="ctr"/>
        <c:lblOffset val="100"/>
        <c:noMultiLvlLbl val="0"/>
      </c:catAx>
      <c:valAx>
        <c:axId val="141855080"/>
        <c:scaling>
          <c:orientation val="minMax"/>
          <c:max val="2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4688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baseline="0">
                <a:effectLst/>
              </a:rPr>
              <a:t>NSRS Requirement - Mar 2018</a:t>
            </a:r>
            <a:endParaRPr lang="en-US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March!$B$1</c:f>
              <c:strCache>
                <c:ptCount val="1"/>
                <c:pt idx="0">
                  <c:v>Mar-17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March!$B$2:$B$7</c:f>
              <c:numCache>
                <c:formatCode>General</c:formatCode>
                <c:ptCount val="6"/>
                <c:pt idx="0">
                  <c:v>935</c:v>
                </c:pt>
                <c:pt idx="1">
                  <c:v>1470</c:v>
                </c:pt>
                <c:pt idx="2">
                  <c:v>2135</c:v>
                </c:pt>
                <c:pt idx="3">
                  <c:v>1947</c:v>
                </c:pt>
                <c:pt idx="4">
                  <c:v>1472</c:v>
                </c:pt>
                <c:pt idx="5">
                  <c:v>1490</c:v>
                </c:pt>
              </c:numCache>
            </c:numRef>
          </c:val>
        </c:ser>
        <c:ser>
          <c:idx val="0"/>
          <c:order val="1"/>
          <c:tx>
            <c:strRef>
              <c:f>March!$C$1</c:f>
              <c:strCache>
                <c:ptCount val="1"/>
                <c:pt idx="0">
                  <c:v>A - Current Methodology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c:spPr>
          <c:invertIfNegative val="0"/>
          <c:cat>
            <c:strRef>
              <c:f>March!$A$2:$A$7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March!$C$2:$C$7</c:f>
              <c:numCache>
                <c:formatCode>General</c:formatCode>
                <c:ptCount val="6"/>
                <c:pt idx="0">
                  <c:v>827.06400937600199</c:v>
                </c:pt>
                <c:pt idx="1">
                  <c:v>1367.2272089999999</c:v>
                </c:pt>
                <c:pt idx="2">
                  <c:v>1960.1366630749999</c:v>
                </c:pt>
                <c:pt idx="3">
                  <c:v>1715.3567951499999</c:v>
                </c:pt>
                <c:pt idx="4">
                  <c:v>1466.2370784499999</c:v>
                </c:pt>
                <c:pt idx="5">
                  <c:v>1375</c:v>
                </c:pt>
              </c:numCache>
            </c:numRef>
          </c:val>
        </c:ser>
        <c:ser>
          <c:idx val="2"/>
          <c:order val="2"/>
          <c:tx>
            <c:strRef>
              <c:f>March!$E$1</c:f>
              <c:strCache>
                <c:ptCount val="1"/>
                <c:pt idx="0">
                  <c:v>C - Proposed Methodology (Mar-18)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March!$A$2:$A$7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March!$E$2:$E$7</c:f>
              <c:numCache>
                <c:formatCode>General</c:formatCode>
                <c:ptCount val="6"/>
                <c:pt idx="0">
                  <c:v>967.35000937600205</c:v>
                </c:pt>
                <c:pt idx="1">
                  <c:v>1505.478959</c:v>
                </c:pt>
                <c:pt idx="2">
                  <c:v>2110.6969130749999</c:v>
                </c:pt>
                <c:pt idx="3">
                  <c:v>1819.0262951499999</c:v>
                </c:pt>
                <c:pt idx="4">
                  <c:v>1572.4043284500001</c:v>
                </c:pt>
                <c:pt idx="5">
                  <c:v>1387.0740627499999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855864"/>
        <c:axId val="141856256"/>
      </c:barChart>
      <c:catAx>
        <c:axId val="141855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6256"/>
        <c:crosses val="autoZero"/>
        <c:auto val="1"/>
        <c:lblAlgn val="ctr"/>
        <c:lblOffset val="100"/>
        <c:noMultiLvlLbl val="0"/>
      </c:catAx>
      <c:valAx>
        <c:axId val="141856256"/>
        <c:scaling>
          <c:orientation val="minMax"/>
          <c:max val="2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5864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NSRS Requirement - Aug 2018</a:t>
            </a:r>
            <a:endParaRPr lang="en-US" sz="20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4"/>
          <c:order val="0"/>
          <c:tx>
            <c:strRef>
              <c:f>Aug!$B$1</c:f>
              <c:strCache>
                <c:ptCount val="1"/>
                <c:pt idx="0">
                  <c:v>Aug-17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Aug!$A$2:$A$7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Aug!$B$2:$B$7</c:f>
              <c:numCache>
                <c:formatCode>General</c:formatCode>
                <c:ptCount val="6"/>
                <c:pt idx="0">
                  <c:v>855</c:v>
                </c:pt>
                <c:pt idx="1">
                  <c:v>1218</c:v>
                </c:pt>
                <c:pt idx="2">
                  <c:v>1853</c:v>
                </c:pt>
                <c:pt idx="3">
                  <c:v>1558</c:v>
                </c:pt>
                <c:pt idx="4">
                  <c:v>1375</c:v>
                </c:pt>
                <c:pt idx="5">
                  <c:v>1375</c:v>
                </c:pt>
              </c:numCache>
            </c:numRef>
          </c:val>
        </c:ser>
        <c:ser>
          <c:idx val="0"/>
          <c:order val="1"/>
          <c:tx>
            <c:strRef>
              <c:f>Aug!$C$1</c:f>
              <c:strCache>
                <c:ptCount val="1"/>
                <c:pt idx="0">
                  <c:v>A - Current Methodology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c:spPr>
          <c:invertIfNegative val="0"/>
          <c:cat>
            <c:strRef>
              <c:f>Aug!$A$2:$A$7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Aug!$C$2:$C$7</c:f>
              <c:numCache>
                <c:formatCode>0</c:formatCode>
                <c:ptCount val="6"/>
                <c:pt idx="0">
                  <c:v>1130.8242796080001</c:v>
                </c:pt>
                <c:pt idx="1">
                  <c:v>1404.1367532500001</c:v>
                </c:pt>
                <c:pt idx="2">
                  <c:v>1889.4851114999999</c:v>
                </c:pt>
                <c:pt idx="3">
                  <c:v>1668.2785409000001</c:v>
                </c:pt>
                <c:pt idx="4">
                  <c:v>1375</c:v>
                </c:pt>
                <c:pt idx="5">
                  <c:v>1375</c:v>
                </c:pt>
              </c:numCache>
            </c:numRef>
          </c:val>
        </c:ser>
        <c:ser>
          <c:idx val="2"/>
          <c:order val="2"/>
          <c:tx>
            <c:strRef>
              <c:f>Aug!$E$1</c:f>
              <c:strCache>
                <c:ptCount val="1"/>
                <c:pt idx="0">
                  <c:v>C - Proposed Methodology (Aug-18)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Aug!$A$2:$A$7</c:f>
              <c:strCache>
                <c:ptCount val="6"/>
                <c:pt idx="0">
                  <c:v>HE1-2 &amp; HE23-24</c:v>
                </c:pt>
                <c:pt idx="1">
                  <c:v>HE3-6</c:v>
                </c:pt>
                <c:pt idx="2">
                  <c:v>HE7-10</c:v>
                </c:pt>
                <c:pt idx="3">
                  <c:v>HE11-14</c:v>
                </c:pt>
                <c:pt idx="4">
                  <c:v>HE15-18</c:v>
                </c:pt>
                <c:pt idx="5">
                  <c:v>HE19-22</c:v>
                </c:pt>
              </c:strCache>
            </c:strRef>
          </c:cat>
          <c:val>
            <c:numRef>
              <c:f>Aug!$E$2:$E$7</c:f>
              <c:numCache>
                <c:formatCode>0</c:formatCode>
                <c:ptCount val="6"/>
                <c:pt idx="0">
                  <c:v>1255.8961176079999</c:v>
                </c:pt>
                <c:pt idx="1">
                  <c:v>1525.1639492500001</c:v>
                </c:pt>
                <c:pt idx="2">
                  <c:v>2002.6156255000001</c:v>
                </c:pt>
                <c:pt idx="3">
                  <c:v>1751.8239249000001</c:v>
                </c:pt>
                <c:pt idx="4">
                  <c:v>1375</c:v>
                </c:pt>
                <c:pt idx="5">
                  <c:v>1375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857040"/>
        <c:axId val="141857432"/>
      </c:barChart>
      <c:catAx>
        <c:axId val="141857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7432"/>
        <c:crosses val="autoZero"/>
        <c:auto val="1"/>
        <c:lblAlgn val="ctr"/>
        <c:lblOffset val="100"/>
        <c:noMultiLvlLbl val="0"/>
      </c:catAx>
      <c:valAx>
        <c:axId val="141857432"/>
        <c:scaling>
          <c:orientation val="minMax"/>
          <c:max val="22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7040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NSRS</a:t>
            </a:r>
            <a:r>
              <a:rPr lang="en-US" sz="1800" b="1" baseline="0"/>
              <a:t> </a:t>
            </a:r>
            <a:r>
              <a:rPr lang="en-US" sz="1800" b="1"/>
              <a:t>Hourly Average</a:t>
            </a:r>
            <a:r>
              <a:rPr lang="en-US" sz="1800" b="1" baseline="0"/>
              <a:t> </a:t>
            </a:r>
            <a:endParaRPr lang="en-US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'hourly average'!$A$2</c:f>
              <c:strCache>
                <c:ptCount val="1"/>
                <c:pt idx="0">
                  <c:v>2017 NSRS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'hourly average'!$B$1:$K$1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'hourly average'!$B$2:$K$2</c:f>
              <c:numCache>
                <c:formatCode>0</c:formatCode>
                <c:ptCount val="10"/>
                <c:pt idx="0">
                  <c:v>1478.6666666666667</c:v>
                </c:pt>
                <c:pt idx="1">
                  <c:v>1690</c:v>
                </c:pt>
                <c:pt idx="2">
                  <c:v>1574.8333333333333</c:v>
                </c:pt>
                <c:pt idx="3">
                  <c:v>1440.5</c:v>
                </c:pt>
                <c:pt idx="4">
                  <c:v>1605.1666666666667</c:v>
                </c:pt>
                <c:pt idx="5">
                  <c:v>1522.1666666666667</c:v>
                </c:pt>
                <c:pt idx="6">
                  <c:v>1303.5</c:v>
                </c:pt>
                <c:pt idx="7">
                  <c:v>1372.3333333333333</c:v>
                </c:pt>
                <c:pt idx="8">
                  <c:v>1577.6666666666667</c:v>
                </c:pt>
                <c:pt idx="9">
                  <c:v>1587.8333333333333</c:v>
                </c:pt>
              </c:numCache>
            </c:numRef>
          </c:val>
        </c:ser>
        <c:ser>
          <c:idx val="1"/>
          <c:order val="1"/>
          <c:tx>
            <c:strRef>
              <c:f>'hourly average'!$A$3</c:f>
              <c:strCache>
                <c:ptCount val="1"/>
                <c:pt idx="0">
                  <c:v>A - Current Methodology</c:v>
                </c:pt>
              </c:strCache>
            </c:strRef>
          </c:tx>
          <c:spPr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46000">
                  <a:schemeClr val="accent4">
                    <a:lumMod val="95000"/>
                    <a:lumOff val="5000"/>
                  </a:schemeClr>
                </a:gs>
                <a:gs pos="100000">
                  <a:schemeClr val="accent4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c:spPr>
          <c:invertIfNegative val="0"/>
          <c:cat>
            <c:strRef>
              <c:f>'hourly average'!$B$1:$K$1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'hourly average'!$B$3:$K$3</c:f>
              <c:numCache>
                <c:formatCode>0</c:formatCode>
                <c:ptCount val="10"/>
                <c:pt idx="0">
                  <c:v>1473.3747505805002</c:v>
                </c:pt>
                <c:pt idx="1">
                  <c:v>1554.770769466666</c:v>
                </c:pt>
                <c:pt idx="2">
                  <c:v>1451.8369591751671</c:v>
                </c:pt>
                <c:pt idx="3">
                  <c:v>1384.351649</c:v>
                </c:pt>
                <c:pt idx="4">
                  <c:v>1457.1950917625002</c:v>
                </c:pt>
                <c:pt idx="5">
                  <c:v>1454.9086482499999</c:v>
                </c:pt>
                <c:pt idx="6">
                  <c:v>1329.6532695933336</c:v>
                </c:pt>
                <c:pt idx="7">
                  <c:v>1473.7874475429999</c:v>
                </c:pt>
                <c:pt idx="8">
                  <c:v>1481.8255701066666</c:v>
                </c:pt>
                <c:pt idx="9">
                  <c:v>1474.2155133997396</c:v>
                </c:pt>
              </c:numCache>
            </c:numRef>
          </c:val>
        </c:ser>
        <c:ser>
          <c:idx val="3"/>
          <c:order val="2"/>
          <c:tx>
            <c:strRef>
              <c:f>'hourly average'!$A$5</c:f>
              <c:strCache>
                <c:ptCount val="1"/>
                <c:pt idx="0">
                  <c:v>C - Proposed Methodology (2018 NSRS)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'hourly average'!$B$1:$K$1</c:f>
              <c:strCache>
                <c:ptCount val="10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'hourly average'!$B$5:$K$5</c:f>
              <c:numCache>
                <c:formatCode>0</c:formatCode>
                <c:ptCount val="10"/>
                <c:pt idx="0">
                  <c:v>1600.8950172471666</c:v>
                </c:pt>
                <c:pt idx="1">
                  <c:v>1673.6912361333327</c:v>
                </c:pt>
                <c:pt idx="2">
                  <c:v>1560.3384279668335</c:v>
                </c:pt>
                <c:pt idx="3">
                  <c:v>1497.2606335083335</c:v>
                </c:pt>
                <c:pt idx="4">
                  <c:v>1601.2933117625005</c:v>
                </c:pt>
                <c:pt idx="5">
                  <c:v>1542.6262782499998</c:v>
                </c:pt>
                <c:pt idx="6">
                  <c:v>1385.8389229266668</c:v>
                </c:pt>
                <c:pt idx="7">
                  <c:v>1547.5832695429999</c:v>
                </c:pt>
                <c:pt idx="8">
                  <c:v>1584.6074646899999</c:v>
                </c:pt>
                <c:pt idx="9">
                  <c:v>1569.9164369554667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858216"/>
        <c:axId val="141858608"/>
      </c:barChart>
      <c:catAx>
        <c:axId val="141858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8608"/>
        <c:crosses val="autoZero"/>
        <c:auto val="1"/>
        <c:lblAlgn val="ctr"/>
        <c:lblOffset val="100"/>
        <c:noMultiLvlLbl val="0"/>
      </c:catAx>
      <c:valAx>
        <c:axId val="14185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858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43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00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99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7/11/30/107887-TA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74683" y="2073276"/>
            <a:ext cx="5593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Proposed Ancillary Service Methodology And Quantities For 2018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0883" y="428926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 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2018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093647"/>
              </p:ext>
            </p:extLst>
          </p:nvPr>
        </p:nvGraphicFramePr>
        <p:xfrm>
          <a:off x="228600" y="1188720"/>
          <a:ext cx="8686800" cy="448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Mar 2018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485968"/>
              </p:ext>
            </p:extLst>
          </p:nvPr>
        </p:nvGraphicFramePr>
        <p:xfrm>
          <a:off x="228600" y="1188720"/>
          <a:ext cx="8686800" cy="448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Aug 2018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3164307"/>
              </p:ext>
            </p:extLst>
          </p:nvPr>
        </p:nvGraphicFramePr>
        <p:xfrm>
          <a:off x="228600" y="1188720"/>
          <a:ext cx="8686800" cy="448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87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Comparison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1128545"/>
              </p:ext>
            </p:extLst>
          </p:nvPr>
        </p:nvGraphicFramePr>
        <p:xfrm>
          <a:off x="228600" y="1379220"/>
          <a:ext cx="8686800" cy="409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57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Following is a summary of the 2018 A/S Methodology,</a:t>
            </a:r>
          </a:p>
          <a:p>
            <a:pPr lvl="1" algn="just"/>
            <a:r>
              <a:rPr lang="en-US" dirty="0"/>
              <a:t>ERCOT is not proposing any changes to the methodology for determining Regulation Service &amp; Responsive Reserve quantities for 2018.</a:t>
            </a:r>
          </a:p>
          <a:p>
            <a:pPr algn="just"/>
            <a:endParaRPr lang="en-US" dirty="0"/>
          </a:p>
          <a:p>
            <a:pPr lvl="1" algn="just"/>
            <a:r>
              <a:rPr lang="en-US" dirty="0"/>
              <a:t>ERCOT is proposing two changes to the methodology for determining Non-Spin Reserve for 2018.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ERCOT is seeking TAC’s endorsement for the </a:t>
            </a:r>
            <a:r>
              <a:rPr lang="en-US" dirty="0" smtClean="0"/>
              <a:t>2018 </a:t>
            </a:r>
            <a:r>
              <a:rPr lang="en-US" dirty="0"/>
              <a:t>Ancillary Service Methodology. </a:t>
            </a:r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>
                <a:solidFill>
                  <a:srgbClr val="50BC32"/>
                </a:solidFill>
              </a:rPr>
              <a:t>Sep </a:t>
            </a:r>
            <a:r>
              <a:rPr lang="en-US" dirty="0" smtClean="0">
                <a:solidFill>
                  <a:srgbClr val="50BC32"/>
                </a:solidFill>
              </a:rPr>
              <a:t>15</a:t>
            </a:r>
            <a:r>
              <a:rPr lang="en-US" sz="1800" dirty="0" smtClean="0">
                <a:solidFill>
                  <a:srgbClr val="50BC32"/>
                </a:solidFill>
              </a:rPr>
              <a:t>, 2017 </a:t>
            </a:r>
            <a:r>
              <a:rPr lang="en-US" sz="1800" dirty="0">
                <a:solidFill>
                  <a:srgbClr val="50BC32"/>
                </a:solidFill>
              </a:rPr>
              <a:t>– </a:t>
            </a:r>
            <a:r>
              <a:rPr lang="en-US" dirty="0">
                <a:solidFill>
                  <a:srgbClr val="50BC32"/>
                </a:solidFill>
              </a:rPr>
              <a:t>QMWG </a:t>
            </a:r>
            <a:r>
              <a:rPr lang="en-US" dirty="0" smtClean="0">
                <a:solidFill>
                  <a:srgbClr val="50BC32"/>
                </a:solidFill>
              </a:rPr>
              <a:t>(w Current Methodology) 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50BC32"/>
                </a:solidFill>
              </a:rPr>
              <a:t>Oct 09, </a:t>
            </a:r>
            <a:r>
              <a:rPr lang="en-US" dirty="0">
                <a:solidFill>
                  <a:srgbClr val="50BC32"/>
                </a:solidFill>
              </a:rPr>
              <a:t>2017 – QMWG (w Proposed Changes)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50BC32"/>
                </a:solidFill>
              </a:rPr>
              <a:t>Oct 11, 2017 – PDCWG</a:t>
            </a:r>
          </a:p>
          <a:p>
            <a:endParaRPr lang="en-US" dirty="0" smtClean="0"/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50BC32"/>
                </a:solidFill>
              </a:rPr>
              <a:t>Nov 01, </a:t>
            </a:r>
            <a:r>
              <a:rPr lang="en-US" sz="1800" dirty="0">
                <a:solidFill>
                  <a:srgbClr val="50BC32"/>
                </a:solidFill>
              </a:rPr>
              <a:t>2017 – </a:t>
            </a:r>
            <a:r>
              <a:rPr lang="en-US" sz="1800" dirty="0" smtClean="0">
                <a:solidFill>
                  <a:srgbClr val="50BC32"/>
                </a:solidFill>
              </a:rPr>
              <a:t>WMS (Endorsed Unanimously)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0BC32"/>
                </a:solidFill>
              </a:rPr>
              <a:t>Nov </a:t>
            </a:r>
            <a:r>
              <a:rPr lang="en-US" sz="1800" dirty="0" smtClean="0">
                <a:solidFill>
                  <a:srgbClr val="50BC32"/>
                </a:solidFill>
              </a:rPr>
              <a:t>02, </a:t>
            </a:r>
            <a:r>
              <a:rPr lang="en-US" sz="1800" dirty="0">
                <a:solidFill>
                  <a:srgbClr val="50BC32"/>
                </a:solidFill>
              </a:rPr>
              <a:t>2017 </a:t>
            </a:r>
            <a:r>
              <a:rPr lang="en-US" sz="1800" dirty="0" smtClean="0">
                <a:solidFill>
                  <a:srgbClr val="50BC32"/>
                </a:solidFill>
              </a:rPr>
              <a:t>– </a:t>
            </a:r>
            <a:r>
              <a:rPr lang="en-US" dirty="0">
                <a:solidFill>
                  <a:srgbClr val="50BC32"/>
                </a:solidFill>
              </a:rPr>
              <a:t>ROS (Endorsed </a:t>
            </a:r>
            <a:r>
              <a:rPr lang="en-US" dirty="0" smtClean="0">
                <a:solidFill>
                  <a:srgbClr val="50BC32"/>
                </a:solidFill>
              </a:rPr>
              <a:t>Unanimously</a:t>
            </a:r>
            <a:r>
              <a:rPr lang="en-US" dirty="0">
                <a:solidFill>
                  <a:srgbClr val="50BC32"/>
                </a:solidFill>
              </a:rPr>
              <a:t>)</a:t>
            </a:r>
            <a:endParaRPr lang="en-US" sz="1800" dirty="0" smtClean="0">
              <a:solidFill>
                <a:srgbClr val="50BC32"/>
              </a:solidFill>
            </a:endParaRPr>
          </a:p>
          <a:p>
            <a:pPr lvl="0"/>
            <a:r>
              <a:rPr lang="en-US" sz="1800" dirty="0" smtClean="0"/>
              <a:t>Nov 30, 2017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12, 2017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is not proposing any changes to the methodology for determining Regulation Service &amp; Responsive Reserve quantities for 2018.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proposing two changes to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methodology for determining </a:t>
            </a:r>
            <a:r>
              <a:rPr lang="en-US" dirty="0" smtClean="0"/>
              <a:t>Non-Spin Reserve for 2018.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 redline version of the draft methodology and spreadsheets that contain </a:t>
            </a:r>
            <a:r>
              <a:rPr lang="en-US" dirty="0"/>
              <a:t>the </a:t>
            </a:r>
            <a:r>
              <a:rPr lang="en-US" smtClean="0"/>
              <a:t>associated preliminary </a:t>
            </a:r>
            <a:r>
              <a:rPr lang="en-US" dirty="0"/>
              <a:t>quantities for January through </a:t>
            </a:r>
            <a:r>
              <a:rPr lang="en-US" dirty="0" smtClean="0"/>
              <a:t>October </a:t>
            </a:r>
            <a:r>
              <a:rPr lang="en-US" dirty="0"/>
              <a:t>of 2018 </a:t>
            </a:r>
            <a:r>
              <a:rPr lang="en-US" dirty="0" smtClean="0"/>
              <a:t>have </a:t>
            </a:r>
            <a:r>
              <a:rPr lang="en-US" dirty="0"/>
              <a:t>been </a:t>
            </a:r>
            <a:r>
              <a:rPr lang="en-US" dirty="0" smtClean="0"/>
              <a:t>posted on the </a:t>
            </a:r>
            <a:r>
              <a:rPr lang="en-US" dirty="0" smtClean="0">
                <a:hlinkClick r:id="rId3"/>
              </a:rPr>
              <a:t>meeting page</a:t>
            </a:r>
            <a:r>
              <a:rPr lang="en-US" dirty="0" smtClean="0"/>
              <a:t> for November 30 TAC meeting.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2018 thru </a:t>
            </a:r>
            <a:r>
              <a:rPr lang="en-US" dirty="0" smtClean="0"/>
              <a:t>October </a:t>
            </a:r>
            <a:r>
              <a:rPr lang="en-US" dirty="0"/>
              <a:t>2018 </a:t>
            </a:r>
            <a:r>
              <a:rPr lang="en-US" dirty="0" smtClean="0"/>
              <a:t>have </a:t>
            </a:r>
            <a:r>
              <a:rPr lang="en-US" dirty="0"/>
              <a:t>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(2016 and 2017 five-minute net load variability) </a:t>
            </a:r>
            <a:r>
              <a:rPr lang="en-US" dirty="0"/>
              <a:t>and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 smtClean="0"/>
              <a:t>The Wind Adjustment tables (previously called “GE Tables”) </a:t>
            </a:r>
            <a:r>
              <a:rPr lang="en-US" dirty="0"/>
              <a:t>track incremental MWs of Regulation needed to account for additional variability per 1000 MW increase in installed Wind capacity. </a:t>
            </a:r>
            <a:endParaRPr lang="en-US" dirty="0" smtClean="0"/>
          </a:p>
          <a:p>
            <a:pPr lvl="1" algn="just"/>
            <a:r>
              <a:rPr lang="en-US" dirty="0"/>
              <a:t>This </a:t>
            </a:r>
            <a:r>
              <a:rPr lang="en-US" dirty="0" smtClean="0"/>
              <a:t>table has been updated for 2018.</a:t>
            </a:r>
            <a:endParaRPr lang="en-US" dirty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33400" y="3429000"/>
            <a:ext cx="8305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449975"/>
              </p:ext>
            </p:extLst>
          </p:nvPr>
        </p:nvGraphicFramePr>
        <p:xfrm>
          <a:off x="347472" y="3438144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04293"/>
              </p:ext>
            </p:extLst>
          </p:nvPr>
        </p:nvGraphicFramePr>
        <p:xfrm>
          <a:off x="342900" y="758952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327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Service Methodology (RRS)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2018 thru </a:t>
            </a:r>
            <a:r>
              <a:rPr lang="en-US" dirty="0" smtClean="0"/>
              <a:t>October 2018 </a:t>
            </a:r>
            <a:r>
              <a:rPr lang="en-US" dirty="0"/>
              <a:t>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(2016 and 2017 system inertia conditions) and </a:t>
            </a:r>
            <a:r>
              <a:rPr lang="en-US" u="sng" dirty="0"/>
              <a:t>updated RRS table</a:t>
            </a:r>
            <a:r>
              <a:rPr lang="en-US" dirty="0" smtClean="0"/>
              <a:t>.</a:t>
            </a:r>
          </a:p>
          <a:p>
            <a:pPr marL="557212" lvl="2" indent="-257175" algn="just"/>
            <a:r>
              <a:rPr lang="en-US" dirty="0" smtClean="0"/>
              <a:t>The RRS </a:t>
            </a:r>
            <a:r>
              <a:rPr lang="en-US" dirty="0"/>
              <a:t>quantities for 2018 </a:t>
            </a:r>
            <a:r>
              <a:rPr lang="en-US" u="sng" dirty="0" smtClean="0"/>
              <a:t>do </a:t>
            </a:r>
            <a:r>
              <a:rPr lang="en-US" u="sng" dirty="0"/>
              <a:t>not</a:t>
            </a:r>
            <a:r>
              <a:rPr lang="en-US" dirty="0"/>
              <a:t> reflect </a:t>
            </a:r>
            <a:r>
              <a:rPr lang="en-US" dirty="0" smtClean="0"/>
              <a:t>any potential </a:t>
            </a:r>
            <a:r>
              <a:rPr lang="en-US" dirty="0"/>
              <a:t>impact of recent NSOs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RRS table tracks RRS requirements for different inertia conditions. </a:t>
            </a:r>
          </a:p>
          <a:p>
            <a:pPr lvl="1"/>
            <a:r>
              <a:rPr lang="en-US" dirty="0"/>
              <a:t>This table has been updated for 2018. The increments in inertia levels are now uniform across all study scenarios.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937281"/>
              </p:ext>
            </p:extLst>
          </p:nvPr>
        </p:nvGraphicFramePr>
        <p:xfrm>
          <a:off x="228600" y="1188720"/>
          <a:ext cx="8686800" cy="448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258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</a:t>
            </a:r>
            <a:r>
              <a:rPr lang="en-US" dirty="0" smtClean="0"/>
              <a:t>proposing </a:t>
            </a:r>
            <a:r>
              <a:rPr lang="en-US" dirty="0"/>
              <a:t>two changes to Non Spin Service Methodology for </a:t>
            </a:r>
            <a:r>
              <a:rPr lang="en-US" dirty="0" smtClean="0"/>
              <a:t>2018</a:t>
            </a:r>
            <a:r>
              <a:rPr lang="en-US" dirty="0"/>
              <a:t>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 smtClean="0"/>
              <a:t>Include solar generation and solar forecast in the calculations for Net Load and Net Load Forecast i.e. include effects of solar in Net Load Forecast error &amp; Net Load up ramp risk calculation.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/>
              <a:t>Include an adjustment to account for additional over-forecast uncertainty from projected increase in installed wind capacity in 2018.</a:t>
            </a:r>
          </a:p>
          <a:p>
            <a:pPr lvl="2" algn="just"/>
            <a:endParaRPr lang="en-US" dirty="0"/>
          </a:p>
          <a:p>
            <a:pPr algn="just"/>
            <a:r>
              <a:rPr lang="en-US" dirty="0" smtClean="0"/>
              <a:t>The preliminary Non </a:t>
            </a:r>
            <a:r>
              <a:rPr lang="en-US" dirty="0"/>
              <a:t>Spin quantities for January 2018 thru </a:t>
            </a:r>
            <a:r>
              <a:rPr lang="en-US" dirty="0" smtClean="0"/>
              <a:t>October </a:t>
            </a:r>
            <a:r>
              <a:rPr lang="en-US" dirty="0"/>
              <a:t>2018 </a:t>
            </a:r>
            <a:r>
              <a:rPr lang="en-US" dirty="0" smtClean="0"/>
              <a:t>have been computed using </a:t>
            </a:r>
            <a:r>
              <a:rPr lang="en-US" dirty="0"/>
              <a:t>the </a:t>
            </a:r>
            <a:r>
              <a:rPr lang="en-US" u="sng" dirty="0"/>
              <a:t>above changes</a:t>
            </a:r>
            <a:r>
              <a:rPr lang="en-US" dirty="0"/>
              <a:t> to the current methodology (2015, 2016 and 2017 Net Load Forecast Error and risk of  Net Load Ramp). </a:t>
            </a:r>
          </a:p>
          <a:p>
            <a:pPr marL="685800" lvl="1" indent="-342900" algn="just">
              <a:buFont typeface="+mj-lt"/>
              <a:buAutoNum type="arabicPeriod"/>
            </a:pPr>
            <a:endParaRPr lang="en-US" dirty="0"/>
          </a:p>
          <a:p>
            <a:pPr lvl="1" algn="just"/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0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Adjustment </a:t>
            </a:r>
            <a:r>
              <a:rPr lang="en-US" sz="2000" dirty="0"/>
              <a:t>to </a:t>
            </a:r>
            <a:r>
              <a:rPr lang="en-US" sz="2000" dirty="0" smtClean="0"/>
              <a:t>Non-Spin based Wind Growth </a:t>
            </a:r>
            <a:r>
              <a:rPr lang="en-US" sz="2000" dirty="0"/>
              <a:t>– </a:t>
            </a:r>
            <a:r>
              <a:rPr lang="en-US" sz="2000" dirty="0" smtClean="0"/>
              <a:t>2018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363702" y="5739274"/>
            <a:ext cx="4416594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/>
              <a:t>Average hourly adjustment to Non Spin Requirement = 121 MW</a:t>
            </a:r>
            <a:endParaRPr lang="en-US" sz="11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060" y="1112319"/>
            <a:ext cx="6181880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Microsoft Office PowerPoint</Application>
  <PresentationFormat>On-screen Show (4:3)</PresentationFormat>
  <Paragraphs>90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Verdana</vt:lpstr>
      <vt:lpstr>Wingdings</vt:lpstr>
      <vt:lpstr>Wingdings 2</vt:lpstr>
      <vt:lpstr>1_Office Theme</vt:lpstr>
      <vt:lpstr>1_Custom Design</vt:lpstr>
      <vt:lpstr>2_Custom Design</vt:lpstr>
      <vt:lpstr>Custom Design</vt:lpstr>
      <vt:lpstr>PowerPoint Presentation</vt:lpstr>
      <vt:lpstr>Schedule for Stakeholder Discussion</vt:lpstr>
      <vt:lpstr>Scope of Discussion</vt:lpstr>
      <vt:lpstr>Regulation Service Methodology – 2018</vt:lpstr>
      <vt:lpstr>Hourly Avg. Regulation Comparison</vt:lpstr>
      <vt:lpstr>Responsive Service Methodology (RRS) - 2018</vt:lpstr>
      <vt:lpstr>Hourly Avg. RRS Comparison</vt:lpstr>
      <vt:lpstr>Non Spinning Reserve Methodology (NSRS) - 2018</vt:lpstr>
      <vt:lpstr>Adjustment to Non-Spin based Wind Growth – 2018</vt:lpstr>
      <vt:lpstr>NSRS Jan 2018</vt:lpstr>
      <vt:lpstr>NSRS Mar 2018</vt:lpstr>
      <vt:lpstr>NSRS Aug 2018</vt:lpstr>
      <vt:lpstr>Hourly Avg. NSRS Comparison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2017-11-21T19:24:31Z</dcterms:modified>
</cp:coreProperties>
</file>