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 id="259" r:id="rId5"/>
    <p:sldId id="260" r:id="rId6"/>
    <p:sldId id="261" r:id="rId7"/>
    <p:sldId id="273" r:id="rId8"/>
    <p:sldId id="264" r:id="rId9"/>
    <p:sldId id="263" r:id="rId10"/>
    <p:sldId id="265" r:id="rId11"/>
    <p:sldId id="266" r:id="rId12"/>
    <p:sldId id="267" r:id="rId13"/>
    <p:sldId id="268" r:id="rId14"/>
    <p:sldId id="270" r:id="rId15"/>
    <p:sldId id="269" r:id="rId16"/>
    <p:sldId id="275"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4660"/>
  </p:normalViewPr>
  <p:slideViewPr>
    <p:cSldViewPr>
      <p:cViewPr>
        <p:scale>
          <a:sx n="80" d="100"/>
          <a:sy n="80" d="100"/>
        </p:scale>
        <p:origin x="-1014"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504266"/>
            <a:ext cx="6400800" cy="1134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BoundlessEnergyWh.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166" y="514350"/>
            <a:ext cx="4584700" cy="393700"/>
          </a:xfrm>
          <a:prstGeom prst="rect">
            <a:avLst/>
          </a:prstGeom>
        </p:spPr>
      </p:pic>
    </p:spTree>
    <p:extLst>
      <p:ext uri="{BB962C8B-B14F-4D97-AF65-F5344CB8AC3E}">
        <p14:creationId xmlns:p14="http://schemas.microsoft.com/office/powerpoint/2010/main" val="395873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46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78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334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594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37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854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9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034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100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74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banner.png"/>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0" y="0"/>
            <a:ext cx="9144000" cy="1654132"/>
          </a:xfrm>
          <a:prstGeom prst="rect">
            <a:avLst/>
          </a:prstGeom>
        </p:spPr>
      </p:pic>
      <p:sp>
        <p:nvSpPr>
          <p:cNvPr id="2" name="Title Placeholder 1"/>
          <p:cNvSpPr>
            <a:spLocks noGrp="1"/>
          </p:cNvSpPr>
          <p:nvPr>
            <p:ph type="title"/>
          </p:nvPr>
        </p:nvSpPr>
        <p:spPr>
          <a:xfrm>
            <a:off x="2404533" y="274638"/>
            <a:ext cx="6282266" cy="97842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11449"/>
            <a:ext cx="8229600" cy="38950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70873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11/14/2017</a:t>
            </a:fld>
            <a:endParaRPr lang="en-US"/>
          </a:p>
        </p:txBody>
      </p:sp>
      <p:sp>
        <p:nvSpPr>
          <p:cNvPr id="6" name="Slide Number Placeholder 5"/>
          <p:cNvSpPr>
            <a:spLocks noGrp="1"/>
          </p:cNvSpPr>
          <p:nvPr>
            <p:ph type="sldNum" sz="quarter" idx="4"/>
          </p:nvPr>
        </p:nvSpPr>
        <p:spPr>
          <a:xfrm>
            <a:off x="8119902" y="6356350"/>
            <a:ext cx="5668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descr="BoundlessEnergy.eps"/>
          <p:cNvPicPr>
            <a:picLocks noChangeAspect="1"/>
          </p:cNvPicPr>
          <p:nvPr/>
        </p:nvPicPr>
        <p:blipFill>
          <a:blip r:embed="rId14">
            <a:alphaModFix amt="11000"/>
            <a:extLst>
              <a:ext uri="{28A0092B-C50C-407E-A947-70E740481C1C}">
                <a14:useLocalDpi xmlns:a14="http://schemas.microsoft.com/office/drawing/2010/main" val="0"/>
              </a:ext>
            </a:extLst>
          </a:blip>
          <a:stretch>
            <a:fillRect/>
          </a:stretch>
        </p:blipFill>
        <p:spPr>
          <a:xfrm>
            <a:off x="1811866" y="6196651"/>
            <a:ext cx="5833902" cy="500972"/>
          </a:xfrm>
          <a:prstGeom prst="rect">
            <a:avLst/>
          </a:prstGeom>
        </p:spPr>
      </p:pic>
      <p:pic>
        <p:nvPicPr>
          <p:cNvPr id="13" name="Picture 12" descr="AEP_2C_RW.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3198" y="400050"/>
            <a:ext cx="1297865" cy="713641"/>
          </a:xfrm>
          <a:prstGeom prst="rect">
            <a:avLst/>
          </a:prstGeom>
        </p:spPr>
      </p:pic>
    </p:spTree>
    <p:extLst>
      <p:ext uri="{BB962C8B-B14F-4D97-AF65-F5344CB8AC3E}">
        <p14:creationId xmlns:p14="http://schemas.microsoft.com/office/powerpoint/2010/main" val="384942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GIC Flow Characteristics and Mitigation</a:t>
            </a:r>
          </a:p>
        </p:txBody>
      </p:sp>
      <p:sp>
        <p:nvSpPr>
          <p:cNvPr id="3" name="Subtitle 2"/>
          <p:cNvSpPr>
            <a:spLocks noGrp="1"/>
          </p:cNvSpPr>
          <p:nvPr>
            <p:ph type="subTitle" idx="1"/>
          </p:nvPr>
        </p:nvSpPr>
        <p:spPr/>
        <p:txBody>
          <a:bodyPr>
            <a:normAutofit/>
          </a:bodyPr>
          <a:lstStyle/>
          <a:p>
            <a:r>
              <a:rPr lang="en-US" sz="2000" dirty="0"/>
              <a:t>Zhenhua </a:t>
            </a:r>
            <a:r>
              <a:rPr lang="en-US" sz="2000" dirty="0" smtClean="0"/>
              <a:t>Wang, </a:t>
            </a:r>
            <a:r>
              <a:rPr lang="en-US" sz="2000" dirty="0"/>
              <a:t>Aster Amahatsion, Jovil Rajesh Benny Stephen, Larry </a:t>
            </a:r>
            <a:r>
              <a:rPr lang="en-US" sz="2000" dirty="0" smtClean="0"/>
              <a:t>Anderson</a:t>
            </a:r>
            <a:endParaRPr lang="en-US" sz="2000" dirty="0"/>
          </a:p>
        </p:txBody>
      </p:sp>
    </p:spTree>
    <p:extLst>
      <p:ext uri="{BB962C8B-B14F-4D97-AF65-F5344CB8AC3E}">
        <p14:creationId xmlns:p14="http://schemas.microsoft.com/office/powerpoint/2010/main" val="351193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81200"/>
            <a:ext cx="7467600" cy="369332"/>
          </a:xfrm>
          <a:prstGeom prst="rect">
            <a:avLst/>
          </a:prstGeom>
        </p:spPr>
        <p:txBody>
          <a:bodyPr wrap="square">
            <a:spAutoFit/>
          </a:bodyPr>
          <a:lstStyle/>
          <a:p>
            <a:pPr marL="285750" indent="-285750">
              <a:buFont typeface="Arial" panose="020B0604020202020204" pitchFamily="34" charset="0"/>
              <a:buChar char="•"/>
            </a:pPr>
            <a:r>
              <a:rPr lang="en-US" dirty="0" smtClean="0"/>
              <a:t>More than two </a:t>
            </a:r>
            <a:r>
              <a:rPr lang="en-US" dirty="0"/>
              <a:t>transmission lines </a:t>
            </a:r>
            <a:r>
              <a:rPr lang="en-US" dirty="0" smtClean="0"/>
              <a:t> - </a:t>
            </a:r>
            <a:r>
              <a:rPr lang="en-US" b="1" dirty="0" smtClean="0"/>
              <a:t>GIC Active Circuit</a:t>
            </a:r>
            <a:endParaRPr lang="en-US" b="1" dirty="0"/>
          </a:p>
        </p:txBody>
      </p:sp>
      <p:sp>
        <p:nvSpPr>
          <p:cNvPr id="3" name="TextBox 2"/>
          <p:cNvSpPr txBox="1"/>
          <p:nvPr/>
        </p:nvSpPr>
        <p:spPr>
          <a:xfrm>
            <a:off x="1143000" y="2590800"/>
            <a:ext cx="6934200" cy="2862322"/>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GIC carried by a transmission line which does not have a matching peer in the opposite quadrant have to immediately return to ground through wye grounded transformers in the substation. </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smtClean="0"/>
              <a:t>These transmission lines are GIC active since there is no cancellation for GIC generated by them.</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smtClean="0"/>
              <a:t> </a:t>
            </a:r>
            <a:r>
              <a:rPr lang="en-US" dirty="0"/>
              <a:t>B</a:t>
            </a:r>
            <a:r>
              <a:rPr lang="en-US" dirty="0" smtClean="0"/>
              <a:t>y counting the number of GIC active circuits, one could approximately rank the severity of effective GIC level for a particular system topology. </a:t>
            </a:r>
            <a:endParaRPr lang="en-US" dirty="0"/>
          </a:p>
        </p:txBody>
      </p:sp>
      <p:sp>
        <p:nvSpPr>
          <p:cNvPr id="4" name="TextBox 3"/>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GIC Flow in Complex Systems  </a:t>
            </a:r>
            <a:endParaRPr lang="en-US" sz="2400" b="1" dirty="0">
              <a:solidFill>
                <a:schemeClr val="bg1"/>
              </a:solidFill>
            </a:endParaRPr>
          </a:p>
        </p:txBody>
      </p:sp>
    </p:spTree>
    <p:extLst>
      <p:ext uri="{BB962C8B-B14F-4D97-AF65-F5344CB8AC3E}">
        <p14:creationId xmlns:p14="http://schemas.microsoft.com/office/powerpoint/2010/main" val="340925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a:solidFill>
                  <a:schemeClr val="bg1"/>
                </a:solidFill>
              </a:rPr>
              <a:t>Mitigation Strategies</a:t>
            </a:r>
          </a:p>
        </p:txBody>
      </p:sp>
      <p:sp>
        <p:nvSpPr>
          <p:cNvPr id="3" name="Rectangle 2"/>
          <p:cNvSpPr/>
          <p:nvPr/>
        </p:nvSpPr>
        <p:spPr>
          <a:xfrm>
            <a:off x="762000" y="1981200"/>
            <a:ext cx="7467600" cy="369332"/>
          </a:xfrm>
          <a:prstGeom prst="rect">
            <a:avLst/>
          </a:prstGeom>
        </p:spPr>
        <p:txBody>
          <a:bodyPr wrap="square">
            <a:spAutoFit/>
          </a:bodyPr>
          <a:lstStyle/>
          <a:p>
            <a:pPr marL="285750" indent="-285750">
              <a:buFont typeface="Arial" panose="020B0604020202020204" pitchFamily="34" charset="0"/>
              <a:buChar char="•"/>
            </a:pPr>
            <a:r>
              <a:rPr lang="en-US" dirty="0" smtClean="0"/>
              <a:t>Series capacitor</a:t>
            </a:r>
            <a:endParaRPr lang="en-US" b="1" dirty="0"/>
          </a:p>
        </p:txBody>
      </p:sp>
      <p:sp>
        <p:nvSpPr>
          <p:cNvPr id="4" name="TextBox 3"/>
          <p:cNvSpPr txBox="1"/>
          <p:nvPr/>
        </p:nvSpPr>
        <p:spPr>
          <a:xfrm>
            <a:off x="1104900" y="2743200"/>
            <a:ext cx="6934200" cy="2308324"/>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Due to the nature of capacitor, series capacitor could completely block </a:t>
            </a:r>
            <a:r>
              <a:rPr lang="en-US" b="1" dirty="0" smtClean="0"/>
              <a:t>GIC</a:t>
            </a:r>
            <a:r>
              <a:rPr lang="en-US" dirty="0" smtClean="0"/>
              <a:t> generation of the transmission line it attached to.</a:t>
            </a:r>
          </a:p>
          <a:p>
            <a:endParaRPr lang="en-US" dirty="0"/>
          </a:p>
          <a:p>
            <a:pPr marL="285750" indent="-285750">
              <a:buFont typeface="Courier New" panose="02070309020205020404" pitchFamily="49" charset="0"/>
              <a:buChar char="o"/>
            </a:pPr>
            <a:r>
              <a:rPr lang="en-US" dirty="0" smtClean="0"/>
              <a:t>From the stand point of GIC flow, series capacitor could either increase or decrease the number of GIC active circuit according to the system topology.</a:t>
            </a:r>
          </a:p>
          <a:p>
            <a:pPr marL="285750" indent="-285750">
              <a:buFont typeface="Courier New" panose="02070309020205020404" pitchFamily="49" charset="0"/>
              <a:buChar char="o"/>
            </a:pPr>
            <a:endParaRPr lang="en-US" dirty="0" smtClean="0"/>
          </a:p>
          <a:p>
            <a:pPr marL="285750" indent="-285750">
              <a:buFont typeface="Courier New" panose="02070309020205020404" pitchFamily="49" charset="0"/>
              <a:buChar char="o"/>
            </a:pPr>
            <a:endParaRPr lang="en-US" dirty="0"/>
          </a:p>
        </p:txBody>
      </p:sp>
      <p:sp>
        <p:nvSpPr>
          <p:cNvPr id="6" name="Rectangle 5"/>
          <p:cNvSpPr/>
          <p:nvPr/>
        </p:nvSpPr>
        <p:spPr>
          <a:xfrm>
            <a:off x="2043545" y="4820691"/>
            <a:ext cx="5715000" cy="461665"/>
          </a:xfrm>
          <a:prstGeom prst="rect">
            <a:avLst/>
          </a:prstGeom>
        </p:spPr>
        <p:txBody>
          <a:bodyPr wrap="square">
            <a:spAutoFit/>
          </a:bodyPr>
          <a:lstStyle/>
          <a:p>
            <a:r>
              <a:rPr lang="en-US" b="1" dirty="0"/>
              <a:t>Eliminating GIC generation </a:t>
            </a:r>
            <a:r>
              <a:rPr lang="en-US" sz="2400" b="1" dirty="0"/>
              <a:t>≠</a:t>
            </a:r>
            <a:r>
              <a:rPr lang="en-US" b="1" dirty="0"/>
              <a:t> </a:t>
            </a:r>
            <a:r>
              <a:rPr lang="en-US" b="1" dirty="0" smtClean="0"/>
              <a:t>Reducing </a:t>
            </a:r>
            <a:r>
              <a:rPr lang="en-US" b="1" dirty="0"/>
              <a:t>effective </a:t>
            </a:r>
            <a:r>
              <a:rPr lang="en-US" b="1" dirty="0" smtClean="0"/>
              <a:t>GIC </a:t>
            </a:r>
            <a:endParaRPr lang="en-US" b="1" dirty="0"/>
          </a:p>
        </p:txBody>
      </p:sp>
    </p:spTree>
    <p:extLst>
      <p:ext uri="{BB962C8B-B14F-4D97-AF65-F5344CB8AC3E}">
        <p14:creationId xmlns:p14="http://schemas.microsoft.com/office/powerpoint/2010/main" val="9476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533400"/>
            <a:ext cx="4419600" cy="461665"/>
          </a:xfrm>
          <a:prstGeom prst="rect">
            <a:avLst/>
          </a:prstGeom>
          <a:noFill/>
        </p:spPr>
        <p:txBody>
          <a:bodyPr wrap="square" rtlCol="0">
            <a:spAutoFit/>
          </a:bodyPr>
          <a:lstStyle/>
          <a:p>
            <a:pPr algn="r"/>
            <a:r>
              <a:rPr lang="en-US" sz="2400" b="1" dirty="0">
                <a:solidFill>
                  <a:schemeClr val="bg1"/>
                </a:solidFill>
              </a:rPr>
              <a:t>Mitigation Strategies</a:t>
            </a:r>
          </a:p>
        </p:txBody>
      </p:sp>
      <p:graphicFrame>
        <p:nvGraphicFramePr>
          <p:cNvPr id="7" name="Table 6"/>
          <p:cNvGraphicFramePr>
            <a:graphicFrameLocks noGrp="1"/>
          </p:cNvGraphicFramePr>
          <p:nvPr>
            <p:extLst>
              <p:ext uri="{D42A27DB-BD31-4B8C-83A1-F6EECF244321}">
                <p14:modId xmlns:p14="http://schemas.microsoft.com/office/powerpoint/2010/main" val="4052041226"/>
              </p:ext>
            </p:extLst>
          </p:nvPr>
        </p:nvGraphicFramePr>
        <p:xfrm>
          <a:off x="2511742" y="2739621"/>
          <a:ext cx="6406516" cy="1026160"/>
        </p:xfrm>
        <a:graphic>
          <a:graphicData uri="http://schemas.openxmlformats.org/drawingml/2006/table">
            <a:tbl>
              <a:tblPr firstRow="1" firstCol="1" bandRow="1">
                <a:tableStyleId>{5C22544A-7EE6-4342-B048-85BDC9FD1C3A}</a:tableStyleId>
              </a:tblPr>
              <a:tblGrid>
                <a:gridCol w="1478427"/>
                <a:gridCol w="1598299"/>
                <a:gridCol w="1664895"/>
                <a:gridCol w="1664895"/>
              </a:tblGrid>
              <a:tr h="513080">
                <a:tc>
                  <a:txBody>
                    <a:bodyPr/>
                    <a:lstStyle/>
                    <a:p>
                      <a:pPr marL="0" marR="0" algn="just">
                        <a:spcBef>
                          <a:spcPts val="0"/>
                        </a:spcBef>
                        <a:spcAft>
                          <a:spcPts val="0"/>
                        </a:spcAft>
                      </a:pPr>
                      <a:r>
                        <a:rPr lang="en-US" sz="1400" dirty="0">
                          <a:solidFill>
                            <a:schemeClr val="tx1"/>
                          </a:solidFill>
                          <a:effectLst/>
                        </a:rPr>
                        <a:t> </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dirty="0">
                          <a:solidFill>
                            <a:schemeClr val="tx1"/>
                          </a:solidFill>
                          <a:effectLst/>
                        </a:rPr>
                        <a:t>Series capacitor on circuit K-A</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dirty="0">
                          <a:solidFill>
                            <a:schemeClr val="tx1"/>
                          </a:solidFill>
                          <a:effectLst/>
                        </a:rPr>
                        <a:t>Series capacitor on circuit K-S</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a:solidFill>
                            <a:schemeClr val="tx1"/>
                          </a:solidFill>
                          <a:effectLst/>
                        </a:rPr>
                        <a:t>Series capacitor on circuit K-M</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540">
                <a:tc>
                  <a:txBody>
                    <a:bodyPr/>
                    <a:lstStyle/>
                    <a:p>
                      <a:pPr marL="0" marR="0" algn="just">
                        <a:spcBef>
                          <a:spcPts val="0"/>
                        </a:spcBef>
                        <a:spcAft>
                          <a:spcPts val="0"/>
                        </a:spcAft>
                      </a:pPr>
                      <a:r>
                        <a:rPr lang="en-US" sz="1400">
                          <a:solidFill>
                            <a:schemeClr val="tx1"/>
                          </a:solidFill>
                          <a:effectLst/>
                        </a:rPr>
                        <a:t>Out of service</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dirty="0">
                          <a:solidFill>
                            <a:schemeClr val="tx1"/>
                          </a:solidFill>
                          <a:effectLst/>
                        </a:rPr>
                        <a:t>28.72</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dirty="0">
                          <a:solidFill>
                            <a:schemeClr val="tx1"/>
                          </a:solidFill>
                          <a:effectLst/>
                        </a:rPr>
                        <a:t>28.72</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a:solidFill>
                            <a:schemeClr val="tx1"/>
                          </a:solidFill>
                          <a:effectLst/>
                        </a:rPr>
                        <a:t>28.72</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6540">
                <a:tc>
                  <a:txBody>
                    <a:bodyPr/>
                    <a:lstStyle/>
                    <a:p>
                      <a:pPr marL="0" marR="0" algn="just">
                        <a:spcBef>
                          <a:spcPts val="0"/>
                        </a:spcBef>
                        <a:spcAft>
                          <a:spcPts val="0"/>
                        </a:spcAft>
                      </a:pPr>
                      <a:r>
                        <a:rPr lang="en-US" sz="1400">
                          <a:solidFill>
                            <a:schemeClr val="tx1"/>
                          </a:solidFill>
                          <a:effectLst/>
                        </a:rPr>
                        <a:t>In service</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a:solidFill>
                            <a:schemeClr val="tx1"/>
                          </a:solidFill>
                          <a:effectLst/>
                        </a:rPr>
                        <a:t>6.26</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dirty="0">
                          <a:solidFill>
                            <a:schemeClr val="tx1"/>
                          </a:solidFill>
                          <a:effectLst/>
                        </a:rPr>
                        <a:t>13.28</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en-US" sz="1400" dirty="0">
                          <a:solidFill>
                            <a:schemeClr val="tx1"/>
                          </a:solidFill>
                          <a:effectLst/>
                        </a:rPr>
                        <a:t>82.72</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Rectangle 2"/>
          <p:cNvSpPr>
            <a:spLocks noChangeArrowheads="1"/>
          </p:cNvSpPr>
          <p:nvPr/>
        </p:nvSpPr>
        <p:spPr bwMode="auto">
          <a:xfrm>
            <a:off x="2286000" y="2260053"/>
            <a:ext cx="6705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zh-CN" sz="1400" b="1" dirty="0">
                <a:latin typeface="Times New Roman" pitchFamily="18" charset="0"/>
                <a:ea typeface="SimSun" pitchFamily="2" charset="-122"/>
                <a:cs typeface="Times New Roman" pitchFamily="18" charset="0"/>
              </a:rPr>
              <a:t>Table 1. Transformer effective GIC per phase (Amps, 140 degree orientation)</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667000" y="4035021"/>
            <a:ext cx="5943600" cy="307777"/>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Table 2. Transformer effective GIC per phase (Amps, 90 degree orientation)</a:t>
            </a:r>
          </a:p>
        </p:txBody>
      </p:sp>
      <p:graphicFrame>
        <p:nvGraphicFramePr>
          <p:cNvPr id="10" name="Table 9"/>
          <p:cNvGraphicFramePr>
            <a:graphicFrameLocks noGrp="1"/>
          </p:cNvGraphicFramePr>
          <p:nvPr>
            <p:extLst>
              <p:ext uri="{D42A27DB-BD31-4B8C-83A1-F6EECF244321}">
                <p14:modId xmlns:p14="http://schemas.microsoft.com/office/powerpoint/2010/main" val="2071716380"/>
              </p:ext>
            </p:extLst>
          </p:nvPr>
        </p:nvGraphicFramePr>
        <p:xfrm>
          <a:off x="2514600" y="4492221"/>
          <a:ext cx="6400801" cy="990600"/>
        </p:xfrm>
        <a:graphic>
          <a:graphicData uri="http://schemas.openxmlformats.org/drawingml/2006/table">
            <a:tbl>
              <a:tblPr firstRow="1" firstCol="1" bandRow="1">
                <a:tableStyleId>{5C22544A-7EE6-4342-B048-85BDC9FD1C3A}</a:tableStyleId>
              </a:tblPr>
              <a:tblGrid>
                <a:gridCol w="1477108"/>
                <a:gridCol w="1596873"/>
                <a:gridCol w="1663410"/>
                <a:gridCol w="1663410"/>
              </a:tblGrid>
              <a:tr h="495300">
                <a:tc>
                  <a:txBody>
                    <a:bodyPr/>
                    <a:lstStyle/>
                    <a:p>
                      <a:pPr marL="0" marR="0" algn="just">
                        <a:spcBef>
                          <a:spcPts val="0"/>
                        </a:spcBef>
                        <a:spcAft>
                          <a:spcPts val="0"/>
                        </a:spcAft>
                      </a:pPr>
                      <a:r>
                        <a:rPr lang="en-US" sz="1400" dirty="0">
                          <a:solidFill>
                            <a:schemeClr val="tx1"/>
                          </a:solidFill>
                          <a:effectLst/>
                        </a:rPr>
                        <a:t> </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Series capacitor on circuit K-A</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Series capacitor on circuit K-S</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Series capacitor on circuit K-M</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marL="0" marR="0" algn="just">
                        <a:spcBef>
                          <a:spcPts val="0"/>
                        </a:spcBef>
                        <a:spcAft>
                          <a:spcPts val="0"/>
                        </a:spcAft>
                      </a:pPr>
                      <a:r>
                        <a:rPr lang="en-US" sz="1400">
                          <a:solidFill>
                            <a:schemeClr val="tx1"/>
                          </a:solidFill>
                          <a:effectLst/>
                        </a:rPr>
                        <a:t>Out of service</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16.17</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16.17</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16.17</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marL="0" marR="0" algn="just">
                        <a:spcBef>
                          <a:spcPts val="0"/>
                        </a:spcBef>
                        <a:spcAft>
                          <a:spcPts val="0"/>
                        </a:spcAft>
                      </a:pPr>
                      <a:r>
                        <a:rPr lang="en-US" sz="1400">
                          <a:solidFill>
                            <a:schemeClr val="tx1"/>
                          </a:solidFill>
                          <a:effectLst/>
                        </a:rPr>
                        <a:t>In service</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11.67</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4.71</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57.57</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47407" y="3044421"/>
            <a:ext cx="2543652" cy="1981200"/>
          </a:xfrm>
          <a:prstGeom prst="rect">
            <a:avLst/>
          </a:prstGeom>
          <a:noFill/>
        </p:spPr>
      </p:pic>
    </p:spTree>
    <p:extLst>
      <p:ext uri="{BB962C8B-B14F-4D97-AF65-F5344CB8AC3E}">
        <p14:creationId xmlns:p14="http://schemas.microsoft.com/office/powerpoint/2010/main" val="85589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81200"/>
            <a:ext cx="7467600" cy="369332"/>
          </a:xfrm>
          <a:prstGeom prst="rect">
            <a:avLst/>
          </a:prstGeom>
        </p:spPr>
        <p:txBody>
          <a:bodyPr wrap="square">
            <a:spAutoFit/>
          </a:bodyPr>
          <a:lstStyle/>
          <a:p>
            <a:pPr marL="285750" indent="-285750">
              <a:buFont typeface="Arial" panose="020B0604020202020204" pitchFamily="34" charset="0"/>
              <a:buChar char="•"/>
            </a:pPr>
            <a:r>
              <a:rPr lang="en-US" dirty="0" smtClean="0"/>
              <a:t>Transformer neutral blocking devices (NBD)</a:t>
            </a:r>
            <a:endParaRPr lang="en-US" b="1" dirty="0"/>
          </a:p>
        </p:txBody>
      </p:sp>
      <p:sp>
        <p:nvSpPr>
          <p:cNvPr id="3" name="TextBox 2"/>
          <p:cNvSpPr txBox="1"/>
          <p:nvPr/>
        </p:nvSpPr>
        <p:spPr>
          <a:xfrm>
            <a:off x="4572000" y="533400"/>
            <a:ext cx="4419600" cy="461665"/>
          </a:xfrm>
          <a:prstGeom prst="rect">
            <a:avLst/>
          </a:prstGeom>
          <a:noFill/>
        </p:spPr>
        <p:txBody>
          <a:bodyPr wrap="square" rtlCol="0">
            <a:spAutoFit/>
          </a:bodyPr>
          <a:lstStyle/>
          <a:p>
            <a:pPr algn="r"/>
            <a:r>
              <a:rPr lang="en-US" sz="2400" b="1" dirty="0">
                <a:solidFill>
                  <a:schemeClr val="bg1"/>
                </a:solidFill>
              </a:rPr>
              <a:t>Mitigation Strategies</a:t>
            </a:r>
          </a:p>
        </p:txBody>
      </p:sp>
      <p:pic>
        <p:nvPicPr>
          <p:cNvPr id="4" name="Picture 3"/>
          <p:cNvPicPr/>
          <p:nvPr/>
        </p:nvPicPr>
        <p:blipFill>
          <a:blip r:embed="rId2"/>
          <a:stretch>
            <a:fillRect/>
          </a:stretch>
        </p:blipFill>
        <p:spPr>
          <a:xfrm>
            <a:off x="457200" y="2971800"/>
            <a:ext cx="2743200" cy="2667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84663067"/>
              </p:ext>
            </p:extLst>
          </p:nvPr>
        </p:nvGraphicFramePr>
        <p:xfrm>
          <a:off x="3699511" y="3200400"/>
          <a:ext cx="5292089" cy="2438400"/>
        </p:xfrm>
        <a:graphic>
          <a:graphicData uri="http://schemas.openxmlformats.org/drawingml/2006/table">
            <a:tbl>
              <a:tblPr firstRow="1" firstCol="1" bandRow="1">
                <a:tableStyleId>{5C22544A-7EE6-4342-B048-85BDC9FD1C3A}</a:tableStyleId>
              </a:tblPr>
              <a:tblGrid>
                <a:gridCol w="1701029"/>
                <a:gridCol w="1197020"/>
                <a:gridCol w="1197020"/>
                <a:gridCol w="1197020"/>
              </a:tblGrid>
              <a:tr h="487680">
                <a:tc>
                  <a:txBody>
                    <a:bodyPr/>
                    <a:lstStyle/>
                    <a:p>
                      <a:pPr marL="0" marR="0" algn="just">
                        <a:spcBef>
                          <a:spcPts val="0"/>
                        </a:spcBef>
                        <a:spcAft>
                          <a:spcPts val="0"/>
                        </a:spcAft>
                      </a:pPr>
                      <a:r>
                        <a:rPr lang="en-US" sz="1400" dirty="0">
                          <a:solidFill>
                            <a:schemeClr val="tx1"/>
                          </a:solidFill>
                          <a:effectLst/>
                        </a:rPr>
                        <a:t> </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Substation 2</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Substation 3</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Substation 4</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5360">
                <a:tc>
                  <a:txBody>
                    <a:bodyPr/>
                    <a:lstStyle/>
                    <a:p>
                      <a:pPr marL="0" marR="0" algn="just">
                        <a:spcBef>
                          <a:spcPts val="0"/>
                        </a:spcBef>
                        <a:spcAft>
                          <a:spcPts val="0"/>
                        </a:spcAft>
                      </a:pPr>
                      <a:r>
                        <a:rPr lang="en-US" sz="1400" dirty="0">
                          <a:solidFill>
                            <a:schemeClr val="tx1"/>
                          </a:solidFill>
                          <a:effectLst/>
                        </a:rPr>
                        <a:t>Effective GIC (Amp)</a:t>
                      </a:r>
                    </a:p>
                    <a:p>
                      <a:pPr marL="0" marR="0" algn="just">
                        <a:spcBef>
                          <a:spcPts val="0"/>
                        </a:spcBef>
                        <a:spcAft>
                          <a:spcPts val="0"/>
                        </a:spcAft>
                      </a:pPr>
                      <a:r>
                        <a:rPr lang="en-US" sz="1400" dirty="0" smtClean="0">
                          <a:solidFill>
                            <a:schemeClr val="tx1"/>
                          </a:solidFill>
                          <a:effectLst/>
                        </a:rPr>
                        <a:t>Without NBD</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TF1 = 59.050</a:t>
                      </a:r>
                    </a:p>
                    <a:p>
                      <a:pPr marL="0" marR="0" algn="just">
                        <a:spcBef>
                          <a:spcPts val="0"/>
                        </a:spcBef>
                        <a:spcAft>
                          <a:spcPts val="0"/>
                        </a:spcAft>
                      </a:pPr>
                      <a:r>
                        <a:rPr lang="en-US" sz="1400" dirty="0">
                          <a:solidFill>
                            <a:schemeClr val="tx1"/>
                          </a:solidFill>
                          <a:effectLst/>
                        </a:rPr>
                        <a:t>TF2 = 97.230</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13.651 </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TF1 = 11.304</a:t>
                      </a:r>
                    </a:p>
                    <a:p>
                      <a:pPr marL="0" marR="0" algn="just">
                        <a:spcBef>
                          <a:spcPts val="0"/>
                        </a:spcBef>
                        <a:spcAft>
                          <a:spcPts val="0"/>
                        </a:spcAft>
                      </a:pPr>
                      <a:r>
                        <a:rPr lang="en-US" sz="1400">
                          <a:solidFill>
                            <a:schemeClr val="tx1"/>
                          </a:solidFill>
                          <a:effectLst/>
                        </a:rPr>
                        <a:t>TF2 = 11.274</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5360">
                <a:tc>
                  <a:txBody>
                    <a:bodyPr/>
                    <a:lstStyle/>
                    <a:p>
                      <a:pPr marL="0" marR="0" algn="just">
                        <a:spcBef>
                          <a:spcPts val="0"/>
                        </a:spcBef>
                        <a:spcAft>
                          <a:spcPts val="0"/>
                        </a:spcAft>
                      </a:pPr>
                      <a:r>
                        <a:rPr lang="en-US" sz="1400" dirty="0">
                          <a:solidFill>
                            <a:schemeClr val="tx1"/>
                          </a:solidFill>
                          <a:effectLst/>
                        </a:rPr>
                        <a:t>Effective GIC (Amp)</a:t>
                      </a:r>
                    </a:p>
                    <a:p>
                      <a:pPr marL="0" marR="0" algn="just">
                        <a:spcBef>
                          <a:spcPts val="0"/>
                        </a:spcBef>
                        <a:spcAft>
                          <a:spcPts val="0"/>
                        </a:spcAft>
                      </a:pPr>
                      <a:r>
                        <a:rPr lang="en-US" sz="1400" dirty="0" smtClean="0">
                          <a:solidFill>
                            <a:schemeClr val="tx1"/>
                          </a:solidFill>
                          <a:effectLst/>
                        </a:rPr>
                        <a:t>With</a:t>
                      </a:r>
                      <a:r>
                        <a:rPr lang="en-US" sz="1400" baseline="0" dirty="0" smtClean="0">
                          <a:solidFill>
                            <a:schemeClr val="tx1"/>
                          </a:solidFill>
                          <a:effectLst/>
                        </a:rPr>
                        <a:t> NBD</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a:solidFill>
                            <a:schemeClr val="tx1"/>
                          </a:solidFill>
                          <a:effectLst/>
                        </a:rPr>
                        <a:t>TF1 = 63.651</a:t>
                      </a:r>
                    </a:p>
                    <a:p>
                      <a:pPr marL="0" marR="0" algn="just">
                        <a:spcBef>
                          <a:spcPts val="0"/>
                        </a:spcBef>
                        <a:spcAft>
                          <a:spcPts val="0"/>
                        </a:spcAft>
                      </a:pPr>
                      <a:r>
                        <a:rPr lang="en-US" sz="1400">
                          <a:solidFill>
                            <a:schemeClr val="tx1"/>
                          </a:solidFill>
                          <a:effectLst/>
                        </a:rPr>
                        <a:t>TF2 = 104.92</a:t>
                      </a:r>
                      <a:endParaRPr lang="en-US" sz="140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64.780</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400" dirty="0">
                          <a:solidFill>
                            <a:schemeClr val="tx1"/>
                          </a:solidFill>
                          <a:effectLst/>
                        </a:rPr>
                        <a:t>TF1 = 21.759</a:t>
                      </a:r>
                    </a:p>
                    <a:p>
                      <a:pPr marL="0" marR="0" algn="just">
                        <a:spcBef>
                          <a:spcPts val="0"/>
                        </a:spcBef>
                        <a:spcAft>
                          <a:spcPts val="0"/>
                        </a:spcAft>
                      </a:pPr>
                      <a:r>
                        <a:rPr lang="en-US" sz="1400" dirty="0">
                          <a:solidFill>
                            <a:schemeClr val="tx1"/>
                          </a:solidFill>
                          <a:effectLst/>
                        </a:rPr>
                        <a:t>TF2 = 21.702</a:t>
                      </a:r>
                      <a:endParaRPr lang="en-US" sz="1400" dirty="0">
                        <a:solidFill>
                          <a:schemeClr val="tx1"/>
                        </a:solidFill>
                        <a:effectLst/>
                        <a:latin typeface="Times New Roman"/>
                        <a:ea typeface="SimSu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4419600" y="2667000"/>
            <a:ext cx="4075317" cy="30777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Table 3. Impact of Neutral Blocking Device (Amp)</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28800" y="3200400"/>
            <a:ext cx="2057400" cy="369332"/>
          </a:xfrm>
          <a:prstGeom prst="rect">
            <a:avLst/>
          </a:prstGeom>
          <a:noFill/>
        </p:spPr>
        <p:txBody>
          <a:bodyPr wrap="square" rtlCol="0">
            <a:spAutoFit/>
          </a:bodyPr>
          <a:lstStyle/>
          <a:p>
            <a:r>
              <a:rPr lang="en-US" dirty="0" smtClean="0"/>
              <a:t>Location of NBD</a:t>
            </a:r>
            <a:endParaRPr lang="en-US" dirty="0"/>
          </a:p>
        </p:txBody>
      </p:sp>
      <p:cxnSp>
        <p:nvCxnSpPr>
          <p:cNvPr id="9" name="Straight Arrow Connector 8"/>
          <p:cNvCxnSpPr/>
          <p:nvPr/>
        </p:nvCxnSpPr>
        <p:spPr>
          <a:xfrm flipH="1">
            <a:off x="2209800" y="3569732"/>
            <a:ext cx="533400" cy="5450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902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a:solidFill>
                  <a:schemeClr val="bg1"/>
                </a:solidFill>
              </a:rPr>
              <a:t>Mitigation Strategies</a:t>
            </a:r>
          </a:p>
        </p:txBody>
      </p:sp>
      <p:sp>
        <p:nvSpPr>
          <p:cNvPr id="3" name="Rectangle 2"/>
          <p:cNvSpPr/>
          <p:nvPr/>
        </p:nvSpPr>
        <p:spPr>
          <a:xfrm>
            <a:off x="2667000" y="2133600"/>
            <a:ext cx="3552960" cy="338554"/>
          </a:xfrm>
          <a:prstGeom prst="rect">
            <a:avLst/>
          </a:prstGeom>
        </p:spPr>
        <p:txBody>
          <a:bodyPr wrap="none">
            <a:spAutoFit/>
          </a:bodyPr>
          <a:lstStyle/>
          <a:p>
            <a:r>
              <a:rPr lang="en-US" sz="1600" b="1" dirty="0">
                <a:latin typeface="Times New Roman" panose="02020603050405020304" pitchFamily="18" charset="0"/>
                <a:cs typeface="Times New Roman" panose="02020603050405020304" pitchFamily="18" charset="0"/>
              </a:rPr>
              <a:t>Table 4 NBD Effects on System E-GIC</a:t>
            </a:r>
            <a:endParaRPr lang="en-US" sz="16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543800" cy="1676400"/>
          </a:xfrm>
          <a:prstGeom prst="rect">
            <a:avLst/>
          </a:prstGeom>
          <a:noFill/>
          <a:ln>
            <a:noFill/>
          </a:ln>
        </p:spPr>
      </p:pic>
    </p:spTree>
    <p:extLst>
      <p:ext uri="{BB962C8B-B14F-4D97-AF65-F5344CB8AC3E}">
        <p14:creationId xmlns:p14="http://schemas.microsoft.com/office/powerpoint/2010/main" val="95698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Mitigation Strategies</a:t>
            </a:r>
            <a:endParaRPr lang="en-US" sz="2400" b="1" dirty="0">
              <a:solidFill>
                <a:schemeClr val="bg1"/>
              </a:solidFill>
            </a:endParaRPr>
          </a:p>
        </p:txBody>
      </p:sp>
      <p:sp>
        <p:nvSpPr>
          <p:cNvPr id="5" name="TextBox 4"/>
          <p:cNvSpPr txBox="1"/>
          <p:nvPr/>
        </p:nvSpPr>
        <p:spPr>
          <a:xfrm>
            <a:off x="990600" y="2209800"/>
            <a:ext cx="6934200" cy="2862322"/>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Neutral blocking devices change the number of GIC active circuit which is the reason of “shifting” effective GIC to substation 3.</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smtClean="0"/>
              <a:t>For auto transformers, neutral blocking devices are only able to block GIC in common winds. Auto transformers still exhibit reactive power losses and harmonics associated with GIC.</a:t>
            </a:r>
          </a:p>
          <a:p>
            <a:endParaRPr lang="en-US" dirty="0" smtClean="0"/>
          </a:p>
          <a:p>
            <a:pPr marL="285750" indent="-285750">
              <a:buFont typeface="Courier New" panose="02070309020205020404" pitchFamily="49" charset="0"/>
              <a:buChar char="o"/>
            </a:pPr>
            <a:r>
              <a:rPr lang="en-US" dirty="0" smtClean="0"/>
              <a:t>The effectiveness of neutral blocking device is very limited if the deployment is in a small scale.  </a:t>
            </a:r>
          </a:p>
          <a:p>
            <a:pPr marL="285750" indent="-285750">
              <a:buFont typeface="Courier New" panose="02070309020205020404" pitchFamily="49" charset="0"/>
              <a:buChar char="o"/>
            </a:pPr>
            <a:endParaRPr lang="en-US" dirty="0"/>
          </a:p>
        </p:txBody>
      </p:sp>
      <p:sp>
        <p:nvSpPr>
          <p:cNvPr id="6" name="Rectangle 5"/>
          <p:cNvSpPr/>
          <p:nvPr/>
        </p:nvSpPr>
        <p:spPr>
          <a:xfrm>
            <a:off x="2590800" y="5072122"/>
            <a:ext cx="4343400" cy="461665"/>
          </a:xfrm>
          <a:prstGeom prst="rect">
            <a:avLst/>
          </a:prstGeom>
        </p:spPr>
        <p:txBody>
          <a:bodyPr wrap="square">
            <a:spAutoFit/>
          </a:bodyPr>
          <a:lstStyle/>
          <a:p>
            <a:r>
              <a:rPr lang="en-US" b="1" dirty="0" smtClean="0"/>
              <a:t>Neutral Blocking </a:t>
            </a:r>
            <a:r>
              <a:rPr lang="en-US" sz="2400" b="1" dirty="0" smtClean="0"/>
              <a:t>≠</a:t>
            </a:r>
            <a:r>
              <a:rPr lang="en-US" b="1" dirty="0" smtClean="0"/>
              <a:t> Reducing </a:t>
            </a:r>
            <a:r>
              <a:rPr lang="en-US" b="1" dirty="0"/>
              <a:t>effective </a:t>
            </a:r>
            <a:r>
              <a:rPr lang="en-US" b="1" dirty="0" smtClean="0"/>
              <a:t>GIC </a:t>
            </a:r>
            <a:endParaRPr lang="en-US" b="1" dirty="0"/>
          </a:p>
        </p:txBody>
      </p:sp>
    </p:spTree>
    <p:extLst>
      <p:ext uri="{BB962C8B-B14F-4D97-AF65-F5344CB8AC3E}">
        <p14:creationId xmlns:p14="http://schemas.microsoft.com/office/powerpoint/2010/main" val="3836411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81200"/>
            <a:ext cx="7467600" cy="369332"/>
          </a:xfrm>
          <a:prstGeom prst="rect">
            <a:avLst/>
          </a:prstGeom>
        </p:spPr>
        <p:txBody>
          <a:bodyPr wrap="square">
            <a:spAutoFit/>
          </a:bodyPr>
          <a:lstStyle/>
          <a:p>
            <a:pPr marL="285750" indent="-285750">
              <a:buFont typeface="Arial" panose="020B0604020202020204" pitchFamily="34" charset="0"/>
              <a:buChar char="•"/>
            </a:pPr>
            <a:r>
              <a:rPr lang="en-US" dirty="0" smtClean="0"/>
              <a:t>Switching operation</a:t>
            </a:r>
            <a:endParaRPr lang="en-US" b="1" dirty="0"/>
          </a:p>
        </p:txBody>
      </p:sp>
      <p:sp>
        <p:nvSpPr>
          <p:cNvPr id="3" name="TextBox 2"/>
          <p:cNvSpPr txBox="1"/>
          <p:nvPr/>
        </p:nvSpPr>
        <p:spPr>
          <a:xfrm>
            <a:off x="4572000" y="533400"/>
            <a:ext cx="4419600" cy="461665"/>
          </a:xfrm>
          <a:prstGeom prst="rect">
            <a:avLst/>
          </a:prstGeom>
          <a:noFill/>
        </p:spPr>
        <p:txBody>
          <a:bodyPr wrap="square" rtlCol="0">
            <a:spAutoFit/>
          </a:bodyPr>
          <a:lstStyle/>
          <a:p>
            <a:pPr algn="r"/>
            <a:r>
              <a:rPr lang="en-US" sz="2400" b="1" dirty="0">
                <a:solidFill>
                  <a:schemeClr val="bg1"/>
                </a:solidFill>
              </a:rPr>
              <a:t>Mitigation Strategies</a:t>
            </a:r>
          </a:p>
        </p:txBody>
      </p:sp>
      <p:sp>
        <p:nvSpPr>
          <p:cNvPr id="4" name="TextBox 3"/>
          <p:cNvSpPr txBox="1"/>
          <p:nvPr/>
        </p:nvSpPr>
        <p:spPr>
          <a:xfrm>
            <a:off x="1028700" y="2667000"/>
            <a:ext cx="6934200" cy="2031325"/>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Branch switching &lt;-&gt; </a:t>
            </a:r>
            <a:r>
              <a:rPr lang="en-US" dirty="0"/>
              <a:t>series capacitors </a:t>
            </a:r>
            <a:endParaRPr lang="en-US" dirty="0" smtClean="0"/>
          </a:p>
          <a:p>
            <a:pPr marL="285750" indent="-285750"/>
            <a:r>
              <a:rPr lang="en-US" dirty="0" smtClean="0"/>
              <a:t>     Switching on/off </a:t>
            </a:r>
            <a:r>
              <a:rPr lang="en-US" dirty="0"/>
              <a:t>a transmission line </a:t>
            </a:r>
            <a:r>
              <a:rPr lang="en-US" dirty="0" smtClean="0"/>
              <a:t>may </a:t>
            </a:r>
            <a:r>
              <a:rPr lang="en-US" dirty="0"/>
              <a:t>reduce the number </a:t>
            </a:r>
            <a:r>
              <a:rPr lang="en-US" dirty="0" smtClean="0"/>
              <a:t>of GIC Active Circuit therefore reduce the effective GIC and vice versa.</a:t>
            </a:r>
          </a:p>
          <a:p>
            <a:pPr marL="285750" indent="-285750">
              <a:buFont typeface="Courier New" panose="02070309020205020404" pitchFamily="49" charset="0"/>
              <a:buChar char="o"/>
            </a:pPr>
            <a:endParaRPr lang="en-US" dirty="0" smtClean="0"/>
          </a:p>
          <a:p>
            <a:pPr marL="285750" indent="-285750">
              <a:buFont typeface="Courier New" panose="02070309020205020404" pitchFamily="49" charset="0"/>
              <a:buChar char="o"/>
            </a:pPr>
            <a:r>
              <a:rPr lang="en-US" dirty="0" smtClean="0"/>
              <a:t>Transformer switching &lt;-&gt; NBD devices</a:t>
            </a:r>
          </a:p>
          <a:p>
            <a:pPr marL="285750"/>
            <a:r>
              <a:rPr lang="en-US" dirty="0" smtClean="0"/>
              <a:t>Switching on/off a transformer may produce a new system edge or shift GIC to other locations.</a:t>
            </a:r>
            <a:endParaRPr lang="en-US" dirty="0"/>
          </a:p>
        </p:txBody>
      </p:sp>
      <p:sp>
        <p:nvSpPr>
          <p:cNvPr id="5" name="Rectangle 4"/>
          <p:cNvSpPr/>
          <p:nvPr/>
        </p:nvSpPr>
        <p:spPr>
          <a:xfrm>
            <a:off x="2057400" y="4833715"/>
            <a:ext cx="4572000" cy="461665"/>
          </a:xfrm>
          <a:prstGeom prst="rect">
            <a:avLst/>
          </a:prstGeom>
        </p:spPr>
        <p:txBody>
          <a:bodyPr wrap="square">
            <a:spAutoFit/>
          </a:bodyPr>
          <a:lstStyle/>
          <a:p>
            <a:r>
              <a:rPr lang="en-US" b="1" dirty="0" smtClean="0"/>
              <a:t>Switching operation </a:t>
            </a:r>
            <a:r>
              <a:rPr lang="en-US" sz="2400" b="1" dirty="0" smtClean="0"/>
              <a:t>=</a:t>
            </a:r>
            <a:r>
              <a:rPr lang="en-US" b="1" dirty="0" smtClean="0"/>
              <a:t> Reducing </a:t>
            </a:r>
            <a:r>
              <a:rPr lang="en-US" b="1" dirty="0"/>
              <a:t>effective </a:t>
            </a:r>
            <a:r>
              <a:rPr lang="en-US" b="1" dirty="0" smtClean="0"/>
              <a:t>GIC? </a:t>
            </a:r>
            <a:endParaRPr lang="en-US" b="1" dirty="0"/>
          </a:p>
        </p:txBody>
      </p:sp>
    </p:spTree>
    <p:extLst>
      <p:ext uri="{BB962C8B-B14F-4D97-AF65-F5344CB8AC3E}">
        <p14:creationId xmlns:p14="http://schemas.microsoft.com/office/powerpoint/2010/main" val="388518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Conclusion</a:t>
            </a:r>
            <a:endParaRPr lang="en-US" sz="2400" b="1" dirty="0">
              <a:solidFill>
                <a:schemeClr val="bg1"/>
              </a:solidFill>
            </a:endParaRPr>
          </a:p>
        </p:txBody>
      </p:sp>
      <p:sp>
        <p:nvSpPr>
          <p:cNvPr id="3" name="TextBox 2"/>
          <p:cNvSpPr txBox="1"/>
          <p:nvPr/>
        </p:nvSpPr>
        <p:spPr>
          <a:xfrm>
            <a:off x="533400" y="2209800"/>
            <a:ext cx="8001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concept of GIC active circuit is an effective way to analyze the GIC flow pattern.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t>
            </a:r>
            <a:r>
              <a:rPr lang="en-US" dirty="0" smtClean="0"/>
              <a:t>imply blocking the GIC flow path may not be a efficient mitigation for reducing the effective GIC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length of transmission circuits and substation grounding </a:t>
            </a:r>
            <a:r>
              <a:rPr lang="en-US" smtClean="0"/>
              <a:t>resistance should </a:t>
            </a:r>
            <a:r>
              <a:rPr lang="en-US" dirty="0" smtClean="0"/>
              <a:t>be taken into consideration in the future.  </a:t>
            </a:r>
            <a:endParaRPr lang="en-US" dirty="0"/>
          </a:p>
        </p:txBody>
      </p:sp>
    </p:spTree>
    <p:extLst>
      <p:ext uri="{BB962C8B-B14F-4D97-AF65-F5344CB8AC3E}">
        <p14:creationId xmlns:p14="http://schemas.microsoft.com/office/powerpoint/2010/main" val="17677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575" y="2971800"/>
            <a:ext cx="8001000" cy="1200329"/>
          </a:xfrm>
          <a:prstGeom prst="rect">
            <a:avLst/>
          </a:prstGeom>
          <a:noFill/>
        </p:spPr>
        <p:txBody>
          <a:bodyPr wrap="square" rtlCol="0">
            <a:spAutoFit/>
          </a:bodyPr>
          <a:lstStyle/>
          <a:p>
            <a:pPr algn="ctr"/>
            <a:r>
              <a:rPr lang="en-US" sz="7200" b="1" dirty="0" smtClean="0"/>
              <a:t>Questions</a:t>
            </a:r>
            <a:endParaRPr lang="en-US" sz="7200" b="1" dirty="0"/>
          </a:p>
        </p:txBody>
      </p:sp>
    </p:spTree>
    <p:extLst>
      <p:ext uri="{BB962C8B-B14F-4D97-AF65-F5344CB8AC3E}">
        <p14:creationId xmlns:p14="http://schemas.microsoft.com/office/powerpoint/2010/main" val="26458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089052"/>
            <a:ext cx="7620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GIC is a quasi DC current induced by the interaction between  space weather and earth’s magnetic field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GIC is generated by transmission lines. To form a closed circuit, transformer is the only path for GIC to return to the ground.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Nature of GIC</a:t>
            </a:r>
            <a:endParaRPr lang="en-US" sz="2400" b="1"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2" y="3657600"/>
            <a:ext cx="6313715" cy="245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30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Nature of GIC</a:t>
            </a:r>
            <a:endParaRPr lang="en-US" sz="2400" b="1" dirty="0">
              <a:solidFill>
                <a:schemeClr val="bg1"/>
              </a:solidFill>
            </a:endParaRPr>
          </a:p>
        </p:txBody>
      </p:sp>
      <p:sp>
        <p:nvSpPr>
          <p:cNvPr id="3" name="Rectangle 2"/>
          <p:cNvSpPr/>
          <p:nvPr/>
        </p:nvSpPr>
        <p:spPr>
          <a:xfrm>
            <a:off x="895643" y="4724400"/>
            <a:ext cx="7467600" cy="1477328"/>
          </a:xfrm>
          <a:prstGeom prst="rect">
            <a:avLst/>
          </a:prstGeom>
        </p:spPr>
        <p:txBody>
          <a:bodyPr wrap="square">
            <a:spAutoFit/>
          </a:bodyPr>
          <a:lstStyle/>
          <a:p>
            <a:pPr marL="285750" indent="-285750">
              <a:buFont typeface="Arial" panose="020B0604020202020204" pitchFamily="34" charset="0"/>
              <a:buChar char="•"/>
            </a:pPr>
            <a:r>
              <a:rPr lang="en-US" dirty="0" smtClean="0"/>
              <a:t>GIC </a:t>
            </a:r>
            <a:r>
              <a:rPr lang="en-US" dirty="0"/>
              <a:t>can cause transformer half cycle saturation which links to following impacts to the power grid:</a:t>
            </a:r>
          </a:p>
          <a:p>
            <a:pPr marL="742950" lvl="1" indent="-285750">
              <a:buFont typeface="Courier New" panose="02070309020205020404" pitchFamily="49" charset="0"/>
              <a:buChar char="o"/>
            </a:pPr>
            <a:r>
              <a:rPr lang="en-US" dirty="0" smtClean="0"/>
              <a:t>Reactive </a:t>
            </a:r>
            <a:r>
              <a:rPr lang="en-US" dirty="0"/>
              <a:t>power losses</a:t>
            </a:r>
          </a:p>
          <a:p>
            <a:pPr marL="742950" lvl="1" indent="-285750">
              <a:buFont typeface="Courier New" panose="02070309020205020404" pitchFamily="49" charset="0"/>
              <a:buChar char="o"/>
            </a:pPr>
            <a:r>
              <a:rPr lang="en-US" dirty="0"/>
              <a:t>Harmonics and </a:t>
            </a:r>
            <a:r>
              <a:rPr lang="en-US" dirty="0" err="1"/>
              <a:t>mis</a:t>
            </a:r>
            <a:r>
              <a:rPr lang="en-US" dirty="0"/>
              <a:t>-operation of protective measures </a:t>
            </a:r>
          </a:p>
          <a:p>
            <a:pPr marL="742950" lvl="1" indent="-285750">
              <a:buFont typeface="Courier New" panose="02070309020205020404" pitchFamily="49" charset="0"/>
              <a:buChar char="o"/>
            </a:pPr>
            <a:r>
              <a:rPr lang="en-US" dirty="0"/>
              <a:t>Transformer overheating</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324600" cy="283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82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Effective GIC</a:t>
            </a:r>
            <a:endParaRPr lang="en-US" sz="2400" b="1" dirty="0">
              <a:solidFill>
                <a:schemeClr val="bg1"/>
              </a:solidFill>
            </a:endParaRPr>
          </a:p>
        </p:txBody>
      </p:sp>
      <p:sp>
        <p:nvSpPr>
          <p:cNvPr id="3" name="Rectangle 2"/>
          <p:cNvSpPr/>
          <p:nvPr/>
        </p:nvSpPr>
        <p:spPr>
          <a:xfrm>
            <a:off x="762000" y="2044005"/>
            <a:ext cx="7391400" cy="2862322"/>
          </a:xfrm>
          <a:prstGeom prst="rect">
            <a:avLst/>
          </a:prstGeom>
        </p:spPr>
        <p:txBody>
          <a:bodyPr wrap="square">
            <a:spAutoFit/>
          </a:bodyPr>
          <a:lstStyle/>
          <a:p>
            <a:pPr algn="just"/>
            <a:r>
              <a:rPr lang="en-US" dirty="0"/>
              <a:t>The concept of effective GIC is used to measure </a:t>
            </a:r>
            <a:r>
              <a:rPr lang="en-US" dirty="0" smtClean="0"/>
              <a:t>GIC </a:t>
            </a:r>
            <a:r>
              <a:rPr lang="en-US" dirty="0"/>
              <a:t>impact </a:t>
            </a:r>
            <a:r>
              <a:rPr lang="en-US" dirty="0" smtClean="0"/>
              <a:t>level to power transformers. For wye ground-delta connected transformers, effective GIC is equal to the </a:t>
            </a:r>
            <a:r>
              <a:rPr lang="en-US" dirty="0"/>
              <a:t>GIC current </a:t>
            </a:r>
            <a:r>
              <a:rPr lang="en-US" dirty="0" smtClean="0"/>
              <a:t>flow through wye winding. </a:t>
            </a:r>
            <a:r>
              <a:rPr lang="en-US" dirty="0"/>
              <a:t>For </a:t>
            </a:r>
            <a:r>
              <a:rPr lang="en-US" dirty="0" smtClean="0"/>
              <a:t>wye ground-wye ground transformers and auto transformers, since both high and low side windings carry GIC, transformer turns ratio needs to be considered to reflect the overall effect of DC current on both windings. </a:t>
            </a:r>
          </a:p>
          <a:p>
            <a:pPr algn="just"/>
            <a:endParaRPr lang="en-US" dirty="0"/>
          </a:p>
          <a:p>
            <a:pPr algn="just"/>
            <a:r>
              <a:rPr lang="en-US" dirty="0" smtClean="0"/>
              <a:t>Equation (1) can be used to calculate </a:t>
            </a:r>
            <a:r>
              <a:rPr lang="en-US" dirty="0"/>
              <a:t>per phase </a:t>
            </a:r>
            <a:r>
              <a:rPr lang="en-US" dirty="0" smtClean="0"/>
              <a:t>effective </a:t>
            </a:r>
            <a:r>
              <a:rPr lang="en-US" dirty="0"/>
              <a:t>GIC </a:t>
            </a:r>
            <a:r>
              <a:rPr lang="en-US" dirty="0" smtClean="0"/>
              <a:t>for all three transformer connections:</a:t>
            </a:r>
            <a:endParaRPr lang="en-US" dirty="0"/>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49482197"/>
              </p:ext>
            </p:extLst>
          </p:nvPr>
        </p:nvGraphicFramePr>
        <p:xfrm>
          <a:off x="2362200" y="5157527"/>
          <a:ext cx="3581400" cy="543711"/>
        </p:xfrm>
        <a:graphic>
          <a:graphicData uri="http://schemas.openxmlformats.org/presentationml/2006/ole">
            <mc:AlternateContent xmlns:mc="http://schemas.openxmlformats.org/markup-compatibility/2006">
              <mc:Choice xmlns:v="urn:schemas-microsoft-com:vml" Requires="v">
                <p:oleObj spid="_x0000_s3170" name="Equation" r:id="rId3" imgW="2768600" imgH="431800" progId="Equation.3">
                  <p:embed/>
                </p:oleObj>
              </mc:Choice>
              <mc:Fallback>
                <p:oleObj name="Equation" r:id="rId3" imgW="27686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157527"/>
                        <a:ext cx="3581400" cy="543711"/>
                      </a:xfrm>
                      <a:prstGeom prst="rect">
                        <a:avLst/>
                      </a:prstGeom>
                      <a:noFill/>
                    </p:spPr>
                  </p:pic>
                </p:oleObj>
              </mc:Fallback>
            </mc:AlternateContent>
          </a:graphicData>
        </a:graphic>
      </p:graphicFrame>
      <p:sp>
        <p:nvSpPr>
          <p:cNvPr id="6" name="TextBox 5"/>
          <p:cNvSpPr txBox="1"/>
          <p:nvPr/>
        </p:nvSpPr>
        <p:spPr>
          <a:xfrm>
            <a:off x="6673438" y="5244717"/>
            <a:ext cx="10668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11846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TPL-007-1</a:t>
            </a:r>
            <a:endParaRPr lang="en-US" sz="2400" b="1" dirty="0">
              <a:solidFill>
                <a:schemeClr val="bg1"/>
              </a:solidFill>
            </a:endParaRPr>
          </a:p>
        </p:txBody>
      </p:sp>
      <p:sp>
        <p:nvSpPr>
          <p:cNvPr id="3" name="TextBox 2"/>
          <p:cNvSpPr txBox="1"/>
          <p:nvPr/>
        </p:nvSpPr>
        <p:spPr>
          <a:xfrm>
            <a:off x="457200" y="3124200"/>
            <a:ext cx="8229600" cy="1477328"/>
          </a:xfrm>
          <a:prstGeom prst="rect">
            <a:avLst/>
          </a:prstGeom>
          <a:noFill/>
        </p:spPr>
        <p:txBody>
          <a:bodyPr wrap="square" rtlCol="0">
            <a:spAutoFit/>
          </a:bodyPr>
          <a:lstStyle/>
          <a:p>
            <a:pPr algn="just"/>
            <a:r>
              <a:rPr lang="en-US" b="1" dirty="0"/>
              <a:t>R7. </a:t>
            </a:r>
            <a:r>
              <a:rPr lang="en-US" dirty="0"/>
              <a:t>Each responsible entity, as determined in Requirement R1, that concludes, through </a:t>
            </a:r>
            <a:r>
              <a:rPr lang="en-US" dirty="0" smtClean="0"/>
              <a:t>the GMD </a:t>
            </a:r>
            <a:r>
              <a:rPr lang="en-US" dirty="0"/>
              <a:t>Vulnerability Assessment conducted in Requirement R4, that their System </a:t>
            </a:r>
            <a:r>
              <a:rPr lang="en-US" dirty="0" smtClean="0"/>
              <a:t>does not </a:t>
            </a:r>
            <a:r>
              <a:rPr lang="en-US" dirty="0"/>
              <a:t>meet the performance requirements of Table 1 shall develop a Corrective </a:t>
            </a:r>
            <a:r>
              <a:rPr lang="en-US" dirty="0" smtClean="0"/>
              <a:t>Action Plan </a:t>
            </a:r>
            <a:r>
              <a:rPr lang="en-US" dirty="0"/>
              <a:t>addressing how the performance requirements will be met. </a:t>
            </a:r>
            <a:endParaRPr lang="en-US" dirty="0" smtClean="0"/>
          </a:p>
          <a:p>
            <a:endParaRPr lang="en-US" dirty="0"/>
          </a:p>
        </p:txBody>
      </p:sp>
      <p:sp>
        <p:nvSpPr>
          <p:cNvPr id="4" name="Rectangle 3"/>
          <p:cNvSpPr/>
          <p:nvPr/>
        </p:nvSpPr>
        <p:spPr>
          <a:xfrm>
            <a:off x="566057" y="4574811"/>
            <a:ext cx="8153400" cy="1200329"/>
          </a:xfrm>
          <a:prstGeom prst="rect">
            <a:avLst/>
          </a:prstGeom>
        </p:spPr>
        <p:txBody>
          <a:bodyPr wrap="square">
            <a:spAutoFit/>
          </a:bodyPr>
          <a:lstStyle/>
          <a:p>
            <a:r>
              <a:rPr lang="en-US" dirty="0"/>
              <a:t>Typically AEP will </a:t>
            </a:r>
            <a:r>
              <a:rPr lang="en-US" dirty="0" smtClean="0"/>
              <a:t>implement following for mitigations:</a:t>
            </a:r>
            <a:endParaRPr lang="en-US" dirty="0"/>
          </a:p>
          <a:p>
            <a:endParaRPr lang="en-US" dirty="0" smtClean="0"/>
          </a:p>
          <a:p>
            <a:pPr marL="285750" indent="-285750">
              <a:buFont typeface="Arial" panose="020B0604020202020204" pitchFamily="34" charset="0"/>
              <a:buChar char="•"/>
            </a:pPr>
            <a:r>
              <a:rPr lang="en-US" dirty="0" smtClean="0"/>
              <a:t>Equipment hardening</a:t>
            </a:r>
          </a:p>
          <a:p>
            <a:pPr marL="285750" indent="-285750">
              <a:buFont typeface="Arial" panose="020B0604020202020204" pitchFamily="34" charset="0"/>
              <a:buChar char="•"/>
            </a:pPr>
            <a:r>
              <a:rPr lang="en-US" dirty="0" smtClean="0"/>
              <a:t>Operation Procedures</a:t>
            </a:r>
            <a:endParaRPr lang="en-US" dirty="0"/>
          </a:p>
        </p:txBody>
      </p:sp>
      <p:sp>
        <p:nvSpPr>
          <p:cNvPr id="5" name="TextBox 4"/>
          <p:cNvSpPr txBox="1"/>
          <p:nvPr/>
        </p:nvSpPr>
        <p:spPr>
          <a:xfrm>
            <a:off x="571500" y="2057400"/>
            <a:ext cx="8077200" cy="923330"/>
          </a:xfrm>
          <a:prstGeom prst="rect">
            <a:avLst/>
          </a:prstGeom>
          <a:noFill/>
        </p:spPr>
        <p:txBody>
          <a:bodyPr wrap="square" rtlCol="0">
            <a:spAutoFit/>
          </a:bodyPr>
          <a:lstStyle/>
          <a:p>
            <a:r>
              <a:rPr lang="en-US" dirty="0" smtClean="0"/>
              <a:t>This study is based on the assumption of uniform </a:t>
            </a:r>
            <a:r>
              <a:rPr lang="en-US" dirty="0" err="1" smtClean="0"/>
              <a:t>geoelectric</a:t>
            </a:r>
            <a:r>
              <a:rPr lang="en-US" dirty="0" smtClean="0"/>
              <a:t> field. It is aimed to provide guidance for R7 of TPL-007-1 and give an insight of system vulnerability for planning purpose.</a:t>
            </a:r>
            <a:endParaRPr lang="en-US" dirty="0"/>
          </a:p>
        </p:txBody>
      </p:sp>
    </p:spTree>
    <p:extLst>
      <p:ext uri="{BB962C8B-B14F-4D97-AF65-F5344CB8AC3E}">
        <p14:creationId xmlns:p14="http://schemas.microsoft.com/office/powerpoint/2010/main" val="54387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GIC Flow in Radial Systems  </a:t>
            </a:r>
            <a:endParaRPr lang="en-US" sz="2400" b="1" dirty="0">
              <a:solidFill>
                <a:schemeClr val="bg1"/>
              </a:solidFill>
            </a:endParaRPr>
          </a:p>
        </p:txBody>
      </p:sp>
      <p:pic>
        <p:nvPicPr>
          <p:cNvPr id="3" name="Picture 2"/>
          <p:cNvPicPr/>
          <p:nvPr/>
        </p:nvPicPr>
        <p:blipFill>
          <a:blip r:embed="rId2"/>
          <a:stretch>
            <a:fillRect/>
          </a:stretch>
        </p:blipFill>
        <p:spPr>
          <a:xfrm>
            <a:off x="1239260" y="2286000"/>
            <a:ext cx="6899672" cy="2194560"/>
          </a:xfrm>
          <a:prstGeom prst="rect">
            <a:avLst/>
          </a:prstGeom>
        </p:spPr>
      </p:pic>
      <p:sp>
        <p:nvSpPr>
          <p:cNvPr id="4" name="TextBox 3"/>
          <p:cNvSpPr txBox="1"/>
          <p:nvPr/>
        </p:nvSpPr>
        <p:spPr>
          <a:xfrm>
            <a:off x="838200" y="4724400"/>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System edge always exhibits high </a:t>
            </a:r>
            <a:r>
              <a:rPr lang="en-US" b="1" dirty="0" smtClean="0"/>
              <a:t>effective GIC </a:t>
            </a:r>
            <a:r>
              <a:rPr lang="en-US" dirty="0" smtClean="0"/>
              <a:t>level</a:t>
            </a:r>
          </a:p>
          <a:p>
            <a:pPr marL="285750" indent="-285750">
              <a:buFont typeface="Arial" panose="020B0604020202020204" pitchFamily="34" charset="0"/>
              <a:buChar char="•"/>
            </a:pPr>
            <a:r>
              <a:rPr lang="en-US" dirty="0"/>
              <a:t>Kirchhoff's </a:t>
            </a:r>
            <a:r>
              <a:rPr lang="en-US" dirty="0" smtClean="0"/>
              <a:t>Current Law indicates substations inside the radial system experience lower level of effective GIC</a:t>
            </a:r>
            <a:endParaRPr lang="en-US" dirty="0"/>
          </a:p>
        </p:txBody>
      </p:sp>
    </p:spTree>
    <p:extLst>
      <p:ext uri="{BB962C8B-B14F-4D97-AF65-F5344CB8AC3E}">
        <p14:creationId xmlns:p14="http://schemas.microsoft.com/office/powerpoint/2010/main" val="145779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GIC Flow in Radial Systems  </a:t>
            </a:r>
            <a:endParaRPr lang="en-US" sz="2400" b="1" dirty="0">
              <a:solidFill>
                <a:schemeClr val="bg1"/>
              </a:solidFill>
            </a:endParaRPr>
          </a:p>
        </p:txBody>
      </p:sp>
      <p:sp>
        <p:nvSpPr>
          <p:cNvPr id="3" name="TextBox 2"/>
          <p:cNvSpPr txBox="1"/>
          <p:nvPr/>
        </p:nvSpPr>
        <p:spPr>
          <a:xfrm>
            <a:off x="914400" y="2362200"/>
            <a:ext cx="7391400" cy="2585323"/>
          </a:xfrm>
          <a:prstGeom prst="rect">
            <a:avLst/>
          </a:prstGeom>
          <a:noFill/>
        </p:spPr>
        <p:txBody>
          <a:bodyPr wrap="square" rtlCol="0">
            <a:spAutoFit/>
          </a:bodyPr>
          <a:lstStyle/>
          <a:p>
            <a:r>
              <a:rPr lang="en-US" dirty="0" smtClean="0"/>
              <a:t>The radial system example indicates:</a:t>
            </a:r>
          </a:p>
          <a:p>
            <a:endParaRPr lang="en-US" dirty="0"/>
          </a:p>
          <a:p>
            <a:pPr marL="285750" indent="-285750">
              <a:buFont typeface="Arial" panose="020B0604020202020204" pitchFamily="34" charset="0"/>
              <a:buChar char="•"/>
            </a:pPr>
            <a:r>
              <a:rPr lang="en-US" dirty="0" smtClean="0"/>
              <a:t>High </a:t>
            </a:r>
            <a:r>
              <a:rPr lang="en-US" b="1" dirty="0" smtClean="0"/>
              <a:t>GIC</a:t>
            </a:r>
            <a:r>
              <a:rPr lang="en-US" dirty="0" smtClean="0"/>
              <a:t> level does not mean high </a:t>
            </a:r>
            <a:r>
              <a:rPr lang="en-US" b="1" dirty="0" smtClean="0"/>
              <a:t>effective GIC </a:t>
            </a:r>
            <a:r>
              <a:rPr lang="en-US" dirty="0" smtClean="0"/>
              <a:t>level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Effective GIC is more sensitive to the system topology instead of the strength of </a:t>
            </a:r>
            <a:r>
              <a:rPr lang="en-US" dirty="0" err="1" smtClean="0"/>
              <a:t>geoelectric</a:t>
            </a:r>
            <a:r>
              <a:rPr lang="en-US" dirty="0" smtClean="0"/>
              <a:t> field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is necessary to summarize a more general form of GIC flow character for assessing system vulnerability and mitigation</a:t>
            </a:r>
            <a:endParaRPr lang="en-US" dirty="0"/>
          </a:p>
        </p:txBody>
      </p:sp>
    </p:spTree>
    <p:extLst>
      <p:ext uri="{BB962C8B-B14F-4D97-AF65-F5344CB8AC3E}">
        <p14:creationId xmlns:p14="http://schemas.microsoft.com/office/powerpoint/2010/main" val="176798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GIC Flow in Complex Systems  </a:t>
            </a:r>
            <a:endParaRPr lang="en-US" sz="2400" b="1" dirty="0">
              <a:solidFill>
                <a:schemeClr val="bg1"/>
              </a:solidFill>
            </a:endParaRPr>
          </a:p>
        </p:txBody>
      </p:sp>
      <p:pic>
        <p:nvPicPr>
          <p:cNvPr id="3" name="Picture 2"/>
          <p:cNvPicPr/>
          <p:nvPr/>
        </p:nvPicPr>
        <p:blipFill>
          <a:blip r:embed="rId2"/>
          <a:stretch>
            <a:fillRect/>
          </a:stretch>
        </p:blipFill>
        <p:spPr>
          <a:xfrm>
            <a:off x="3124200" y="2743200"/>
            <a:ext cx="2743200" cy="2667000"/>
          </a:xfrm>
          <a:prstGeom prst="rect">
            <a:avLst/>
          </a:prstGeom>
        </p:spPr>
      </p:pic>
      <p:sp>
        <p:nvSpPr>
          <p:cNvPr id="4" name="Rectangle 3"/>
          <p:cNvSpPr/>
          <p:nvPr/>
        </p:nvSpPr>
        <p:spPr>
          <a:xfrm>
            <a:off x="762000" y="1981200"/>
            <a:ext cx="2499467" cy="369332"/>
          </a:xfrm>
          <a:prstGeom prst="rect">
            <a:avLst/>
          </a:prstGeom>
        </p:spPr>
        <p:txBody>
          <a:bodyPr wrap="none">
            <a:spAutoFit/>
          </a:bodyPr>
          <a:lstStyle/>
          <a:p>
            <a:pPr marL="285750" indent="-285750">
              <a:buFont typeface="Arial" panose="020B0604020202020204" pitchFamily="34" charset="0"/>
              <a:buChar char="•"/>
            </a:pPr>
            <a:r>
              <a:rPr lang="en-US" dirty="0" smtClean="0"/>
              <a:t>One </a:t>
            </a:r>
            <a:r>
              <a:rPr lang="en-US" dirty="0"/>
              <a:t>transmission </a:t>
            </a:r>
            <a:r>
              <a:rPr lang="en-US" dirty="0" smtClean="0"/>
              <a:t>line</a:t>
            </a:r>
            <a:endParaRPr lang="en-US" dirty="0"/>
          </a:p>
        </p:txBody>
      </p:sp>
    </p:spTree>
    <p:extLst>
      <p:ext uri="{BB962C8B-B14F-4D97-AF65-F5344CB8AC3E}">
        <p14:creationId xmlns:p14="http://schemas.microsoft.com/office/powerpoint/2010/main" val="286165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5455864"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0" y="533400"/>
            <a:ext cx="4419600" cy="461665"/>
          </a:xfrm>
          <a:prstGeom prst="rect">
            <a:avLst/>
          </a:prstGeom>
          <a:noFill/>
        </p:spPr>
        <p:txBody>
          <a:bodyPr wrap="square" rtlCol="0">
            <a:spAutoFit/>
          </a:bodyPr>
          <a:lstStyle/>
          <a:p>
            <a:pPr algn="r"/>
            <a:r>
              <a:rPr lang="en-US" sz="2400" b="1" dirty="0" smtClean="0">
                <a:solidFill>
                  <a:schemeClr val="bg1"/>
                </a:solidFill>
              </a:rPr>
              <a:t>GIC Flow in Complex Systems  </a:t>
            </a:r>
            <a:endParaRPr lang="en-US" sz="2400" b="1" dirty="0">
              <a:solidFill>
                <a:schemeClr val="bg1"/>
              </a:solidFill>
            </a:endParaRPr>
          </a:p>
        </p:txBody>
      </p:sp>
      <p:sp>
        <p:nvSpPr>
          <p:cNvPr id="6" name="Rectangle 5"/>
          <p:cNvSpPr/>
          <p:nvPr/>
        </p:nvSpPr>
        <p:spPr>
          <a:xfrm>
            <a:off x="762000" y="1981200"/>
            <a:ext cx="2639953" cy="369332"/>
          </a:xfrm>
          <a:prstGeom prst="rect">
            <a:avLst/>
          </a:prstGeom>
        </p:spPr>
        <p:txBody>
          <a:bodyPr wrap="none">
            <a:spAutoFit/>
          </a:bodyPr>
          <a:lstStyle/>
          <a:p>
            <a:pPr marL="285750" indent="-285750">
              <a:buFont typeface="Arial" panose="020B0604020202020204" pitchFamily="34" charset="0"/>
              <a:buChar char="•"/>
            </a:pPr>
            <a:r>
              <a:rPr lang="en-US" dirty="0" smtClean="0"/>
              <a:t>Two transmission lines </a:t>
            </a:r>
            <a:endParaRPr lang="en-US" dirty="0"/>
          </a:p>
        </p:txBody>
      </p:sp>
      <p:sp>
        <p:nvSpPr>
          <p:cNvPr id="4" name="Rectangle 3"/>
          <p:cNvSpPr/>
          <p:nvPr/>
        </p:nvSpPr>
        <p:spPr>
          <a:xfrm>
            <a:off x="723900" y="4704166"/>
            <a:ext cx="7696200" cy="1754326"/>
          </a:xfrm>
          <a:prstGeom prst="rect">
            <a:avLst/>
          </a:prstGeom>
        </p:spPr>
        <p:txBody>
          <a:bodyPr wrap="square">
            <a:spAutoFit/>
          </a:bodyPr>
          <a:lstStyle/>
          <a:p>
            <a:pPr marL="285750" indent="-285750">
              <a:buFont typeface="Courier New" panose="02070309020205020404" pitchFamily="49" charset="0"/>
              <a:buChar char="o"/>
            </a:pPr>
            <a:r>
              <a:rPr lang="en-US" dirty="0"/>
              <a:t>GICs generated by two circuits are flowing at the same direction will add up at the substation</a:t>
            </a:r>
          </a:p>
          <a:p>
            <a:pPr marL="285750" indent="-285750">
              <a:buFont typeface="Courier New" panose="02070309020205020404" pitchFamily="49" charset="0"/>
              <a:buChar char="o"/>
            </a:pPr>
            <a:endParaRPr lang="en-US" dirty="0" smtClean="0"/>
          </a:p>
          <a:p>
            <a:pPr marL="285750" indent="-285750">
              <a:buFont typeface="Courier New" panose="02070309020205020404" pitchFamily="49" charset="0"/>
              <a:buChar char="o"/>
            </a:pPr>
            <a:r>
              <a:rPr lang="en-US" dirty="0" smtClean="0"/>
              <a:t>GICs </a:t>
            </a:r>
            <a:r>
              <a:rPr lang="en-US" dirty="0"/>
              <a:t>generated by two circuits are flowing at opposite directions will cancel each other at the substation </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2494477771"/>
      </p:ext>
    </p:extLst>
  </p:cSld>
  <p:clrMapOvr>
    <a:masterClrMapping/>
  </p:clrMapOvr>
</p:sld>
</file>

<file path=ppt/theme/theme1.xml><?xml version="1.0" encoding="utf-8"?>
<a:theme xmlns:a="http://schemas.openxmlformats.org/drawingml/2006/main" name="AEP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AEPpresentation1</Template>
  <TotalTime>2737</TotalTime>
  <Words>929</Words>
  <Application>Microsoft Office PowerPoint</Application>
  <PresentationFormat>On-screen Show (4:3)</PresentationFormat>
  <Paragraphs>128</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AEPpresentation1</vt:lpstr>
      <vt:lpstr>Equation</vt:lpstr>
      <vt:lpstr>GIC Flow Characteristics and Mitigation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GIC Flow Characteristics and Mitigation</dc:title>
  <dc:creator>Zhenhua Wang</dc:creator>
  <cp:lastModifiedBy>Zhenhua</cp:lastModifiedBy>
  <cp:revision>78</cp:revision>
  <dcterms:created xsi:type="dcterms:W3CDTF">2006-08-16T00:00:00Z</dcterms:created>
  <dcterms:modified xsi:type="dcterms:W3CDTF">2017-11-14T18:38:07Z</dcterms:modified>
</cp:coreProperties>
</file>